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9" r:id="rId3"/>
    <p:sldId id="260" r:id="rId4"/>
    <p:sldId id="258"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3" autoAdjust="0"/>
  </p:normalViewPr>
  <p:slideViewPr>
    <p:cSldViewPr>
      <p:cViewPr varScale="1">
        <p:scale>
          <a:sx n="97" d="100"/>
          <a:sy n="97" d="100"/>
        </p:scale>
        <p:origin x="-28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Ts-htgle6f\share101\023_&#26368;&#26032;&#12503;&#12524;&#12476;&#12531;&#36039;&#26009;\&#30452;&#36817;&#36039;&#26009;\&#12501;&#12451;&#12523;&#12479;&#12522;&#12531;&#12464;&#21152;&#20837;&#25968;.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plotArea>
      <c:layout/>
      <c:barChart>
        <c:barDir val="col"/>
        <c:grouping val="clustered"/>
        <c:ser>
          <c:idx val="0"/>
          <c:order val="0"/>
          <c:dLbls>
            <c:txPr>
              <a:bodyPr/>
              <a:lstStyle/>
              <a:p>
                <a:pPr>
                  <a:defRPr sz="700"/>
                </a:pPr>
                <a:endParaRPr lang="ja-JP"/>
              </a:p>
            </c:txPr>
            <c:showVal val="1"/>
          </c:dLbls>
          <c:cat>
            <c:strRef>
              <c:f>Sheet1!$A$2:$A$18</c:f>
              <c:strCache>
                <c:ptCount val="17"/>
                <c:pt idx="0">
                  <c:v>2007/9</c:v>
                </c:pt>
                <c:pt idx="1">
                  <c:v>2008/3</c:v>
                </c:pt>
                <c:pt idx="2">
                  <c:v>2008/9</c:v>
                </c:pt>
                <c:pt idx="3">
                  <c:v>2008/12</c:v>
                </c:pt>
                <c:pt idx="4">
                  <c:v>2009/3</c:v>
                </c:pt>
                <c:pt idx="5">
                  <c:v>2009/6</c:v>
                </c:pt>
                <c:pt idx="6">
                  <c:v>2009/9</c:v>
                </c:pt>
                <c:pt idx="7">
                  <c:v>2009/12</c:v>
                </c:pt>
                <c:pt idx="8">
                  <c:v>2010/3</c:v>
                </c:pt>
                <c:pt idx="9">
                  <c:v>2010/6</c:v>
                </c:pt>
                <c:pt idx="10">
                  <c:v>2010/9</c:v>
                </c:pt>
                <c:pt idx="11">
                  <c:v>2010/12</c:v>
                </c:pt>
                <c:pt idx="12">
                  <c:v>2011/3</c:v>
                </c:pt>
                <c:pt idx="13">
                  <c:v>2011/6</c:v>
                </c:pt>
                <c:pt idx="14">
                  <c:v>2011/9</c:v>
                </c:pt>
                <c:pt idx="15">
                  <c:v>2011/12</c:v>
                </c:pt>
                <c:pt idx="16">
                  <c:v>2012/3</c:v>
                </c:pt>
              </c:strCache>
            </c:strRef>
          </c:cat>
          <c:val>
            <c:numRef>
              <c:f>Sheet1!$B$2:$B$18</c:f>
              <c:numCache>
                <c:formatCode>#,##0_ </c:formatCode>
                <c:ptCount val="17"/>
                <c:pt idx="0">
                  <c:v>2101000</c:v>
                </c:pt>
                <c:pt idx="1">
                  <c:v>3426000</c:v>
                </c:pt>
                <c:pt idx="2">
                  <c:v>4545810</c:v>
                </c:pt>
                <c:pt idx="3">
                  <c:v>4949370</c:v>
                </c:pt>
                <c:pt idx="4">
                  <c:v>5732450</c:v>
                </c:pt>
                <c:pt idx="5">
                  <c:v>5930498</c:v>
                </c:pt>
                <c:pt idx="6">
                  <c:v>6079787</c:v>
                </c:pt>
                <c:pt idx="7">
                  <c:v>6231328</c:v>
                </c:pt>
                <c:pt idx="8">
                  <c:v>6616400</c:v>
                </c:pt>
                <c:pt idx="9">
                  <c:v>6997900</c:v>
                </c:pt>
                <c:pt idx="10">
                  <c:v>7091800</c:v>
                </c:pt>
                <c:pt idx="11">
                  <c:v>7194800</c:v>
                </c:pt>
                <c:pt idx="12">
                  <c:v>7771000</c:v>
                </c:pt>
                <c:pt idx="13">
                  <c:v>8105100</c:v>
                </c:pt>
                <c:pt idx="14">
                  <c:v>8184500</c:v>
                </c:pt>
                <c:pt idx="15">
                  <c:v>8232600</c:v>
                </c:pt>
                <c:pt idx="16">
                  <c:v>8508300</c:v>
                </c:pt>
              </c:numCache>
            </c:numRef>
          </c:val>
        </c:ser>
        <c:dLbls>
          <c:showVal val="1"/>
        </c:dLbls>
        <c:gapWidth val="75"/>
        <c:axId val="66748416"/>
        <c:axId val="66749952"/>
      </c:barChart>
      <c:catAx>
        <c:axId val="66748416"/>
        <c:scaling>
          <c:orientation val="minMax"/>
        </c:scaling>
        <c:axPos val="b"/>
        <c:numFmt formatCode="General" sourceLinked="1"/>
        <c:majorTickMark val="none"/>
        <c:tickLblPos val="nextTo"/>
        <c:crossAx val="66749952"/>
        <c:crosses val="autoZero"/>
        <c:auto val="1"/>
        <c:lblAlgn val="ctr"/>
        <c:lblOffset val="100"/>
      </c:catAx>
      <c:valAx>
        <c:axId val="66749952"/>
        <c:scaling>
          <c:orientation val="minMax"/>
        </c:scaling>
        <c:axPos val="l"/>
        <c:numFmt formatCode="#,##0_ " sourceLinked="1"/>
        <c:majorTickMark val="none"/>
        <c:tickLblPos val="nextTo"/>
        <c:crossAx val="66748416"/>
        <c:crosses val="autoZero"/>
        <c:crossBetween val="between"/>
      </c:valAx>
    </c:plotArea>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320D2-ACB5-4C79-B5D6-F0E1C9DCFB3B}" type="datetimeFigureOut">
              <a:rPr kumimoji="1" lang="ja-JP" altLang="en-US" smtClean="0"/>
              <a:pPr/>
              <a:t>2012/7/19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EB262-14A4-45A5-A884-3CB19F59F19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290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9010ED-E2D0-4C50-A200-2077F05411F3}" type="slidenum">
              <a:rPr lang="ja-JP" altLang="en-US" smtClean="0"/>
              <a:pPr fontAlgn="base">
                <a:spcBef>
                  <a:spcPct val="0"/>
                </a:spcBef>
                <a:spcAft>
                  <a:spcPct val="0"/>
                </a:spcAft>
                <a:defRPr/>
              </a:pPr>
              <a:t>1</a:t>
            </a:fld>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64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096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7704ED-F2E6-4A82-8DBD-C6ED96E2282E}" type="slidenum">
              <a:rPr lang="ja-JP" altLang="en-US" smtClean="0"/>
              <a:pPr fontAlgn="base">
                <a:spcBef>
                  <a:spcPct val="0"/>
                </a:spcBef>
                <a:spcAft>
                  <a:spcPct val="0"/>
                </a:spcAft>
                <a:defRPr/>
              </a:pPr>
              <a:t>10</a:t>
            </a:fld>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84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72188BC2-082A-4928-B36D-5C369A013EEE}" type="slidenum">
              <a:rPr lang="ja-JP" altLang="en-US" smtClean="0"/>
              <a:pPr>
                <a:defRPr/>
              </a:pPr>
              <a:t>11</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05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988"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BBD3D5-2EBE-4A21-B1A0-D9268B471F78}" type="slidenum">
              <a:rPr lang="ja-JP" altLang="en-US" smtClean="0"/>
              <a:pPr fontAlgn="base">
                <a:spcBef>
                  <a:spcPct val="0"/>
                </a:spcBef>
                <a:spcAft>
                  <a:spcPct val="0"/>
                </a:spcAft>
                <a:defRPr/>
              </a:pPr>
              <a:t>12</a:t>
            </a:fld>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15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DEE1338F-5346-4912-A28D-D22452540A76}" type="slidenum">
              <a:rPr lang="ja-JP" altLang="en-US" smtClean="0"/>
              <a:pPr>
                <a:defRPr/>
              </a:pPr>
              <a:t>13</a:t>
            </a:fld>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46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8A54637A-B9F2-453B-B34B-D94FB00B1ACE}" type="slidenum">
              <a:rPr lang="ja-JP" altLang="en-US" smtClean="0"/>
              <a:pPr>
                <a:defRPr/>
              </a:pPr>
              <a:t>14</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55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144FA301-F48D-4CC3-A2B4-5AC42C5A0FC0}" type="slidenum">
              <a:rPr lang="ja-JP" altLang="en-US" smtClean="0"/>
              <a:pPr>
                <a:defRPr/>
              </a:pPr>
              <a:t>15</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4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D7172655-315A-4748-AE23-5E8AA48F973D}" type="slidenum">
              <a:rPr lang="ja-JP" altLang="en-US" smtClean="0"/>
              <a:pPr>
                <a:defRPr/>
              </a:pPr>
              <a:t>16</a:t>
            </a:fld>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658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65955F8-69FB-421A-9C81-4A769665AA34}" type="slidenum">
              <a:rPr lang="ja-JP" altLang="en-US" smtClean="0"/>
              <a:pPr>
                <a:defRPr/>
              </a:pPr>
              <a:t>17</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10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7D588F98-E96B-46DB-B8AA-F702192F7979}" type="slidenum">
              <a:rPr lang="ja-JP" altLang="en-US" smtClean="0"/>
              <a:pPr>
                <a:defRPr/>
              </a:pPr>
              <a:t>18</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20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7ACAC32A-1BF1-4E9E-9779-E780E93247E9}" type="slidenum">
              <a:rPr lang="ja-JP" altLang="en-US" smtClean="0"/>
              <a:pPr>
                <a:defRPr/>
              </a:pPr>
              <a:t>19</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00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520DF51D-34DB-4AD3-BEC1-2739467C276E}" type="slidenum">
              <a:rPr lang="ja-JP" altLang="en-US" smtClean="0"/>
              <a:pPr>
                <a:defRPr/>
              </a:pPr>
              <a:t>2</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73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E8470E54-EFB4-4139-B967-F3E6AE16CE86}" type="slidenum">
              <a:rPr lang="ja-JP" altLang="en-US" smtClean="0"/>
              <a:pPr>
                <a:defRPr/>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94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9700"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98F19F-5120-4C51-961B-9581EB1E6197}" type="slidenum">
              <a:rPr lang="ja-JP" altLang="en-US"/>
              <a:pPr fontAlgn="base">
                <a:spcBef>
                  <a:spcPct val="0"/>
                </a:spcBef>
                <a:spcAft>
                  <a:spcPct val="0"/>
                </a:spcAft>
                <a:defRPr/>
              </a:pPr>
              <a:t>21</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2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AF14755F-5D4C-4C48-B6B6-3F8103C3DA77}" type="slidenum">
              <a:rPr lang="ja-JP" altLang="en-US" smtClean="0"/>
              <a:pPr>
                <a:defRPr/>
              </a:pPr>
              <a:t>22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55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1268"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D71A95-C688-400E-B934-0BC7768DE8B6}" type="slidenum">
              <a:rPr lang="ja-JP" altLang="en-US" smtClean="0"/>
              <a:pPr fontAlgn="base">
                <a:spcBef>
                  <a:spcPct val="0"/>
                </a:spcBef>
                <a:spcAft>
                  <a:spcPct val="0"/>
                </a:spcAft>
                <a:defRPr/>
              </a:pPr>
              <a:t>24</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10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096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F66718-A951-4845-A53C-1235B01D67EE}" type="slidenum">
              <a:rPr lang="ja-JP" altLang="en-US" smtClean="0"/>
              <a:pPr fontAlgn="base">
                <a:spcBef>
                  <a:spcPct val="0"/>
                </a:spcBef>
                <a:spcAft>
                  <a:spcPct val="0"/>
                </a:spcAft>
                <a:defRPr/>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2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0964"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E6D548-24DC-4792-BEE6-E786ED8F2777}" type="slidenum">
              <a:rPr lang="ja-JP" altLang="en-US" smtClean="0"/>
              <a:pPr fontAlgn="base">
                <a:spcBef>
                  <a:spcPct val="0"/>
                </a:spcBef>
                <a:spcAft>
                  <a:spcPct val="0"/>
                </a:spcAft>
                <a:defRPr/>
              </a:pPr>
              <a:t>4</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31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8B1A7E46-414A-48CF-8888-973983006910}" type="slidenum">
              <a:rPr lang="ja-JP" altLang="en-US" smtClean="0"/>
              <a:pPr>
                <a:defRPr/>
              </a:pPr>
              <a:t>5</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5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8927BEBB-E3B7-42B5-AC3E-92D706BB07F5}" type="slidenum">
              <a:rPr lang="ja-JP" altLang="en-US" smtClean="0"/>
              <a:pPr>
                <a:defRPr/>
              </a:pPr>
              <a:t>6</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36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6A2F00C4-872B-4513-BA25-949585BCEF14}" type="slidenum">
              <a:rPr lang="ja-JP" altLang="en-US" smtClean="0"/>
              <a:pPr>
                <a:defRPr/>
              </a:pPr>
              <a:t>7</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23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A6DA47CA-91E9-40B6-9515-1425D8A0553A}" type="slidenum">
              <a:rPr lang="ja-JP" altLang="en-US" smtClean="0"/>
              <a:pPr>
                <a:defRPr/>
              </a:pPr>
              <a:t>8</a:t>
            </a:fld>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43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5E7837FE-E960-4842-83E3-9708EE32BA59}" type="slidenum">
              <a:rPr lang="ja-JP" altLang="en-US" smtClean="0"/>
              <a:pPr>
                <a:defRPr/>
              </a:pPr>
              <a:t>9</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Line 5"/>
          <p:cNvSpPr>
            <a:spLocks noChangeShapeType="1"/>
          </p:cNvSpPr>
          <p:nvPr/>
        </p:nvSpPr>
        <p:spPr bwMode="auto">
          <a:xfrm>
            <a:off x="23813" y="220663"/>
            <a:ext cx="8027987" cy="0"/>
          </a:xfrm>
          <a:prstGeom prst="line">
            <a:avLst/>
          </a:prstGeom>
          <a:noFill/>
          <a:ln w="19050">
            <a:solidFill>
              <a:srgbClr val="0000FF"/>
            </a:solidFill>
            <a:round/>
            <a:headEnd/>
            <a:tailEnd/>
          </a:ln>
          <a:effectLst/>
        </p:spPr>
        <p:txBody>
          <a:bodyPr/>
          <a:lstStyle/>
          <a:p>
            <a:pPr>
              <a:defRPr/>
            </a:pPr>
            <a:endParaRPr lang="ja-JP" altLang="en-US">
              <a:ea typeface="ＭＳ Ｐゴシック" charset="-128"/>
            </a:endParaRPr>
          </a:p>
        </p:txBody>
      </p:sp>
      <p:sp>
        <p:nvSpPr>
          <p:cNvPr id="3" name="Rectangle 8"/>
          <p:cNvSpPr>
            <a:spLocks noChangeArrowheads="1"/>
          </p:cNvSpPr>
          <p:nvPr/>
        </p:nvSpPr>
        <p:spPr bwMode="auto">
          <a:xfrm>
            <a:off x="3981450" y="3209925"/>
            <a:ext cx="9144000" cy="369888"/>
          </a:xfrm>
          <a:prstGeom prst="rect">
            <a:avLst/>
          </a:prstGeom>
          <a:noFill/>
          <a:ln w="9525">
            <a:noFill/>
            <a:miter lim="800000"/>
            <a:headEnd/>
            <a:tailEnd/>
          </a:ln>
          <a:effectLst/>
        </p:spPr>
        <p:txBody>
          <a:bodyPr>
            <a:spAutoFit/>
          </a:bodyPr>
          <a:lstStyle/>
          <a:p>
            <a:pPr>
              <a:defRPr/>
            </a:pPr>
            <a:endParaRPr lang="ja-JP" altLang="en-US">
              <a:ea typeface="ＭＳ Ｐゴシック" charset="-128"/>
            </a:endParaRPr>
          </a:p>
        </p:txBody>
      </p:sp>
      <p:pic>
        <p:nvPicPr>
          <p:cNvPr id="4" name="Picture 7"/>
          <p:cNvPicPr>
            <a:picLocks noChangeAspect="1" noChangeArrowheads="1"/>
          </p:cNvPicPr>
          <p:nvPr/>
        </p:nvPicPr>
        <p:blipFill>
          <a:blip r:embed="rId2" cstate="print"/>
          <a:srcRect/>
          <a:stretch>
            <a:fillRect/>
          </a:stretch>
        </p:blipFill>
        <p:spPr bwMode="auto">
          <a:xfrm>
            <a:off x="7962900" y="0"/>
            <a:ext cx="1181100" cy="438150"/>
          </a:xfrm>
          <a:prstGeom prst="rect">
            <a:avLst/>
          </a:prstGeom>
          <a:noFill/>
          <a:ln w="9525">
            <a:noFill/>
            <a:miter lim="800000"/>
            <a:headEnd/>
            <a:tailEnd/>
          </a:ln>
        </p:spPr>
      </p:pic>
      <p:sp>
        <p:nvSpPr>
          <p:cNvPr id="5" name="Line 9"/>
          <p:cNvSpPr>
            <a:spLocks noChangeShapeType="1"/>
          </p:cNvSpPr>
          <p:nvPr/>
        </p:nvSpPr>
        <p:spPr bwMode="auto">
          <a:xfrm>
            <a:off x="0" y="3581400"/>
            <a:ext cx="9144000" cy="0"/>
          </a:xfrm>
          <a:prstGeom prst="line">
            <a:avLst/>
          </a:prstGeom>
          <a:noFill/>
          <a:ln w="57150" cmpd="thickThin">
            <a:solidFill>
              <a:srgbClr val="0000FF"/>
            </a:solidFill>
            <a:round/>
            <a:headEnd/>
            <a:tailEnd/>
          </a:ln>
          <a:effectLst/>
        </p:spPr>
        <p:txBody>
          <a:bodyPr/>
          <a:lstStyle/>
          <a:p>
            <a:pPr>
              <a:defRPr/>
            </a:pPr>
            <a:endParaRPr lang="ja-JP" altLang="en-US">
              <a:ea typeface="ＭＳ Ｐゴシック" charset="-128"/>
            </a:endParaRPr>
          </a:p>
        </p:txBody>
      </p:sp>
      <p:sp>
        <p:nvSpPr>
          <p:cNvPr id="6" name="Rectangle 2"/>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kumimoji="0" sz="1400">
                <a:latin typeface="+mj-lt"/>
                <a:ea typeface="ＭＳ Ｐゴシック" charset="-128"/>
              </a:defRPr>
            </a:lvl1pPr>
          </a:lstStyle>
          <a:p>
            <a:pPr>
              <a:defRPr/>
            </a:pPr>
            <a:endParaRPr lang="ja-JP" altLang="en-US"/>
          </a:p>
        </p:txBody>
      </p:sp>
      <p:sp>
        <p:nvSpPr>
          <p:cNvPr id="7" name="Rectangle 3"/>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kumimoji="0" sz="1400">
                <a:latin typeface="+mj-lt"/>
                <a:ea typeface="ＭＳ Ｐゴシック" charset="-128"/>
              </a:defRPr>
            </a:lvl1p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41B1EE6-1A7D-4930-B43E-5AFB78BD684A}" type="datetimeFigureOut">
              <a:rPr kumimoji="1" lang="ja-JP" altLang="en-US" smtClean="0"/>
              <a:pPr/>
              <a:t>2012/7/19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A4F63D0-35BF-4BD6-AFCA-E772D6750AFA}"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B1EE6-1A7D-4930-B43E-5AFB78BD684A}" type="datetimeFigureOut">
              <a:rPr kumimoji="1" lang="ja-JP" altLang="en-US" smtClean="0"/>
              <a:pPr/>
              <a:t>2012/7/19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63D0-35BF-4BD6-AFCA-E772D6750AF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642938" y="2286000"/>
            <a:ext cx="7429500" cy="1200150"/>
          </a:xfrm>
          <a:prstGeom prst="rect">
            <a:avLst/>
          </a:prstGeom>
          <a:noFill/>
        </p:spPr>
        <p:txBody>
          <a:bodyPr>
            <a:spAutoFit/>
          </a:bodyPr>
          <a:lstStyle/>
          <a:p>
            <a:pPr algn="ctr" fontAlgn="auto">
              <a:spcBef>
                <a:spcPts val="0"/>
              </a:spcBef>
              <a:spcAft>
                <a:spcPts val="0"/>
              </a:spcAft>
              <a:defRPr/>
            </a:pPr>
            <a:r>
              <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モバイル・インターネットにおける</a:t>
            </a:r>
            <a:endParaRPr lang="en-US" altLang="ja-JP"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gn="ctr" fontAlgn="auto">
              <a:spcBef>
                <a:spcPts val="0"/>
              </a:spcBef>
              <a:spcAft>
                <a:spcPts val="0"/>
              </a:spcAft>
              <a:defRPr/>
            </a:pPr>
            <a:r>
              <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青少年</a:t>
            </a:r>
            <a:r>
              <a:rPr lang="ja-JP" altLang="en-US" sz="3600" dirty="0" smtClean="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保護</a:t>
            </a:r>
            <a:endPar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p:txBody>
      </p:sp>
      <p:sp>
        <p:nvSpPr>
          <p:cNvPr id="6147" name="正方形/長方形 6"/>
          <p:cNvSpPr>
            <a:spLocks noChangeArrowheads="1"/>
          </p:cNvSpPr>
          <p:nvPr/>
        </p:nvSpPr>
        <p:spPr bwMode="auto">
          <a:xfrm>
            <a:off x="1143000" y="5929313"/>
            <a:ext cx="6643688" cy="738664"/>
          </a:xfrm>
          <a:prstGeom prst="rect">
            <a:avLst/>
          </a:prstGeom>
          <a:noFill/>
          <a:ln w="9525">
            <a:noFill/>
            <a:miter lim="800000"/>
            <a:headEnd/>
            <a:tailEnd/>
          </a:ln>
        </p:spPr>
        <p:txBody>
          <a:bodyPr>
            <a:spAutoFit/>
          </a:bodyPr>
          <a:lstStyle/>
          <a:p>
            <a:pPr algn="ctr"/>
            <a:r>
              <a:rPr lang="ja-JP" altLang="en-US" sz="1400" dirty="0">
                <a:latin typeface="HGPｺﾞｼｯｸE" pitchFamily="50" charset="-128"/>
                <a:ea typeface="HGPｺﾞｼｯｸE" pitchFamily="50" charset="-128"/>
              </a:rPr>
              <a:t>一般社団法人モバイルコンテンツ審査・運用監視機構（ＥＭＡ</a:t>
            </a:r>
            <a:r>
              <a:rPr lang="ja-JP" altLang="en-US" sz="1400" dirty="0" smtClean="0">
                <a:latin typeface="HGPｺﾞｼｯｸE" pitchFamily="50" charset="-128"/>
                <a:ea typeface="HGPｺﾞｼｯｸE" pitchFamily="50" charset="-128"/>
              </a:rPr>
              <a:t>）</a:t>
            </a:r>
            <a:endParaRPr lang="en-US" altLang="ja-JP" sz="1400" dirty="0" smtClean="0">
              <a:latin typeface="HGPｺﾞｼｯｸE" pitchFamily="50" charset="-128"/>
              <a:ea typeface="HGPｺﾞｼｯｸE" pitchFamily="50" charset="-128"/>
            </a:endParaRPr>
          </a:p>
          <a:p>
            <a:pPr algn="ctr"/>
            <a:r>
              <a:rPr lang="ja-JP" altLang="en-US" sz="1400" dirty="0">
                <a:latin typeface="HGPｺﾞｼｯｸE" pitchFamily="50" charset="-128"/>
                <a:ea typeface="HGPｺﾞｼｯｸE" pitchFamily="50" charset="-128"/>
              </a:rPr>
              <a:t>常任</a:t>
            </a:r>
            <a:r>
              <a:rPr lang="ja-JP" altLang="en-US" sz="1400" dirty="0" smtClean="0">
                <a:latin typeface="HGPｺﾞｼｯｸE" pitchFamily="50" charset="-128"/>
                <a:ea typeface="HGPｺﾞｼｯｸE" pitchFamily="50" charset="-128"/>
              </a:rPr>
              <a:t>理事</a:t>
            </a:r>
            <a:endParaRPr lang="en-US" altLang="ja-JP" sz="1400" dirty="0" smtClean="0">
              <a:latin typeface="HGPｺﾞｼｯｸE" pitchFamily="50" charset="-128"/>
              <a:ea typeface="HGPｺﾞｼｯｸE" pitchFamily="50" charset="-128"/>
            </a:endParaRPr>
          </a:p>
          <a:p>
            <a:pPr algn="ctr"/>
            <a:r>
              <a:rPr lang="ja-JP" altLang="en-US" sz="1400" dirty="0" smtClean="0">
                <a:latin typeface="HGPｺﾞｼｯｸE" pitchFamily="50" charset="-128"/>
                <a:ea typeface="HGPｺﾞｼｯｸE" pitchFamily="50" charset="-128"/>
              </a:rPr>
              <a:t>弁護士　上沼　紫野</a:t>
            </a:r>
            <a:endParaRPr lang="ja-JP" altLang="en-US" sz="1400" dirty="0">
              <a:latin typeface="HGPｺﾞｼｯｸE" pitchFamily="50" charset="-128"/>
              <a:ea typeface="HGPｺﾞｼｯｸE" pitchFamily="50" charset="-128"/>
            </a:endParaRPr>
          </a:p>
        </p:txBody>
      </p:sp>
      <p:sp>
        <p:nvSpPr>
          <p:cNvPr id="6148" name="テキスト ボックス 7"/>
          <p:cNvSpPr txBox="1">
            <a:spLocks noChangeArrowheads="1"/>
          </p:cNvSpPr>
          <p:nvPr/>
        </p:nvSpPr>
        <p:spPr bwMode="auto">
          <a:xfrm>
            <a:off x="3214688" y="5286375"/>
            <a:ext cx="2286000" cy="307975"/>
          </a:xfrm>
          <a:prstGeom prst="rect">
            <a:avLst/>
          </a:prstGeom>
          <a:noFill/>
          <a:ln w="9525">
            <a:noFill/>
            <a:miter lim="800000"/>
            <a:headEnd/>
            <a:tailEnd/>
          </a:ln>
        </p:spPr>
        <p:txBody>
          <a:bodyPr>
            <a:spAutoFit/>
          </a:bodyPr>
          <a:lstStyle/>
          <a:p>
            <a:pPr algn="ctr"/>
            <a:r>
              <a:rPr lang="en-US" altLang="ja-JP" sz="1400" dirty="0"/>
              <a:t>2012. </a:t>
            </a:r>
            <a:r>
              <a:rPr lang="en-US" altLang="ja-JP" sz="1400" dirty="0" smtClean="0"/>
              <a:t>07.20</a:t>
            </a:r>
            <a:endParaRPr lang="ja-JP" alt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normAutofit fontScale="90000"/>
          </a:bodyPr>
          <a:lstStyle/>
          <a:p>
            <a:pPr eaLnBrk="1" hangingPunct="1">
              <a:defRPr/>
            </a:pPr>
            <a:r>
              <a:rPr lang="ja-JP" altLang="en-US" sz="3600" dirty="0" smtClean="0">
                <a:solidFill>
                  <a:srgbClr val="0070C0"/>
                </a:solidFill>
                <a:latin typeface="HGP創英角ｺﾞｼｯｸUB" pitchFamily="50" charset="-128"/>
                <a:ea typeface="HGP創英角ｺﾞｼｯｸUB" pitchFamily="50" charset="-128"/>
              </a:rPr>
              <a:t>「青少年インターネット環境整備法」</a:t>
            </a:r>
            <a:r>
              <a:rPr lang="en-US" altLang="ja-JP" sz="3600" dirty="0" smtClean="0">
                <a:solidFill>
                  <a:srgbClr val="0070C0"/>
                </a:solidFill>
                <a:latin typeface="HGP創英角ｺﾞｼｯｸUB" pitchFamily="50" charset="-128"/>
                <a:ea typeface="HGP創英角ｺﾞｼｯｸUB" pitchFamily="50" charset="-128"/>
              </a:rPr>
              <a:t/>
            </a:r>
            <a:br>
              <a:rPr lang="en-US" altLang="ja-JP" sz="3600" dirty="0" smtClean="0">
                <a:solidFill>
                  <a:srgbClr val="0070C0"/>
                </a:solidFill>
                <a:latin typeface="HGP創英角ｺﾞｼｯｸUB" pitchFamily="50" charset="-128"/>
                <a:ea typeface="HGP創英角ｺﾞｼｯｸUB" pitchFamily="50" charset="-128"/>
              </a:rPr>
            </a:br>
            <a:r>
              <a:rPr lang="ja-JP" altLang="en-US" sz="3600" dirty="0" smtClean="0">
                <a:solidFill>
                  <a:srgbClr val="0070C0"/>
                </a:solidFill>
                <a:latin typeface="HGP創英角ｺﾞｼｯｸUB" pitchFamily="50" charset="-128"/>
                <a:ea typeface="HGP創英角ｺﾞｼｯｸUB" pitchFamily="50" charset="-128"/>
              </a:rPr>
              <a:t>におけるフィルタリグの規定</a:t>
            </a:r>
          </a:p>
        </p:txBody>
      </p:sp>
      <p:sp>
        <p:nvSpPr>
          <p:cNvPr id="4" name="テキスト ボックス 3"/>
          <p:cNvSpPr txBox="1"/>
          <p:nvPr/>
        </p:nvSpPr>
        <p:spPr>
          <a:xfrm>
            <a:off x="179388" y="1477963"/>
            <a:ext cx="8785225" cy="501675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b="1" dirty="0">
                <a:latin typeface="HGSｺﾞｼｯｸM" pitchFamily="50" charset="-128"/>
                <a:ea typeface="HGSｺﾞｼｯｸM" pitchFamily="50" charset="-128"/>
              </a:rPr>
              <a:t>青少年が安全に安心してインターネットを利用できる環境の整備等に関する</a:t>
            </a:r>
            <a:r>
              <a:rPr lang="ja-JP" altLang="en-US" b="1" dirty="0" smtClean="0">
                <a:latin typeface="HGSｺﾞｼｯｸM" pitchFamily="50" charset="-128"/>
                <a:ea typeface="HGSｺﾞｼｯｸM" pitchFamily="50" charset="-128"/>
              </a:rPr>
              <a:t>法律</a:t>
            </a:r>
            <a:endParaRPr lang="en-US" altLang="ja-JP" b="1" dirty="0" smtClean="0">
              <a:latin typeface="HGSｺﾞｼｯｸM" pitchFamily="50" charset="-128"/>
              <a:ea typeface="HGSｺﾞｼｯｸM" pitchFamily="50" charset="-128"/>
            </a:endParaRPr>
          </a:p>
          <a:p>
            <a:pPr>
              <a:defRPr/>
            </a:pPr>
            <a:r>
              <a:rPr lang="ja-JP" altLang="en-US" sz="1400" dirty="0">
                <a:latin typeface="HGSｺﾞｼｯｸM" pitchFamily="50" charset="-128"/>
                <a:ea typeface="HGSｺﾞｼｯｸM" pitchFamily="50" charset="-128"/>
              </a:rPr>
              <a:t/>
            </a:r>
            <a:br>
              <a:rPr lang="ja-JP" altLang="en-US" sz="1400" dirty="0">
                <a:latin typeface="HGSｺﾞｼｯｸM" pitchFamily="50" charset="-128"/>
                <a:ea typeface="HGSｺﾞｼｯｸM" pitchFamily="50" charset="-128"/>
              </a:rPr>
            </a:br>
            <a:r>
              <a:rPr lang="ja-JP" altLang="en-US" sz="1400" dirty="0" smtClean="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　フィルタリングの適用について規定</a:t>
            </a:r>
            <a:endParaRPr lang="en-US" altLang="ja-JP" dirty="0" smtClean="0">
              <a:latin typeface="HGSｺﾞｼｯｸM" pitchFamily="50" charset="-128"/>
              <a:ea typeface="HGSｺﾞｼｯｸM" pitchFamily="50" charset="-128"/>
            </a:endParaRPr>
          </a:p>
          <a:p>
            <a:pPr>
              <a:defRPr/>
            </a:pPr>
            <a:endParaRPr lang="en-US" altLang="ja-JP" dirty="0" smtClean="0">
              <a:latin typeface="HGSｺﾞｼｯｸM" pitchFamily="50" charset="-128"/>
              <a:ea typeface="HGSｺﾞｼｯｸM" pitchFamily="50" charset="-128"/>
            </a:endParaRPr>
          </a:p>
          <a:p>
            <a:pPr>
              <a:defRPr/>
            </a:pPr>
            <a:r>
              <a:rPr lang="ja-JP" altLang="en-US" dirty="0" smtClean="0">
                <a:latin typeface="HGSｺﾞｼｯｸM" pitchFamily="50" charset="-128"/>
                <a:ea typeface="HGSｺﾞｼｯｸM" pitchFamily="50" charset="-128"/>
              </a:rPr>
              <a:t>１７条（携帯電話インターネット接続業者）</a:t>
            </a:r>
            <a:endParaRPr lang="en-US" altLang="ja-JP" dirty="0">
              <a:latin typeface="HGSｺﾞｼｯｸM" pitchFamily="50" charset="-128"/>
              <a:ea typeface="HGSｺﾞｼｯｸM" pitchFamily="50" charset="-128"/>
            </a:endParaRPr>
          </a:p>
          <a:p>
            <a:pPr>
              <a:defRPr/>
            </a:pPr>
            <a:r>
              <a:rPr lang="ja-JP" altLang="en-US" dirty="0" smtClean="0">
                <a:latin typeface="HGSｺﾞｼｯｸM" pitchFamily="50" charset="-128"/>
                <a:ea typeface="HGSｺﾞｼｯｸM" pitchFamily="50" charset="-128"/>
              </a:rPr>
              <a:t>　原則：　青少年については、青少年有害情報フィルタリングサービスを義務づけ</a:t>
            </a:r>
            <a:endParaRPr lang="en-US" altLang="ja-JP" dirty="0" smtClean="0">
              <a:latin typeface="HGSｺﾞｼｯｸM" pitchFamily="50" charset="-128"/>
              <a:ea typeface="HGSｺﾞｼｯｸM" pitchFamily="50" charset="-128"/>
            </a:endParaRPr>
          </a:p>
          <a:p>
            <a:pPr>
              <a:defRPr/>
            </a:pPr>
            <a:r>
              <a:rPr lang="ja-JP" altLang="en-US" b="1" dirty="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例外；　保護者</a:t>
            </a:r>
            <a:r>
              <a:rPr lang="ja-JP" altLang="en-US" dirty="0">
                <a:latin typeface="HGSｺﾞｼｯｸM" pitchFamily="50" charset="-128"/>
                <a:ea typeface="HGSｺﾞｼｯｸM" pitchFamily="50" charset="-128"/>
              </a:rPr>
              <a:t>が、青少年有害情報フィルタリングサービスを利用しない旨の申出をした</a:t>
            </a:r>
            <a:r>
              <a:rPr lang="ja-JP" altLang="en-US" dirty="0" smtClean="0">
                <a:latin typeface="HGSｺﾞｼｯｸM" pitchFamily="50" charset="-128"/>
                <a:ea typeface="HGSｺﾞｼｯｸM" pitchFamily="50" charset="-128"/>
              </a:rPr>
              <a:t>場合</a:t>
            </a:r>
            <a:endParaRPr lang="en-US" altLang="ja-JP" dirty="0" smtClean="0">
              <a:latin typeface="HGSｺﾞｼｯｸM" pitchFamily="50" charset="-128"/>
              <a:ea typeface="HGSｺﾞｼｯｸM" pitchFamily="50" charset="-128"/>
            </a:endParaRPr>
          </a:p>
          <a:p>
            <a:pPr>
              <a:defRPr/>
            </a:pPr>
            <a:endParaRPr lang="en-US" altLang="ja-JP" dirty="0" smtClean="0">
              <a:latin typeface="HGSｺﾞｼｯｸM" pitchFamily="50" charset="-128"/>
              <a:ea typeface="HGSｺﾞｼｯｸM" pitchFamily="50" charset="-128"/>
            </a:endParaRPr>
          </a:p>
          <a:p>
            <a:pPr>
              <a:defRPr/>
            </a:pPr>
            <a:r>
              <a:rPr lang="ja-JP" altLang="en-US" dirty="0" smtClean="0">
                <a:latin typeface="HGSｺﾞｼｯｸM" pitchFamily="50" charset="-128"/>
                <a:ea typeface="HGSｺﾞｼｯｸM" pitchFamily="50" charset="-128"/>
              </a:rPr>
              <a:t>１８条（</a:t>
            </a:r>
            <a:r>
              <a:rPr lang="en-US" altLang="ja-JP" dirty="0" smtClean="0">
                <a:latin typeface="HGSｺﾞｼｯｸM" pitchFamily="50" charset="-128"/>
                <a:ea typeface="HGSｺﾞｼｯｸM" pitchFamily="50" charset="-128"/>
              </a:rPr>
              <a:t>ISP</a:t>
            </a:r>
            <a:r>
              <a:rPr lang="ja-JP" altLang="en-US" dirty="0" smtClean="0">
                <a:latin typeface="HGSｺﾞｼｯｸM" pitchFamily="50" charset="-128"/>
                <a:ea typeface="HGSｺﾞｼｯｸM" pitchFamily="50" charset="-128"/>
              </a:rPr>
              <a:t>）</a:t>
            </a:r>
            <a:endParaRPr lang="en-US" altLang="ja-JP" dirty="0">
              <a:latin typeface="HGSｺﾞｼｯｸM" pitchFamily="50" charset="-128"/>
              <a:ea typeface="HGSｺﾞｼｯｸM" pitchFamily="50" charset="-128"/>
            </a:endParaRPr>
          </a:p>
          <a:p>
            <a:pPr>
              <a:defRPr/>
            </a:pPr>
            <a:r>
              <a:rPr lang="ja-JP" altLang="en-US" dirty="0" smtClean="0">
                <a:latin typeface="HGSｺﾞｼｯｸM" pitchFamily="50" charset="-128"/>
                <a:ea typeface="HGSｺﾞｼｯｸM" pitchFamily="50" charset="-128"/>
              </a:rPr>
              <a:t>　原則：　利用者から求められた場合、青少年有害情報フィルタリングを提供</a:t>
            </a:r>
            <a:endParaRPr lang="en-US" altLang="ja-JP" dirty="0" smtClean="0">
              <a:latin typeface="HGSｺﾞｼｯｸM" pitchFamily="50" charset="-128"/>
              <a:ea typeface="HGSｺﾞｼｯｸM" pitchFamily="50" charset="-128"/>
            </a:endParaRPr>
          </a:p>
          <a:p>
            <a:pPr>
              <a:defRPr/>
            </a:pPr>
            <a:r>
              <a:rPr lang="ja-JP" altLang="en-US" dirty="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例外：　影響が軽微として政令で定められた場合</a:t>
            </a:r>
            <a:endParaRPr lang="en-US" altLang="ja-JP" dirty="0" smtClean="0">
              <a:latin typeface="HGSｺﾞｼｯｸM" pitchFamily="50" charset="-128"/>
              <a:ea typeface="HGSｺﾞｼｯｸM" pitchFamily="50" charset="-128"/>
            </a:endParaRPr>
          </a:p>
          <a:p>
            <a:pPr>
              <a:defRPr/>
            </a:pPr>
            <a:endParaRPr lang="en-US" altLang="ja-JP" dirty="0">
              <a:latin typeface="HGSｺﾞｼｯｸM" pitchFamily="50" charset="-128"/>
              <a:ea typeface="HGSｺﾞｼｯｸM" pitchFamily="50" charset="-128"/>
            </a:endParaRPr>
          </a:p>
          <a:p>
            <a:pPr>
              <a:defRPr/>
            </a:pPr>
            <a:r>
              <a:rPr lang="ja-JP" altLang="en-US" dirty="0" smtClean="0">
                <a:latin typeface="HGSｺﾞｼｯｸM" pitchFamily="50" charset="-128"/>
                <a:ea typeface="HGSｺﾞｼｯｸM" pitchFamily="50" charset="-128"/>
              </a:rPr>
              <a:t>１９条（機器製造業者）</a:t>
            </a:r>
            <a:endParaRPr lang="en-US" altLang="ja-JP" dirty="0" smtClean="0">
              <a:latin typeface="HGSｺﾞｼｯｸM" pitchFamily="50" charset="-128"/>
              <a:ea typeface="HGSｺﾞｼｯｸM" pitchFamily="50" charset="-128"/>
            </a:endParaRPr>
          </a:p>
          <a:p>
            <a:pPr marL="719138" indent="-719138">
              <a:defRPr/>
            </a:pPr>
            <a:r>
              <a:rPr lang="ja-JP" altLang="en-US" dirty="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原則：　ネット接続機器（携帯電話端末及び</a:t>
            </a:r>
            <a:r>
              <a:rPr lang="en-US" altLang="ja-JP" dirty="0" smtClean="0">
                <a:latin typeface="HGSｺﾞｼｯｸM" pitchFamily="50" charset="-128"/>
                <a:ea typeface="HGSｺﾞｼｯｸM" pitchFamily="50" charset="-128"/>
              </a:rPr>
              <a:t>PHS</a:t>
            </a:r>
            <a:r>
              <a:rPr lang="ja-JP" altLang="en-US" dirty="0" smtClean="0">
                <a:latin typeface="HGSｺﾞｼｯｸM" pitchFamily="50" charset="-128"/>
                <a:ea typeface="HGSｺﾞｼｯｸM" pitchFamily="50" charset="-128"/>
              </a:rPr>
              <a:t>端末を除く）の製造に際し、青少年有害フィルタリングの利用を容易にする措置を講じた上で販売。</a:t>
            </a:r>
            <a:endParaRPr lang="en-US" altLang="ja-JP" dirty="0" smtClean="0">
              <a:latin typeface="HGSｺﾞｼｯｸM" pitchFamily="50" charset="-128"/>
              <a:ea typeface="HGSｺﾞｼｯｸM" pitchFamily="50" charset="-128"/>
            </a:endParaRPr>
          </a:p>
          <a:p>
            <a:pPr>
              <a:defRPr/>
            </a:pPr>
            <a:r>
              <a:rPr lang="ja-JP" altLang="en-US" dirty="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例外：　</a:t>
            </a:r>
            <a:r>
              <a:rPr lang="ja-JP" altLang="en-US" dirty="0">
                <a:latin typeface="HGSｺﾞｼｯｸM" pitchFamily="50" charset="-128"/>
                <a:ea typeface="HGSｺﾞｼｯｸM" pitchFamily="50" charset="-128"/>
              </a:rPr>
              <a:t>影響が軽微として政令で定められた場合</a:t>
            </a:r>
            <a:endParaRPr lang="en-US" altLang="ja-JP" dirty="0">
              <a:latin typeface="HGSｺﾞｼｯｸM" pitchFamily="50" charset="-128"/>
              <a:ea typeface="HGSｺﾞｼｯｸM" pitchFamily="50" charset="-128"/>
            </a:endParaRPr>
          </a:p>
          <a:p>
            <a:pPr>
              <a:defRPr/>
            </a:pPr>
            <a:endParaRPr lang="ja-JP" altLang="en-US" dirty="0">
              <a:latin typeface="HGSｺﾞｼｯｸM" pitchFamily="50" charset="-128"/>
              <a:ea typeface="HGSｺﾞｼｯｸM" pitchFamily="50" charset="-128"/>
            </a:endParaRPr>
          </a:p>
        </p:txBody>
      </p:sp>
      <p:sp>
        <p:nvSpPr>
          <p:cNvPr id="7" name="スライド番号プレースホルダ 6"/>
          <p:cNvSpPr>
            <a:spLocks noGrp="1"/>
          </p:cNvSpPr>
          <p:nvPr>
            <p:ph type="sldNum" sz="quarter" idx="10"/>
          </p:nvPr>
        </p:nvSpPr>
        <p:spPr/>
        <p:txBody>
          <a:bodyPr/>
          <a:lstStyle/>
          <a:p>
            <a:pPr>
              <a:defRPr/>
            </a:pPr>
            <a:fld id="{D08B87B1-573F-40CE-A67B-8F81B69DEE05}" type="slidenum">
              <a:rPr lang="ja-JP" altLang="en-US" smtClean="0"/>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z="2000" dirty="0" smtClean="0">
                <a:solidFill>
                  <a:srgbClr val="0070C0"/>
                </a:solidFill>
                <a:latin typeface="HGP創英角ｺﾞｼｯｸUB" pitchFamily="50" charset="-128"/>
                <a:ea typeface="HGP創英角ｺﾞｼｯｸUB" pitchFamily="50" charset="-128"/>
              </a:rPr>
              <a:t>青少年が安全に安心してインターネットを利用できる環境の整備等に関する法律案に対する附帯決議　</a:t>
            </a:r>
            <a:r>
              <a:rPr lang="ja-JP" altLang="en-US" sz="1200" dirty="0" smtClean="0">
                <a:solidFill>
                  <a:srgbClr val="0070C0"/>
                </a:solidFill>
                <a:latin typeface="HGP創英角ｺﾞｼｯｸUB" pitchFamily="50" charset="-128"/>
                <a:ea typeface="HGP創英角ｺﾞｼｯｸUB" pitchFamily="50" charset="-128"/>
              </a:rPr>
              <a:t>（平成二十年六月十日参議院内閣委員会）</a:t>
            </a:r>
            <a:endParaRPr lang="ja-JP" altLang="en-US" sz="1200" dirty="0">
              <a:solidFill>
                <a:srgbClr val="0070C0"/>
              </a:solidFill>
              <a:latin typeface="HGP創英角ｺﾞｼｯｸUB" pitchFamily="50" charset="-128"/>
              <a:ea typeface="HGP創英角ｺﾞｼｯｸUB" pitchFamily="50" charset="-128"/>
            </a:endParaRPr>
          </a:p>
        </p:txBody>
      </p:sp>
      <p:sp>
        <p:nvSpPr>
          <p:cNvPr id="25603" name="テキスト ボックス 3"/>
          <p:cNvSpPr txBox="1">
            <a:spLocks noChangeArrowheads="1"/>
          </p:cNvSpPr>
          <p:nvPr/>
        </p:nvSpPr>
        <p:spPr bwMode="auto">
          <a:xfrm>
            <a:off x="214313" y="1268759"/>
            <a:ext cx="8572500" cy="5078313"/>
          </a:xfrm>
          <a:prstGeom prst="rect">
            <a:avLst/>
          </a:prstGeom>
          <a:noFill/>
          <a:ln w="9525">
            <a:noFill/>
            <a:miter lim="800000"/>
            <a:headEnd/>
            <a:tailEnd/>
          </a:ln>
        </p:spPr>
        <p:txBody>
          <a:bodyPr wrap="square">
            <a:spAutoFit/>
          </a:bodyPr>
          <a:lstStyle/>
          <a:p>
            <a:r>
              <a:rPr lang="ja-JP" altLang="en-US" dirty="0">
                <a:latin typeface="HG丸ｺﾞｼｯｸM-PRO" pitchFamily="50" charset="-128"/>
                <a:ea typeface="HG丸ｺﾞｼｯｸM-PRO" pitchFamily="50" charset="-128"/>
              </a:rPr>
              <a:t>政府は、本法の制定に当たり、次の事項について万全を期すべきである。</a:t>
            </a:r>
            <a:endParaRPr lang="en-US" altLang="ja-JP" dirty="0">
              <a:latin typeface="HG丸ｺﾞｼｯｸM-PRO" pitchFamily="50" charset="-128"/>
              <a:ea typeface="HG丸ｺﾞｼｯｸM-PRO" pitchFamily="50" charset="-128"/>
            </a:endParaRPr>
          </a:p>
          <a:p>
            <a:endParaRPr lang="ja-JP" altLang="en-US" dirty="0">
              <a:latin typeface="HG丸ｺﾞｼｯｸM-PRO" pitchFamily="50" charset="-128"/>
              <a:ea typeface="HG丸ｺﾞｼｯｸM-PRO" pitchFamily="50" charset="-128"/>
            </a:endParaRPr>
          </a:p>
          <a:p>
            <a:r>
              <a:rPr lang="ja-JP" altLang="en-US" b="1" u="sng" dirty="0">
                <a:latin typeface="HG丸ｺﾞｼｯｸM-PRO" pitchFamily="50" charset="-128"/>
                <a:ea typeface="HG丸ｺﾞｼｯｸM-PRO" pitchFamily="50" charset="-128"/>
              </a:rPr>
              <a:t>一、インターネットが、青少年を含む全ての人々にとって、社会参画と幸福追求のための極めて重要な手段となっていることに留意し、個人や少数者を含む多様な主体がインターネットを利用した表現の自由、多様な情報に関する情報発信やアクセスを不当に制約することのないようにすること。</a:t>
            </a:r>
            <a:endParaRPr lang="en-US" altLang="ja-JP" b="1" u="sng" dirty="0">
              <a:latin typeface="HG丸ｺﾞｼｯｸM-PRO" pitchFamily="50" charset="-128"/>
              <a:ea typeface="HG丸ｺﾞｼｯｸM-PRO" pitchFamily="50" charset="-128"/>
            </a:endParaRPr>
          </a:p>
          <a:p>
            <a:endParaRPr lang="ja-JP" altLang="en-US" b="1" u="sng" dirty="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（略）</a:t>
            </a:r>
            <a:endParaRPr lang="en-US" altLang="ja-JP" dirty="0" smtClean="0">
              <a:latin typeface="HG丸ｺﾞｼｯｸM-PRO" pitchFamily="50" charset="-128"/>
              <a:ea typeface="HG丸ｺﾞｼｯｸM-PRO" pitchFamily="50" charset="-128"/>
            </a:endParaRPr>
          </a:p>
          <a:p>
            <a:endParaRPr lang="en-US" altLang="ja-JP" dirty="0">
              <a:latin typeface="HG丸ｺﾞｼｯｸM-PRO" pitchFamily="50" charset="-128"/>
              <a:ea typeface="HG丸ｺﾞｼｯｸM-PRO" pitchFamily="50" charset="-128"/>
            </a:endParaRPr>
          </a:p>
          <a:p>
            <a:r>
              <a:rPr lang="ja-JP" altLang="en-US" b="1" u="sng" dirty="0">
                <a:latin typeface="HG丸ｺﾞｼｯｸM-PRO" pitchFamily="50" charset="-128"/>
                <a:ea typeface="HG丸ｺﾞｼｯｸM-PRO" pitchFamily="50" charset="-128"/>
              </a:rPr>
              <a:t>四、フィルタリングの基準設定の内容によっては、インターネット利用に際しての表現や通信の自由を制限するおそれがあることを十分に認識し、その開発等に当たっては、事業者及び事業者団体等の自主的な取組を尊重すること。また、事業者等が行う有害情報の判断、フィルタリングの基準設定等に干渉することがないようにすること。</a:t>
            </a:r>
          </a:p>
          <a:p>
            <a:endParaRPr lang="en-US" altLang="ja-JP" b="1" u="sng" dirty="0">
              <a:latin typeface="HG丸ｺﾞｼｯｸM-PRO" pitchFamily="50" charset="-128"/>
              <a:ea typeface="HG丸ｺﾞｼｯｸM-PRO" pitchFamily="50" charset="-128"/>
            </a:endParaRPr>
          </a:p>
          <a:p>
            <a:r>
              <a:rPr lang="ja-JP" altLang="en-US" b="1" u="sng" dirty="0">
                <a:latin typeface="HG丸ｺﾞｼｯｸM-PRO" pitchFamily="50" charset="-128"/>
                <a:ea typeface="HG丸ｺﾞｼｯｸM-PRO" pitchFamily="50" charset="-128"/>
              </a:rPr>
              <a:t>五、本法第三十条各号に定める者の自主的、主体的な取組を最大限尊重するとともに、それらの者に対し、財政支援等を行うよう努めること。</a:t>
            </a:r>
          </a:p>
          <a:p>
            <a:endParaRPr lang="en-US" altLang="ja-JP" dirty="0">
              <a:latin typeface="HG丸ｺﾞｼｯｸM-PRO" pitchFamily="50" charset="-128"/>
              <a:ea typeface="HG丸ｺﾞｼｯｸM-PRO" pitchFamily="50" charset="-128"/>
            </a:endParaRPr>
          </a:p>
        </p:txBody>
      </p:sp>
      <p:sp>
        <p:nvSpPr>
          <p:cNvPr id="5" name="スライド番号プレースホルダ 4"/>
          <p:cNvSpPr>
            <a:spLocks noGrp="1"/>
          </p:cNvSpPr>
          <p:nvPr>
            <p:ph type="sldNum" sz="quarter" idx="10"/>
          </p:nvPr>
        </p:nvSpPr>
        <p:spPr/>
        <p:txBody>
          <a:bodyPr/>
          <a:lstStyle/>
          <a:p>
            <a:pPr>
              <a:defRPr/>
            </a:pPr>
            <a:fld id="{7E87BF8E-58AF-49CD-9A8A-FF2591A05E83}" type="slidenum">
              <a:rPr kumimoji="1" lang="ja-JP" altLang="en-US" smtClean="0"/>
              <a:pPr>
                <a:defRPr/>
              </a:pPr>
              <a:t>11</a:t>
            </a:fld>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円/楕円 7"/>
          <p:cNvSpPr/>
          <p:nvPr/>
        </p:nvSpPr>
        <p:spPr bwMode="auto">
          <a:xfrm>
            <a:off x="179388" y="1412875"/>
            <a:ext cx="5351462" cy="5349875"/>
          </a:xfrm>
          <a:prstGeom prst="ellipse">
            <a:avLst/>
          </a:prstGeom>
          <a:solidFill>
            <a:schemeClr val="accent2">
              <a:lumMod val="75000"/>
            </a:schemeClr>
          </a:solidFill>
          <a:ln w="9525" cap="flat" cmpd="sng" algn="ctr">
            <a:noFill/>
            <a:prstDash val="solid"/>
            <a:round/>
            <a:headEnd type="none" w="med" len="med"/>
            <a:tailEnd type="none" w="med" len="med"/>
          </a:ln>
          <a:effectLst/>
        </p:spPr>
        <p:txBody>
          <a:bodyPr wrap="none" anchor="ctr"/>
          <a:lstStyle/>
          <a:p>
            <a:pPr algn="ctr">
              <a:defRPr/>
            </a:pPr>
            <a:endParaRPr lang="ja-JP" altLang="en-US" sz="1200">
              <a:ea typeface="ＭＳ Ｐゴシック" charset="-128"/>
            </a:endParaRPr>
          </a:p>
        </p:txBody>
      </p:sp>
      <p:sp>
        <p:nvSpPr>
          <p:cNvPr id="7" name="円/楕円 6"/>
          <p:cNvSpPr/>
          <p:nvPr/>
        </p:nvSpPr>
        <p:spPr bwMode="auto">
          <a:xfrm>
            <a:off x="775896" y="2020208"/>
            <a:ext cx="4145096" cy="4145096"/>
          </a:xfrm>
          <a:prstGeom prst="ellipse">
            <a:avLst/>
          </a:prstGeom>
          <a:gradFill flip="none" rotWithShape="1">
            <a:gsLst>
              <a:gs pos="66000">
                <a:srgbClr val="FFC000"/>
              </a:gs>
              <a:gs pos="50000">
                <a:srgbClr val="FFFF00"/>
              </a:gs>
              <a:gs pos="100000">
                <a:schemeClr val="accent1">
                  <a:tint val="23500"/>
                  <a:satMod val="160000"/>
                </a:schemeClr>
              </a:gs>
            </a:gsLst>
            <a:path path="circle">
              <a:fillToRect l="50000" t="50000" r="50000" b="50000"/>
            </a:path>
            <a:tileRect/>
          </a:gradFill>
          <a:ln w="9525" cap="flat" cmpd="sng" algn="ctr">
            <a:noFill/>
            <a:prstDash val="solid"/>
            <a:round/>
            <a:headEnd type="none" w="med" len="med"/>
            <a:tailEnd type="none" w="med" len="med"/>
          </a:ln>
          <a:effectLst/>
        </p:spPr>
        <p:txBody>
          <a:bodyPr wrap="none" anchor="ctr"/>
          <a:lstStyle/>
          <a:p>
            <a:pPr algn="ctr">
              <a:defRPr/>
            </a:pPr>
            <a:endParaRPr lang="ja-JP" altLang="en-US" sz="1200">
              <a:ea typeface="ＭＳ Ｐゴシック" charset="-128"/>
            </a:endParaRPr>
          </a:p>
        </p:txBody>
      </p:sp>
      <p:sp>
        <p:nvSpPr>
          <p:cNvPr id="18438" name="タイトル 1"/>
          <p:cNvSpPr>
            <a:spLocks noGrp="1"/>
          </p:cNvSpPr>
          <p:nvPr>
            <p:ph type="title"/>
          </p:nvPr>
        </p:nvSpPr>
        <p:spPr/>
        <p:txBody>
          <a:bodyPr>
            <a:normAutofit fontScale="90000"/>
          </a:bodyPr>
          <a:lstStyle/>
          <a:p>
            <a:pPr eaLnBrk="1" hangingPunct="1">
              <a:defRPr/>
            </a:pPr>
            <a:r>
              <a:rPr lang="ja-JP" altLang="en-US" sz="3600" dirty="0" smtClean="0">
                <a:solidFill>
                  <a:srgbClr val="0070C0"/>
                </a:solidFill>
                <a:latin typeface="HGP創英角ｺﾞｼｯｸUB" pitchFamily="50" charset="-128"/>
                <a:ea typeface="HGP創英角ｺﾞｼｯｸUB" pitchFamily="50" charset="-128"/>
              </a:rPr>
              <a:t>フィルタリングはなぜ「利用義務」ではなく「提供義務」なのか？</a:t>
            </a:r>
          </a:p>
        </p:txBody>
      </p:sp>
      <p:sp>
        <p:nvSpPr>
          <p:cNvPr id="6" name="円/楕円 5"/>
          <p:cNvSpPr>
            <a:spLocks noChangeArrowheads="1"/>
          </p:cNvSpPr>
          <p:nvPr/>
        </p:nvSpPr>
        <p:spPr bwMode="auto">
          <a:xfrm>
            <a:off x="1382713" y="2625725"/>
            <a:ext cx="2952750" cy="2952750"/>
          </a:xfrm>
          <a:prstGeom prst="ellipse">
            <a:avLst/>
          </a:prstGeom>
          <a:solidFill>
            <a:srgbClr val="FFFF00"/>
          </a:solidFill>
          <a:ln w="9525" algn="ctr">
            <a:noFill/>
            <a:round/>
            <a:headEnd/>
            <a:tailEnd/>
          </a:ln>
        </p:spPr>
        <p:txBody>
          <a:bodyPr wrap="none" anchor="ctr"/>
          <a:lstStyle/>
          <a:p>
            <a:pPr algn="ctr"/>
            <a:endParaRPr lang="ja-JP" altLang="en-US" sz="1200"/>
          </a:p>
        </p:txBody>
      </p:sp>
      <p:sp>
        <p:nvSpPr>
          <p:cNvPr id="12" name="円/楕円 11"/>
          <p:cNvSpPr>
            <a:spLocks noChangeArrowheads="1"/>
          </p:cNvSpPr>
          <p:nvPr/>
        </p:nvSpPr>
        <p:spPr bwMode="auto">
          <a:xfrm>
            <a:off x="1374775" y="2636838"/>
            <a:ext cx="2951163" cy="2952750"/>
          </a:xfrm>
          <a:prstGeom prst="ellipse">
            <a:avLst/>
          </a:prstGeom>
          <a:solidFill>
            <a:srgbClr val="FFFF00"/>
          </a:solidFill>
          <a:ln w="9525" algn="ctr">
            <a:solidFill>
              <a:schemeClr val="tx1"/>
            </a:solidFill>
            <a:prstDash val="dash"/>
            <a:round/>
            <a:headEnd/>
            <a:tailEnd/>
          </a:ln>
        </p:spPr>
        <p:txBody>
          <a:bodyPr wrap="none" anchor="ctr"/>
          <a:lstStyle/>
          <a:p>
            <a:pPr algn="ctr"/>
            <a:endParaRPr lang="ja-JP" altLang="en-US" sz="1200"/>
          </a:p>
        </p:txBody>
      </p:sp>
      <p:pic>
        <p:nvPicPr>
          <p:cNvPr id="17412" name="Picture 4" descr="C:\Documents and Settings\EMA333\Local Settings\Temporary Internet Files\Content.IE5\ZC3VD6FG\MC900433932[1].png"/>
          <p:cNvPicPr>
            <a:picLocks noChangeAspect="1" noChangeArrowheads="1"/>
          </p:cNvPicPr>
          <p:nvPr/>
        </p:nvPicPr>
        <p:blipFill>
          <a:blip r:embed="rId3" cstate="print"/>
          <a:srcRect/>
          <a:stretch>
            <a:fillRect/>
          </a:stretch>
        </p:blipFill>
        <p:spPr bwMode="auto">
          <a:xfrm>
            <a:off x="1670050" y="3562350"/>
            <a:ext cx="1714500" cy="1714500"/>
          </a:xfrm>
          <a:prstGeom prst="rect">
            <a:avLst/>
          </a:prstGeom>
          <a:noFill/>
          <a:ln w="9525">
            <a:noFill/>
            <a:miter lim="800000"/>
            <a:headEnd/>
            <a:tailEnd/>
          </a:ln>
        </p:spPr>
      </p:pic>
      <p:pic>
        <p:nvPicPr>
          <p:cNvPr id="17413" name="Picture 5" descr="C:\Documents and Settings\EMA333\Local Settings\Temporary Internet Files\Content.IE5\HE95LACI\MC900234788[1].wmf"/>
          <p:cNvPicPr>
            <a:picLocks noChangeAspect="1" noChangeArrowheads="1"/>
          </p:cNvPicPr>
          <p:nvPr/>
        </p:nvPicPr>
        <p:blipFill>
          <a:blip r:embed="rId4" cstate="print"/>
          <a:srcRect/>
          <a:stretch>
            <a:fillRect/>
          </a:stretch>
        </p:blipFill>
        <p:spPr bwMode="auto">
          <a:xfrm>
            <a:off x="2967038" y="3422650"/>
            <a:ext cx="515937" cy="1519238"/>
          </a:xfrm>
          <a:prstGeom prst="rect">
            <a:avLst/>
          </a:prstGeom>
          <a:noFill/>
          <a:ln w="9525">
            <a:noFill/>
            <a:miter lim="800000"/>
            <a:headEnd/>
            <a:tailEnd/>
          </a:ln>
        </p:spPr>
      </p:pic>
      <p:sp>
        <p:nvSpPr>
          <p:cNvPr id="13" name="線吹き出し 1 (枠付き) 12"/>
          <p:cNvSpPr/>
          <p:nvPr/>
        </p:nvSpPr>
        <p:spPr bwMode="auto">
          <a:xfrm>
            <a:off x="4932363" y="5373688"/>
            <a:ext cx="1152525" cy="792162"/>
          </a:xfrm>
          <a:prstGeom prst="borderCallout1">
            <a:avLst>
              <a:gd name="adj1" fmla="val 18750"/>
              <a:gd name="adj2" fmla="val -8333"/>
              <a:gd name="adj3" fmla="val -42705"/>
              <a:gd name="adj4" fmla="val -77134"/>
            </a:avLst>
          </a:prstGeom>
          <a:solidFill>
            <a:srgbClr val="FFFF00"/>
          </a:solidFill>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ja-JP" altLang="en-US" sz="1600" dirty="0">
                <a:solidFill>
                  <a:schemeClr val="tx1"/>
                </a:solidFill>
                <a:latin typeface="HGSｺﾞｼｯｸM" pitchFamily="50" charset="-128"/>
                <a:ea typeface="HGSｺﾞｼｯｸM" pitchFamily="50" charset="-128"/>
              </a:rPr>
              <a:t>境目が個々</a:t>
            </a:r>
            <a:endParaRPr lang="en-US" altLang="ja-JP" sz="1600" dirty="0">
              <a:solidFill>
                <a:schemeClr val="tx1"/>
              </a:solidFill>
              <a:latin typeface="HGSｺﾞｼｯｸM" pitchFamily="50" charset="-128"/>
              <a:ea typeface="HGSｺﾞｼｯｸM" pitchFamily="50" charset="-128"/>
            </a:endParaRPr>
          </a:p>
          <a:p>
            <a:pPr algn="ctr">
              <a:defRPr/>
            </a:pPr>
            <a:r>
              <a:rPr lang="ja-JP" altLang="en-US" sz="1600" dirty="0">
                <a:solidFill>
                  <a:schemeClr val="tx1"/>
                </a:solidFill>
                <a:latin typeface="HGSｺﾞｼｯｸM" pitchFamily="50" charset="-128"/>
                <a:ea typeface="HGSｺﾞｼｯｸM" pitchFamily="50" charset="-128"/>
              </a:rPr>
              <a:t>に異なる</a:t>
            </a:r>
          </a:p>
        </p:txBody>
      </p:sp>
      <p:sp>
        <p:nvSpPr>
          <p:cNvPr id="14" name="正方形/長方形 13"/>
          <p:cNvSpPr>
            <a:spLocks noChangeArrowheads="1"/>
          </p:cNvSpPr>
          <p:nvPr/>
        </p:nvSpPr>
        <p:spPr bwMode="auto">
          <a:xfrm>
            <a:off x="2268538" y="1557338"/>
            <a:ext cx="1223962" cy="358775"/>
          </a:xfrm>
          <a:prstGeom prst="rect">
            <a:avLst/>
          </a:prstGeom>
          <a:solidFill>
            <a:schemeClr val="bg1"/>
          </a:solidFill>
          <a:ln w="9525" algn="ctr">
            <a:solidFill>
              <a:schemeClr val="tx1"/>
            </a:solidFill>
            <a:round/>
            <a:headEnd/>
            <a:tailEnd/>
          </a:ln>
        </p:spPr>
        <p:txBody>
          <a:bodyPr wrap="none" anchor="ctr"/>
          <a:lstStyle/>
          <a:p>
            <a:pPr algn="ctr"/>
            <a:r>
              <a:rPr lang="ja-JP" altLang="en-US" sz="1600">
                <a:latin typeface="HGSｺﾞｼｯｸE" pitchFamily="50" charset="-128"/>
                <a:ea typeface="HGSｺﾞｼｯｸE" pitchFamily="50" charset="-128"/>
              </a:rPr>
              <a:t>違法情報</a:t>
            </a:r>
          </a:p>
        </p:txBody>
      </p:sp>
      <p:sp>
        <p:nvSpPr>
          <p:cNvPr id="15" name="正方形/長方形 14"/>
          <p:cNvSpPr>
            <a:spLocks noChangeArrowheads="1"/>
          </p:cNvSpPr>
          <p:nvPr/>
        </p:nvSpPr>
        <p:spPr bwMode="auto">
          <a:xfrm>
            <a:off x="2268538" y="2205038"/>
            <a:ext cx="1223962" cy="360362"/>
          </a:xfrm>
          <a:prstGeom prst="rect">
            <a:avLst/>
          </a:prstGeom>
          <a:solidFill>
            <a:schemeClr val="bg1"/>
          </a:solidFill>
          <a:ln w="9525" algn="ctr">
            <a:solidFill>
              <a:schemeClr val="tx1"/>
            </a:solidFill>
            <a:round/>
            <a:headEnd/>
            <a:tailEnd/>
          </a:ln>
        </p:spPr>
        <p:txBody>
          <a:bodyPr wrap="none" anchor="ctr"/>
          <a:lstStyle/>
          <a:p>
            <a:pPr algn="ctr"/>
            <a:r>
              <a:rPr lang="ja-JP" altLang="en-US" sz="1600">
                <a:latin typeface="HGSｺﾞｼｯｸE" pitchFamily="50" charset="-128"/>
                <a:ea typeface="HGSｺﾞｼｯｸE" pitchFamily="50" charset="-128"/>
              </a:rPr>
              <a:t>有害情報</a:t>
            </a:r>
          </a:p>
        </p:txBody>
      </p:sp>
      <p:sp>
        <p:nvSpPr>
          <p:cNvPr id="16" name="正方形/長方形 15"/>
          <p:cNvSpPr>
            <a:spLocks noChangeArrowheads="1"/>
          </p:cNvSpPr>
          <p:nvPr/>
        </p:nvSpPr>
        <p:spPr bwMode="auto">
          <a:xfrm>
            <a:off x="2268538" y="2924175"/>
            <a:ext cx="1223962" cy="360363"/>
          </a:xfrm>
          <a:prstGeom prst="rect">
            <a:avLst/>
          </a:prstGeom>
          <a:solidFill>
            <a:schemeClr val="bg1"/>
          </a:solidFill>
          <a:ln w="9525" algn="ctr">
            <a:solidFill>
              <a:schemeClr val="tx1"/>
            </a:solidFill>
            <a:round/>
            <a:headEnd/>
            <a:tailEnd/>
          </a:ln>
        </p:spPr>
        <p:txBody>
          <a:bodyPr wrap="none" anchor="ctr"/>
          <a:lstStyle/>
          <a:p>
            <a:pPr algn="ctr"/>
            <a:r>
              <a:rPr lang="ja-JP" altLang="en-US" sz="1600">
                <a:latin typeface="HGSｺﾞｼｯｸE" pitchFamily="50" charset="-128"/>
                <a:ea typeface="HGSｺﾞｼｯｸE" pitchFamily="50" charset="-128"/>
              </a:rPr>
              <a:t>普通の情報</a:t>
            </a:r>
          </a:p>
        </p:txBody>
      </p:sp>
      <p:sp>
        <p:nvSpPr>
          <p:cNvPr id="17" name="線吹き出し 1 (枠付き) 16"/>
          <p:cNvSpPr/>
          <p:nvPr/>
        </p:nvSpPr>
        <p:spPr bwMode="auto">
          <a:xfrm>
            <a:off x="4932363" y="2420938"/>
            <a:ext cx="1152525" cy="792162"/>
          </a:xfrm>
          <a:prstGeom prst="borderCallout1">
            <a:avLst>
              <a:gd name="adj1" fmla="val 18750"/>
              <a:gd name="adj2" fmla="val -8333"/>
              <a:gd name="adj3" fmla="val 98390"/>
              <a:gd name="adj4" fmla="val -79779"/>
            </a:avLst>
          </a:prstGeom>
          <a:solidFill>
            <a:srgbClr val="FFC000"/>
          </a:solidFill>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wrap="none" anchor="ctr"/>
          <a:lstStyle/>
          <a:p>
            <a:pPr algn="ctr">
              <a:defRPr/>
            </a:pPr>
            <a:r>
              <a:rPr lang="ja-JP" altLang="en-US" sz="1600" dirty="0">
                <a:solidFill>
                  <a:schemeClr val="tx1"/>
                </a:solidFill>
                <a:latin typeface="HGSｺﾞｼｯｸM" pitchFamily="50" charset="-128"/>
                <a:ea typeface="HGSｺﾞｼｯｸM" pitchFamily="50" charset="-128"/>
              </a:rPr>
              <a:t>フィルタ</a:t>
            </a:r>
            <a:endParaRPr lang="en-US" altLang="ja-JP" sz="1600" dirty="0">
              <a:solidFill>
                <a:schemeClr val="tx1"/>
              </a:solidFill>
              <a:latin typeface="HGSｺﾞｼｯｸM" pitchFamily="50" charset="-128"/>
              <a:ea typeface="HGSｺﾞｼｯｸM" pitchFamily="50" charset="-128"/>
            </a:endParaRPr>
          </a:p>
          <a:p>
            <a:pPr algn="ctr">
              <a:defRPr/>
            </a:pPr>
            <a:r>
              <a:rPr lang="ja-JP" altLang="en-US" sz="1600" dirty="0">
                <a:solidFill>
                  <a:schemeClr val="tx1"/>
                </a:solidFill>
                <a:latin typeface="HGSｺﾞｼｯｸM" pitchFamily="50" charset="-128"/>
                <a:ea typeface="HGSｺﾞｼｯｸM" pitchFamily="50" charset="-128"/>
              </a:rPr>
              <a:t>リング</a:t>
            </a:r>
          </a:p>
        </p:txBody>
      </p:sp>
      <p:sp>
        <p:nvSpPr>
          <p:cNvPr id="18" name="テキスト ボックス 17"/>
          <p:cNvSpPr txBox="1"/>
          <p:nvPr/>
        </p:nvSpPr>
        <p:spPr>
          <a:xfrm>
            <a:off x="6245225" y="1412875"/>
            <a:ext cx="2647950" cy="5256213"/>
          </a:xfrm>
          <a:prstGeom prst="rect">
            <a:avLst/>
          </a:prstGeom>
        </p:spPr>
        <p:style>
          <a:lnRef idx="2">
            <a:schemeClr val="dk1"/>
          </a:lnRef>
          <a:fillRef idx="1">
            <a:schemeClr val="lt1"/>
          </a:fillRef>
          <a:effectRef idx="0">
            <a:schemeClr val="dk1"/>
          </a:effectRef>
          <a:fontRef idx="minor">
            <a:schemeClr val="dk1"/>
          </a:fontRef>
        </p:style>
        <p:txBody>
          <a:bodyPr vert="eaVert">
            <a:spAutoFit/>
          </a:bodyPr>
          <a:lstStyle/>
          <a:p>
            <a:pPr>
              <a:defRPr/>
            </a:pPr>
            <a:r>
              <a:rPr lang="ja-JP" altLang="en-US" sz="1600" b="1" dirty="0">
                <a:latin typeface="HG正楷書体-PRO" pitchFamily="66" charset="-128"/>
                <a:ea typeface="HG正楷書体-PRO" pitchFamily="66" charset="-128"/>
              </a:rPr>
              <a:t>青少年が安全に安心してインターネットを利用できる環境の整備等に関する法律案に対する附帯決議</a:t>
            </a:r>
          </a:p>
          <a:p>
            <a:pPr>
              <a:defRPr/>
            </a:pPr>
            <a:r>
              <a:rPr lang="ja-JP" altLang="en-US" sz="1600" dirty="0">
                <a:latin typeface="HG正楷書体-PRO" pitchFamily="66" charset="-128"/>
                <a:ea typeface="HG正楷書体-PRO" pitchFamily="66" charset="-128"/>
              </a:rPr>
              <a:t>　政府は、本法の制定に当たり、次の事項について万全を期すべきである。</a:t>
            </a:r>
          </a:p>
          <a:p>
            <a:pPr>
              <a:defRPr/>
            </a:pPr>
            <a:r>
              <a:rPr lang="ja-JP" altLang="en-US" sz="1600" dirty="0">
                <a:latin typeface="HG正楷書体-PRO" pitchFamily="66" charset="-128"/>
                <a:ea typeface="HG正楷書体-PRO" pitchFamily="66" charset="-128"/>
              </a:rPr>
              <a:t>一、インターネットが、青少年を含む全ての人々にとって、社会参画と幸福追求のための極めて重要な手段となっていることに留意し、</a:t>
            </a:r>
            <a:r>
              <a:rPr lang="ja-JP" altLang="en-US" sz="1600" u="sng" dirty="0">
                <a:latin typeface="HG正楷書体-PRO" pitchFamily="66" charset="-128"/>
                <a:ea typeface="HG正楷書体-PRO" pitchFamily="66" charset="-128"/>
              </a:rPr>
              <a:t>個人や少数者を含む多様な主体がインターネットを利用した表現の自由、多様な情報に関する情報発信やアクセスを不当に制約することのないようにすること。</a:t>
            </a:r>
          </a:p>
        </p:txBody>
      </p:sp>
      <p:sp>
        <p:nvSpPr>
          <p:cNvPr id="19" name="スライド番号プレースホルダ 18"/>
          <p:cNvSpPr>
            <a:spLocks noGrp="1"/>
          </p:cNvSpPr>
          <p:nvPr>
            <p:ph type="sldNum" sz="quarter" idx="10"/>
          </p:nvPr>
        </p:nvSpPr>
        <p:spPr/>
        <p:txBody>
          <a:bodyPr/>
          <a:lstStyle/>
          <a:p>
            <a:pPr>
              <a:defRPr/>
            </a:pPr>
            <a:fld id="{0F41A5F3-2043-4A5F-BAB0-AAA74A5FD0C7}" type="slidenum">
              <a:rPr lang="ja-JP" altLang="en-US" smtClean="0"/>
              <a:pPr>
                <a:defRPr/>
              </a:pPr>
              <a:t>12</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1000" fill="hold"/>
                                        <p:tgtEl>
                                          <p:spTgt spid="17412"/>
                                        </p:tgtEl>
                                        <p:attrNameLst>
                                          <p:attrName>ppt_w</p:attrName>
                                        </p:attrNameLst>
                                      </p:cBhvr>
                                      <p:tavLst>
                                        <p:tav tm="0">
                                          <p:val>
                                            <p:strVal val="#ppt_w*0.70"/>
                                          </p:val>
                                        </p:tav>
                                        <p:tav tm="100000">
                                          <p:val>
                                            <p:strVal val="#ppt_w"/>
                                          </p:val>
                                        </p:tav>
                                      </p:tavLst>
                                    </p:anim>
                                    <p:anim calcmode="lin" valueType="num">
                                      <p:cBhvr>
                                        <p:cTn id="8" dur="1000" fill="hold"/>
                                        <p:tgtEl>
                                          <p:spTgt spid="17412"/>
                                        </p:tgtEl>
                                        <p:attrNameLst>
                                          <p:attrName>ppt_h</p:attrName>
                                        </p:attrNameLst>
                                      </p:cBhvr>
                                      <p:tavLst>
                                        <p:tav tm="0">
                                          <p:val>
                                            <p:strVal val="#ppt_h"/>
                                          </p:val>
                                        </p:tav>
                                        <p:tav tm="100000">
                                          <p:val>
                                            <p:strVal val="#ppt_h"/>
                                          </p:val>
                                        </p:tav>
                                      </p:tavLst>
                                    </p:anim>
                                    <p:animEffect transition="in" filter="fade">
                                      <p:cBhvr>
                                        <p:cTn id="9" dur="1000"/>
                                        <p:tgtEl>
                                          <p:spTgt spid="17412"/>
                                        </p:tgtEl>
                                      </p:cBhvr>
                                    </p:animEffect>
                                  </p:childTnLst>
                                </p:cTn>
                              </p:par>
                              <p:par>
                                <p:cTn id="10" presetID="55" presetClass="entr" presetSubtype="0" fill="hold" nodeType="with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p:cTn id="12" dur="1000" fill="hold"/>
                                        <p:tgtEl>
                                          <p:spTgt spid="17413"/>
                                        </p:tgtEl>
                                        <p:attrNameLst>
                                          <p:attrName>ppt_w</p:attrName>
                                        </p:attrNameLst>
                                      </p:cBhvr>
                                      <p:tavLst>
                                        <p:tav tm="0">
                                          <p:val>
                                            <p:strVal val="#ppt_w*0.70"/>
                                          </p:val>
                                        </p:tav>
                                        <p:tav tm="100000">
                                          <p:val>
                                            <p:strVal val="#ppt_w"/>
                                          </p:val>
                                        </p:tav>
                                      </p:tavLst>
                                    </p:anim>
                                    <p:anim calcmode="lin" valueType="num">
                                      <p:cBhvr>
                                        <p:cTn id="13" dur="1000" fill="hold"/>
                                        <p:tgtEl>
                                          <p:spTgt spid="17413"/>
                                        </p:tgtEl>
                                        <p:attrNameLst>
                                          <p:attrName>ppt_h</p:attrName>
                                        </p:attrNameLst>
                                      </p:cBhvr>
                                      <p:tavLst>
                                        <p:tav tm="0">
                                          <p:val>
                                            <p:strVal val="#ppt_h"/>
                                          </p:val>
                                        </p:tav>
                                        <p:tav tm="100000">
                                          <p:val>
                                            <p:strVal val="#ppt_h"/>
                                          </p:val>
                                        </p:tav>
                                      </p:tavLst>
                                    </p:anim>
                                    <p:animEffect transition="in" filter="fade">
                                      <p:cBhvr>
                                        <p:cTn id="14" dur="1000"/>
                                        <p:tgtEl>
                                          <p:spTgt spid="1741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strVal val="#ppt_w*0.70"/>
                                          </p:val>
                                        </p:tav>
                                        <p:tav tm="100000">
                                          <p:val>
                                            <p:strVal val="#ppt_w"/>
                                          </p:val>
                                        </p:tav>
                                      </p:tavLst>
                                    </p:anim>
                                    <p:anim calcmode="lin" valueType="num">
                                      <p:cBhvr>
                                        <p:cTn id="25" dur="1000" fill="hold"/>
                                        <p:tgtEl>
                                          <p:spTgt spid="16"/>
                                        </p:tgtEl>
                                        <p:attrNameLst>
                                          <p:attrName>ppt_h</p:attrName>
                                        </p:attrNameLst>
                                      </p:cBhvr>
                                      <p:tavLst>
                                        <p:tav tm="0">
                                          <p:val>
                                            <p:strVal val="#ppt_h"/>
                                          </p:val>
                                        </p:tav>
                                        <p:tav tm="100000">
                                          <p:val>
                                            <p:strVal val="#ppt_h"/>
                                          </p:val>
                                        </p:tav>
                                      </p:tavLst>
                                    </p:anim>
                                    <p:animEffect transition="in" filter="fade">
                                      <p:cBhvr>
                                        <p:cTn id="26" dur="10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strVal val="#ppt_w*0.70"/>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Effect transition="in" filter="fade">
                                      <p:cBhvr>
                                        <p:cTn id="33" dur="1000"/>
                                        <p:tgtEl>
                                          <p:spTgt spid="7"/>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1000" fill="hold"/>
                                        <p:tgtEl>
                                          <p:spTgt spid="15"/>
                                        </p:tgtEl>
                                        <p:attrNameLst>
                                          <p:attrName>ppt_w</p:attrName>
                                        </p:attrNameLst>
                                      </p:cBhvr>
                                      <p:tavLst>
                                        <p:tav tm="0">
                                          <p:val>
                                            <p:strVal val="#ppt_w*0.70"/>
                                          </p:val>
                                        </p:tav>
                                        <p:tav tm="100000">
                                          <p:val>
                                            <p:strVal val="#ppt_w"/>
                                          </p:val>
                                        </p:tav>
                                      </p:tavLst>
                                    </p:anim>
                                    <p:anim calcmode="lin" valueType="num">
                                      <p:cBhvr>
                                        <p:cTn id="37" dur="1000" fill="hold"/>
                                        <p:tgtEl>
                                          <p:spTgt spid="15"/>
                                        </p:tgtEl>
                                        <p:attrNameLst>
                                          <p:attrName>ppt_h</p:attrName>
                                        </p:attrNameLst>
                                      </p:cBhvr>
                                      <p:tavLst>
                                        <p:tav tm="0">
                                          <p:val>
                                            <p:strVal val="#ppt_h"/>
                                          </p:val>
                                        </p:tav>
                                        <p:tav tm="100000">
                                          <p:val>
                                            <p:strVal val="#ppt_h"/>
                                          </p:val>
                                        </p:tav>
                                      </p:tavLst>
                                    </p:anim>
                                    <p:animEffect transition="in" filter="fade">
                                      <p:cBhvr>
                                        <p:cTn id="38" dur="10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strVal val="#ppt_w*0.70"/>
                                          </p:val>
                                        </p:tav>
                                        <p:tav tm="100000">
                                          <p:val>
                                            <p:strVal val="#ppt_w"/>
                                          </p:val>
                                        </p:tav>
                                      </p:tavLst>
                                    </p:anim>
                                    <p:anim calcmode="lin" valueType="num">
                                      <p:cBhvr>
                                        <p:cTn id="44" dur="1000" fill="hold"/>
                                        <p:tgtEl>
                                          <p:spTgt spid="8"/>
                                        </p:tgtEl>
                                        <p:attrNameLst>
                                          <p:attrName>ppt_h</p:attrName>
                                        </p:attrNameLst>
                                      </p:cBhvr>
                                      <p:tavLst>
                                        <p:tav tm="0">
                                          <p:val>
                                            <p:strVal val="#ppt_h"/>
                                          </p:val>
                                        </p:tav>
                                        <p:tav tm="100000">
                                          <p:val>
                                            <p:strVal val="#ppt_h"/>
                                          </p:val>
                                        </p:tav>
                                      </p:tavLst>
                                    </p:anim>
                                    <p:animEffect transition="in" filter="fade">
                                      <p:cBhvr>
                                        <p:cTn id="45" dur="1000"/>
                                        <p:tgtEl>
                                          <p:spTgt spid="8"/>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strVal val="#ppt_w*0.70"/>
                                          </p:val>
                                        </p:tav>
                                        <p:tav tm="100000">
                                          <p:val>
                                            <p:strVal val="#ppt_w"/>
                                          </p:val>
                                        </p:tav>
                                      </p:tavLst>
                                    </p:anim>
                                    <p:anim calcmode="lin" valueType="num">
                                      <p:cBhvr>
                                        <p:cTn id="49" dur="1000" fill="hold"/>
                                        <p:tgtEl>
                                          <p:spTgt spid="14"/>
                                        </p:tgtEl>
                                        <p:attrNameLst>
                                          <p:attrName>ppt_h</p:attrName>
                                        </p:attrNameLst>
                                      </p:cBhvr>
                                      <p:tavLst>
                                        <p:tav tm="0">
                                          <p:val>
                                            <p:strVal val="#ppt_h"/>
                                          </p:val>
                                        </p:tav>
                                        <p:tav tm="100000">
                                          <p:val>
                                            <p:strVal val="#ppt_h"/>
                                          </p:val>
                                        </p:tav>
                                      </p:tavLst>
                                    </p:anim>
                                    <p:animEffect transition="in" filter="fade">
                                      <p:cBhvr>
                                        <p:cTn id="50" dur="10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5"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p:cTn id="71" dur="1000" fill="hold"/>
                                        <p:tgtEl>
                                          <p:spTgt spid="18"/>
                                        </p:tgtEl>
                                        <p:attrNameLst>
                                          <p:attrName>ppt_w</p:attrName>
                                        </p:attrNameLst>
                                      </p:cBhvr>
                                      <p:tavLst>
                                        <p:tav tm="0">
                                          <p:val>
                                            <p:strVal val="#ppt_w*0.70"/>
                                          </p:val>
                                        </p:tav>
                                        <p:tav tm="100000">
                                          <p:val>
                                            <p:strVal val="#ppt_w"/>
                                          </p:val>
                                        </p:tav>
                                      </p:tavLst>
                                    </p:anim>
                                    <p:anim calcmode="lin" valueType="num">
                                      <p:cBhvr>
                                        <p:cTn id="72" dur="1000" fill="hold"/>
                                        <p:tgtEl>
                                          <p:spTgt spid="18"/>
                                        </p:tgtEl>
                                        <p:attrNameLst>
                                          <p:attrName>ppt_h</p:attrName>
                                        </p:attrNameLst>
                                      </p:cBhvr>
                                      <p:tavLst>
                                        <p:tav tm="0">
                                          <p:val>
                                            <p:strVal val="#ppt_h"/>
                                          </p:val>
                                        </p:tav>
                                        <p:tav tm="100000">
                                          <p:val>
                                            <p:strVal val="#ppt_h"/>
                                          </p:val>
                                        </p:tav>
                                      </p:tavLst>
                                    </p:anim>
                                    <p:animEffect transition="in" filter="fade">
                                      <p:cBhvr>
                                        <p:cTn id="7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2938" y="2276475"/>
            <a:ext cx="7929562" cy="1200150"/>
          </a:xfrm>
          <a:prstGeom prst="rect">
            <a:avLst/>
          </a:prstGeom>
          <a:noFill/>
        </p:spPr>
        <p:txBody>
          <a:bodyPr>
            <a:spAutoFit/>
          </a:bodyPr>
          <a:lstStyle/>
          <a:p>
            <a:pPr algn="ctr" fontAlgn="auto">
              <a:spcBef>
                <a:spcPts val="0"/>
              </a:spcBef>
              <a:spcAft>
                <a:spcPts val="0"/>
              </a:spcAft>
              <a:defRPr/>
            </a:pPr>
            <a:r>
              <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法成立・施行後の</a:t>
            </a:r>
            <a:endParaRPr lang="en-US" altLang="ja-JP"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gn="ctr" fontAlgn="auto">
              <a:spcBef>
                <a:spcPts val="0"/>
              </a:spcBef>
              <a:spcAft>
                <a:spcPts val="0"/>
              </a:spcAft>
              <a:defRPr/>
            </a:pPr>
            <a:r>
              <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対応状況と</a:t>
            </a:r>
            <a:r>
              <a:rPr lang="ja-JP" altLang="en-US" sz="3600" dirty="0" smtClean="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フィルタリング</a:t>
            </a:r>
            <a:endPar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p:cNvSpPr>
            <a:spLocks noGrp="1" noChangeArrowheads="1"/>
          </p:cNvSpPr>
          <p:nvPr>
            <p:ph type="title"/>
          </p:nvPr>
        </p:nvSpPr>
        <p:spPr>
          <a:xfrm>
            <a:off x="450850" y="260350"/>
            <a:ext cx="8229600" cy="647700"/>
          </a:xfrm>
        </p:spPr>
        <p:txBody>
          <a:bodyPr>
            <a:normAutofit fontScale="90000"/>
          </a:bodyPr>
          <a:lstStyle/>
          <a:p>
            <a:pPr>
              <a:defRPr/>
            </a:pPr>
            <a:r>
              <a:rPr lang="ja-JP" altLang="en-US" sz="2700" dirty="0" smtClean="0">
                <a:solidFill>
                  <a:srgbClr val="0070C0"/>
                </a:solidFill>
                <a:latin typeface="HGP創英角ｺﾞｼｯｸUB" pitchFamily="50" charset="-128"/>
                <a:ea typeface="HGP創英角ｺﾞｼｯｸUB" pitchFamily="50" charset="-128"/>
              </a:rPr>
              <a:t>携帯電話フィルタリングサービスの利用状況</a:t>
            </a:r>
            <a:r>
              <a:rPr lang="ja-JP" altLang="en-US" sz="2400" dirty="0">
                <a:solidFill>
                  <a:srgbClr val="0070C0"/>
                </a:solidFill>
              </a:rPr>
              <a:t/>
            </a:r>
            <a:br>
              <a:rPr lang="ja-JP" altLang="en-US" sz="2400" dirty="0">
                <a:solidFill>
                  <a:srgbClr val="0070C0"/>
                </a:solidFill>
              </a:rPr>
            </a:br>
            <a:r>
              <a:rPr lang="ja-JP" altLang="en-US" sz="2000" b="0" dirty="0" smtClean="0">
                <a:solidFill>
                  <a:srgbClr val="0070C0"/>
                </a:solidFill>
                <a:effectLst/>
                <a:latin typeface="HGP創英角ｺﾞｼｯｸUB" pitchFamily="50" charset="-128"/>
                <a:ea typeface="HGP創英角ｺﾞｼｯｸUB" pitchFamily="50" charset="-128"/>
              </a:rPr>
              <a:t>（社団</a:t>
            </a:r>
            <a:r>
              <a:rPr lang="ja-JP" altLang="en-US" sz="2000" b="0" dirty="0">
                <a:solidFill>
                  <a:srgbClr val="0070C0"/>
                </a:solidFill>
                <a:effectLst/>
                <a:latin typeface="HGP創英角ｺﾞｼｯｸUB" pitchFamily="50" charset="-128"/>
                <a:ea typeface="HGP創英角ｺﾞｼｯｸUB" pitchFamily="50" charset="-128"/>
              </a:rPr>
              <a:t>法人電気通信事業者</a:t>
            </a:r>
            <a:r>
              <a:rPr lang="ja-JP" altLang="en-US" sz="2000" b="0" dirty="0" smtClean="0">
                <a:solidFill>
                  <a:srgbClr val="0070C0"/>
                </a:solidFill>
                <a:effectLst/>
                <a:latin typeface="HGP創英角ｺﾞｼｯｸUB" pitchFamily="50" charset="-128"/>
                <a:ea typeface="HGP創英角ｺﾞｼｯｸUB" pitchFamily="50" charset="-128"/>
              </a:rPr>
              <a:t>協会発表</a:t>
            </a:r>
            <a:r>
              <a:rPr lang="ja-JP" altLang="en-US" sz="2000" b="0" dirty="0">
                <a:solidFill>
                  <a:srgbClr val="0070C0"/>
                </a:solidFill>
                <a:effectLst/>
                <a:latin typeface="HGP創英角ｺﾞｼｯｸUB" pitchFamily="50" charset="-128"/>
                <a:ea typeface="HGP創英角ｺﾞｼｯｸUB" pitchFamily="50" charset="-128"/>
              </a:rPr>
              <a:t>）</a:t>
            </a:r>
          </a:p>
        </p:txBody>
      </p:sp>
      <p:sp>
        <p:nvSpPr>
          <p:cNvPr id="24579" name="Rectangle 11"/>
          <p:cNvSpPr>
            <a:spLocks noChangeArrowheads="1"/>
          </p:cNvSpPr>
          <p:nvPr/>
        </p:nvSpPr>
        <p:spPr bwMode="auto">
          <a:xfrm>
            <a:off x="450850" y="1074738"/>
            <a:ext cx="8424863" cy="1441450"/>
          </a:xfrm>
          <a:prstGeom prst="rect">
            <a:avLst/>
          </a:prstGeom>
          <a:solidFill>
            <a:srgbClr val="FFFFAF"/>
          </a:solidFill>
          <a:ln>
            <a:headEnd/>
            <a:tailEnd/>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000" b="1" dirty="0">
                <a:solidFill>
                  <a:srgbClr val="000066"/>
                </a:solidFill>
                <a:latin typeface="+mj-ea"/>
                <a:ea typeface="+mj-ea"/>
              </a:rPr>
              <a:t>・携帯電話におけるフィルタリングサービスの利用者数は</a:t>
            </a:r>
            <a:r>
              <a:rPr lang="ja-JP" altLang="en-US" sz="2000" b="1" dirty="0">
                <a:solidFill>
                  <a:srgbClr val="FF5050"/>
                </a:solidFill>
                <a:latin typeface="+mj-ea"/>
                <a:ea typeface="+mj-ea"/>
              </a:rPr>
              <a:t>約</a:t>
            </a:r>
            <a:r>
              <a:rPr lang="en-US" altLang="ja-JP" sz="2000" b="1" dirty="0" smtClean="0">
                <a:solidFill>
                  <a:srgbClr val="FF5050"/>
                </a:solidFill>
                <a:latin typeface="+mj-ea"/>
                <a:ea typeface="+mj-ea"/>
              </a:rPr>
              <a:t>851</a:t>
            </a:r>
            <a:r>
              <a:rPr lang="ja-JP" altLang="en-US" sz="2000" b="1" dirty="0" smtClean="0">
                <a:solidFill>
                  <a:srgbClr val="FF5050"/>
                </a:solidFill>
                <a:latin typeface="+mj-ea"/>
                <a:ea typeface="+mj-ea"/>
              </a:rPr>
              <a:t>万人</a:t>
            </a:r>
            <a:endParaRPr lang="en-US" altLang="ja-JP" sz="2000" b="1" dirty="0">
              <a:solidFill>
                <a:srgbClr val="FF5050"/>
              </a:solidFill>
              <a:latin typeface="+mj-ea"/>
              <a:ea typeface="+mj-ea"/>
            </a:endParaRPr>
          </a:p>
          <a:p>
            <a:pPr>
              <a:defRPr/>
            </a:pPr>
            <a:r>
              <a:rPr lang="ja-JP" altLang="en-US" sz="2000" b="1" dirty="0">
                <a:solidFill>
                  <a:srgbClr val="000066"/>
                </a:solidFill>
                <a:latin typeface="+mj-ea"/>
                <a:ea typeface="+mj-ea"/>
              </a:rPr>
              <a:t>（平成</a:t>
            </a:r>
            <a:r>
              <a:rPr lang="en-US" altLang="ja-JP" sz="2000" b="1" dirty="0">
                <a:solidFill>
                  <a:srgbClr val="000066"/>
                </a:solidFill>
                <a:latin typeface="+mj-ea"/>
                <a:ea typeface="+mj-ea"/>
              </a:rPr>
              <a:t>24</a:t>
            </a:r>
            <a:r>
              <a:rPr lang="ja-JP" altLang="en-US" sz="2000" b="1" dirty="0">
                <a:solidFill>
                  <a:srgbClr val="000066"/>
                </a:solidFill>
                <a:latin typeface="+mj-ea"/>
                <a:ea typeface="+mj-ea"/>
              </a:rPr>
              <a:t>年</a:t>
            </a:r>
            <a:r>
              <a:rPr lang="en-US" altLang="ja-JP" sz="2000" b="1" dirty="0">
                <a:solidFill>
                  <a:srgbClr val="000066"/>
                </a:solidFill>
                <a:latin typeface="+mj-ea"/>
                <a:ea typeface="+mj-ea"/>
              </a:rPr>
              <a:t>3</a:t>
            </a:r>
            <a:r>
              <a:rPr lang="ja-JP" altLang="en-US" sz="2000" b="1" dirty="0">
                <a:solidFill>
                  <a:srgbClr val="000066"/>
                </a:solidFill>
                <a:latin typeface="+mj-ea"/>
                <a:ea typeface="+mj-ea"/>
              </a:rPr>
              <a:t>月末時点）。</a:t>
            </a:r>
            <a:br>
              <a:rPr lang="ja-JP" altLang="en-US" sz="2000" b="1" dirty="0">
                <a:solidFill>
                  <a:srgbClr val="000066"/>
                </a:solidFill>
                <a:latin typeface="+mj-ea"/>
                <a:ea typeface="+mj-ea"/>
              </a:rPr>
            </a:br>
            <a:r>
              <a:rPr lang="ja-JP" altLang="en-US" sz="2000" b="1" dirty="0">
                <a:solidFill>
                  <a:srgbClr val="000066"/>
                </a:solidFill>
                <a:latin typeface="+mj-ea"/>
                <a:ea typeface="+mj-ea"/>
              </a:rPr>
              <a:t>・</a:t>
            </a:r>
            <a:r>
              <a:rPr lang="en-US" altLang="ja-JP" sz="2000" b="1" dirty="0">
                <a:solidFill>
                  <a:srgbClr val="000066"/>
                </a:solidFill>
                <a:latin typeface="+mj-ea"/>
                <a:ea typeface="+mj-ea"/>
              </a:rPr>
              <a:t>2007</a:t>
            </a:r>
            <a:r>
              <a:rPr lang="ja-JP" altLang="en-US" sz="2000" b="1" dirty="0">
                <a:solidFill>
                  <a:srgbClr val="000066"/>
                </a:solidFill>
                <a:latin typeface="+mj-ea"/>
                <a:ea typeface="+mj-ea"/>
              </a:rPr>
              <a:t>年</a:t>
            </a:r>
            <a:r>
              <a:rPr lang="en-US" altLang="ja-JP" sz="2000" b="1" dirty="0">
                <a:solidFill>
                  <a:srgbClr val="000066"/>
                </a:solidFill>
                <a:latin typeface="+mj-ea"/>
                <a:ea typeface="+mj-ea"/>
              </a:rPr>
              <a:t>9</a:t>
            </a:r>
            <a:r>
              <a:rPr lang="ja-JP" altLang="en-US" sz="2000" b="1" dirty="0">
                <a:solidFill>
                  <a:srgbClr val="000066"/>
                </a:solidFill>
                <a:latin typeface="+mj-ea"/>
                <a:ea typeface="+mj-ea"/>
              </a:rPr>
              <a:t>月と比較すると、</a:t>
            </a:r>
            <a:r>
              <a:rPr lang="ja-JP" altLang="en-US" sz="2000" b="1" dirty="0">
                <a:solidFill>
                  <a:srgbClr val="FF5050"/>
                </a:solidFill>
                <a:latin typeface="+mj-ea"/>
                <a:ea typeface="+mj-ea"/>
              </a:rPr>
              <a:t>約</a:t>
            </a:r>
            <a:r>
              <a:rPr lang="en-US" altLang="ja-JP" sz="2000" b="1" dirty="0">
                <a:solidFill>
                  <a:srgbClr val="FF5050"/>
                </a:solidFill>
                <a:latin typeface="+mj-ea"/>
                <a:ea typeface="+mj-ea"/>
              </a:rPr>
              <a:t>4.0</a:t>
            </a:r>
            <a:r>
              <a:rPr lang="ja-JP" altLang="en-US" sz="2000" b="1" dirty="0">
                <a:solidFill>
                  <a:srgbClr val="FF5050"/>
                </a:solidFill>
                <a:latin typeface="+mj-ea"/>
                <a:ea typeface="+mj-ea"/>
              </a:rPr>
              <a:t>倍</a:t>
            </a:r>
            <a:r>
              <a:rPr lang="ja-JP" altLang="en-US" sz="2000" b="1" dirty="0">
                <a:solidFill>
                  <a:srgbClr val="000066"/>
                </a:solidFill>
                <a:latin typeface="+mj-ea"/>
                <a:ea typeface="+mj-ea"/>
              </a:rPr>
              <a:t/>
            </a:r>
            <a:br>
              <a:rPr lang="ja-JP" altLang="en-US" sz="2000" b="1" dirty="0">
                <a:solidFill>
                  <a:srgbClr val="000066"/>
                </a:solidFill>
                <a:latin typeface="+mj-ea"/>
                <a:ea typeface="+mj-ea"/>
              </a:rPr>
            </a:br>
            <a:r>
              <a:rPr lang="ja-JP" altLang="en-US" sz="1400" b="1" dirty="0">
                <a:solidFill>
                  <a:srgbClr val="000066"/>
                </a:solidFill>
                <a:latin typeface="+mj-ea"/>
                <a:ea typeface="+mj-ea"/>
              </a:rPr>
              <a:t>    </a:t>
            </a:r>
            <a:r>
              <a:rPr lang="ja-JP" altLang="en-US" sz="1200" dirty="0">
                <a:solidFill>
                  <a:srgbClr val="000066"/>
                </a:solidFill>
                <a:latin typeface="+mj-ea"/>
                <a:ea typeface="+mj-ea"/>
              </a:rPr>
              <a:t>参考：青少年（小・中・高校生）のインターネットに接続できる携帯電話利用人口推計値</a:t>
            </a:r>
            <a:r>
              <a:rPr lang="ja-JP" altLang="en-US" sz="1200" b="1" dirty="0">
                <a:solidFill>
                  <a:srgbClr val="000066"/>
                </a:solidFill>
                <a:latin typeface="+mj-ea"/>
                <a:ea typeface="+mj-ea"/>
              </a:rPr>
              <a:t>　</a:t>
            </a:r>
            <a:r>
              <a:rPr lang="ja-JP" altLang="en-US" sz="1200" b="1" dirty="0">
                <a:solidFill>
                  <a:srgbClr val="FF3300"/>
                </a:solidFill>
                <a:latin typeface="+mj-ea"/>
                <a:ea typeface="+mj-ea"/>
              </a:rPr>
              <a:t>約</a:t>
            </a:r>
            <a:r>
              <a:rPr lang="en-US" altLang="ja-JP" sz="1200" b="1" dirty="0">
                <a:solidFill>
                  <a:srgbClr val="FF3300"/>
                </a:solidFill>
                <a:latin typeface="+mj-ea"/>
                <a:ea typeface="+mj-ea"/>
              </a:rPr>
              <a:t>650</a:t>
            </a:r>
            <a:r>
              <a:rPr lang="ja-JP" altLang="en-US" sz="1200" b="1" dirty="0">
                <a:solidFill>
                  <a:srgbClr val="FF3300"/>
                </a:solidFill>
                <a:latin typeface="+mj-ea"/>
                <a:ea typeface="+mj-ea"/>
              </a:rPr>
              <a:t>万人</a:t>
            </a:r>
          </a:p>
        </p:txBody>
      </p:sp>
      <p:sp>
        <p:nvSpPr>
          <p:cNvPr id="28676" name="Rectangle 12"/>
          <p:cNvSpPr>
            <a:spLocks noChangeArrowheads="1"/>
          </p:cNvSpPr>
          <p:nvPr/>
        </p:nvSpPr>
        <p:spPr bwMode="auto">
          <a:xfrm>
            <a:off x="468313" y="6407150"/>
            <a:ext cx="5222875" cy="360363"/>
          </a:xfrm>
          <a:prstGeom prst="rect">
            <a:avLst/>
          </a:prstGeom>
          <a:noFill/>
          <a:ln w="9525">
            <a:noFill/>
            <a:miter lim="800000"/>
            <a:headEnd/>
            <a:tailEnd/>
          </a:ln>
        </p:spPr>
        <p:txBody>
          <a:bodyPr anchor="ctr"/>
          <a:lstStyle/>
          <a:p>
            <a:pPr>
              <a:defRPr/>
            </a:pPr>
            <a:r>
              <a:rPr lang="ja-JP" altLang="en-US" sz="1050" dirty="0">
                <a:solidFill>
                  <a:srgbClr val="000066"/>
                </a:solidFill>
                <a:latin typeface="HGPｺﾞｼｯｸE" pitchFamily="50" charset="-128"/>
                <a:ea typeface="HGPｺﾞｼｯｸE" pitchFamily="50" charset="-128"/>
              </a:rPr>
              <a:t>（</a:t>
            </a:r>
            <a:r>
              <a:rPr lang="en-US" altLang="ja-JP" sz="1050" dirty="0">
                <a:solidFill>
                  <a:srgbClr val="000066"/>
                </a:solidFill>
                <a:latin typeface="HGPｺﾞｼｯｸE" pitchFamily="50" charset="-128"/>
                <a:ea typeface="HGPｺﾞｼｯｸE" pitchFamily="50" charset="-128"/>
              </a:rPr>
              <a:t>※</a:t>
            </a:r>
            <a:r>
              <a:rPr lang="ja-JP" altLang="en-US" sz="1050" dirty="0">
                <a:solidFill>
                  <a:srgbClr val="000066"/>
                </a:solidFill>
                <a:latin typeface="HGPｺﾞｼｯｸE" pitchFamily="50" charset="-128"/>
                <a:ea typeface="HGPｺﾞｼｯｸE" pitchFamily="50" charset="-128"/>
              </a:rPr>
              <a:t>端末機能でのフィルタリング利用者等を除く）</a:t>
            </a:r>
          </a:p>
        </p:txBody>
      </p:sp>
      <p:sp>
        <p:nvSpPr>
          <p:cNvPr id="6" name="スライド番号プレースホルダ 4"/>
          <p:cNvSpPr>
            <a:spLocks noGrp="1"/>
          </p:cNvSpPr>
          <p:nvPr>
            <p:ph type="sldNum" sz="quarter" idx="10"/>
          </p:nvPr>
        </p:nvSpPr>
        <p:spPr>
          <a:xfrm>
            <a:off x="7080250" y="6400800"/>
            <a:ext cx="2063750" cy="457200"/>
          </a:xfrm>
        </p:spPr>
        <p:txBody>
          <a:bodyPr/>
          <a:lstStyle/>
          <a:p>
            <a:pPr>
              <a:defRPr/>
            </a:pPr>
            <a:fld id="{3A16871C-A7BE-483C-A56E-4714D8D4E9CB}" type="slidenum">
              <a:rPr kumimoji="1" lang="ja-JP" altLang="en-US" smtClean="0"/>
              <a:pPr>
                <a:defRPr/>
              </a:pPr>
              <a:t>14</a:t>
            </a:fld>
            <a:endParaRPr kumimoji="1" lang="ja-JP" altLang="en-US" dirty="0"/>
          </a:p>
        </p:txBody>
      </p:sp>
      <p:graphicFrame>
        <p:nvGraphicFramePr>
          <p:cNvPr id="9" name="表 8"/>
          <p:cNvGraphicFramePr>
            <a:graphicFrameLocks noGrp="1"/>
          </p:cNvGraphicFramePr>
          <p:nvPr/>
        </p:nvGraphicFramePr>
        <p:xfrm>
          <a:off x="6516688" y="2924175"/>
          <a:ext cx="2447801" cy="2758440"/>
        </p:xfrm>
        <a:graphic>
          <a:graphicData uri="http://schemas.openxmlformats.org/drawingml/2006/table">
            <a:tbl>
              <a:tblPr firstRow="1" bandRow="1">
                <a:tableStyleId>{F5AB1C69-6EDB-4FF4-983F-18BD219EF322}</a:tableStyleId>
              </a:tblPr>
              <a:tblGrid>
                <a:gridCol w="910312"/>
                <a:gridCol w="745400"/>
                <a:gridCol w="792089"/>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HGPｺﾞｼｯｸM" pitchFamily="50" charset="-128"/>
                          <a:ea typeface="HGPｺﾞｼｯｸM" pitchFamily="50" charset="-128"/>
                        </a:rPr>
                        <a:t>年齢層別に見た携帯電話・</a:t>
                      </a:r>
                      <a:r>
                        <a:rPr lang="en-US" altLang="ja-JP" sz="1400" dirty="0" smtClean="0">
                          <a:latin typeface="HGPｺﾞｼｯｸM" pitchFamily="50" charset="-128"/>
                          <a:ea typeface="HGPｺﾞｼｯｸM" pitchFamily="50" charset="-128"/>
                        </a:rPr>
                        <a:t>PHS</a:t>
                      </a:r>
                      <a:r>
                        <a:rPr lang="ja-JP" altLang="en-US" sz="1400" dirty="0" smtClean="0">
                          <a:latin typeface="HGPｺﾞｼｯｸM" pitchFamily="50" charset="-128"/>
                          <a:ea typeface="HGPｺﾞｼｯｸM" pitchFamily="50" charset="-128"/>
                        </a:rPr>
                        <a:t>インターネットサービス</a:t>
                      </a:r>
                      <a:endParaRPr lang="en-US" altLang="ja-JP" sz="1400" dirty="0" smtClean="0">
                        <a:latin typeface="HGPｺﾞｼｯｸM" pitchFamily="50" charset="-128"/>
                        <a:ea typeface="HGPｺﾞｼｯｸM"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HGPｺﾞｼｯｸM" pitchFamily="50" charset="-128"/>
                          <a:ea typeface="HGPｺﾞｼｯｸM" pitchFamily="50" charset="-128"/>
                        </a:rPr>
                        <a:t>契約者のフィルタリング</a:t>
                      </a:r>
                      <a:endParaRPr lang="en-US" altLang="ja-JP" sz="1400" dirty="0" smtClean="0">
                        <a:latin typeface="HGPｺﾞｼｯｸM" pitchFamily="50" charset="-128"/>
                        <a:ea typeface="HGPｺﾞｼｯｸM"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HGPｺﾞｼｯｸM" pitchFamily="50" charset="-128"/>
                          <a:ea typeface="HGPｺﾞｼｯｸM" pitchFamily="50" charset="-128"/>
                        </a:rPr>
                        <a:t>サービス利用率</a:t>
                      </a: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dirty="0" smtClean="0">
                        <a:latin typeface="HGPｺﾞｼｯｸM" pitchFamily="50" charset="-128"/>
                        <a:ea typeface="HGPｺﾞｼｯｸM" pitchFamily="50" charset="-128"/>
                      </a:endParaRPr>
                    </a:p>
                  </a:txBody>
                  <a:tcPr/>
                </a:tc>
                <a:tc hMerge="1">
                  <a:txBody>
                    <a:bodyPr/>
                    <a:lstStyle/>
                    <a:p>
                      <a:endParaRPr kumimoji="1" lang="ja-JP" altLang="en-US" dirty="0"/>
                    </a:p>
                  </a:txBody>
                  <a:tcPr/>
                </a:tc>
              </a:tr>
              <a:tr h="370840">
                <a:tc>
                  <a:txBody>
                    <a:bodyPr/>
                    <a:lstStyle/>
                    <a:p>
                      <a:pPr algn="ctr"/>
                      <a:endParaRPr kumimoji="1" lang="ja-JP" altLang="en-US" sz="1400" dirty="0">
                        <a:latin typeface="HGPｺﾞｼｯｸM" pitchFamily="50" charset="-128"/>
                        <a:ea typeface="HGPｺﾞｼｯｸM" pitchFamily="50" charset="-128"/>
                      </a:endParaRPr>
                    </a:p>
                  </a:txBody>
                  <a:tcPr/>
                </a:tc>
                <a:tc>
                  <a:txBody>
                    <a:bodyPr/>
                    <a:lstStyle/>
                    <a:p>
                      <a:pPr algn="ctr"/>
                      <a:r>
                        <a:rPr kumimoji="1" lang="en-US" altLang="zh-TW" sz="1000" dirty="0" smtClean="0">
                          <a:latin typeface="HGPｺﾞｼｯｸM" pitchFamily="50" charset="-128"/>
                          <a:ea typeface="HGPｺﾞｼｯｸM" pitchFamily="50" charset="-128"/>
                        </a:rPr>
                        <a:t>12</a:t>
                      </a:r>
                      <a:r>
                        <a:rPr kumimoji="1" lang="zh-TW" altLang="en-US" sz="1000" dirty="0" smtClean="0">
                          <a:latin typeface="HGPｺﾞｼｯｸM" pitchFamily="50" charset="-128"/>
                          <a:ea typeface="HGPｺﾞｼｯｸM" pitchFamily="50" charset="-128"/>
                        </a:rPr>
                        <a:t>歳以上</a:t>
                      </a:r>
                      <a:r>
                        <a:rPr kumimoji="1" lang="ja-JP" altLang="en-US" sz="1000" dirty="0" smtClean="0">
                          <a:latin typeface="HGPｺﾞｼｯｸM" pitchFamily="50" charset="-128"/>
                          <a:ea typeface="HGPｺﾞｼｯｸM" pitchFamily="50" charset="-128"/>
                        </a:rPr>
                        <a:t>～</a:t>
                      </a:r>
                      <a:r>
                        <a:rPr kumimoji="1" lang="en-US" altLang="zh-TW" sz="1000" dirty="0" smtClean="0">
                          <a:latin typeface="HGPｺﾞｼｯｸM" pitchFamily="50" charset="-128"/>
                          <a:ea typeface="HGPｺﾞｼｯｸM" pitchFamily="50" charset="-128"/>
                        </a:rPr>
                        <a:t>15</a:t>
                      </a:r>
                      <a:r>
                        <a:rPr kumimoji="1" lang="zh-TW" altLang="en-US" sz="1000" dirty="0" smtClean="0">
                          <a:latin typeface="HGPｺﾞｼｯｸM" pitchFamily="50" charset="-128"/>
                          <a:ea typeface="HGPｺﾞｼｯｸM" pitchFamily="50" charset="-128"/>
                        </a:rPr>
                        <a:t>歳未満</a:t>
                      </a:r>
                      <a:endParaRPr kumimoji="1" lang="en-US" altLang="zh-TW" sz="1000" dirty="0" smtClean="0">
                        <a:latin typeface="HGPｺﾞｼｯｸM" pitchFamily="50" charset="-128"/>
                        <a:ea typeface="HGPｺﾞｼｯｸM" pitchFamily="50" charset="-128"/>
                      </a:endParaRPr>
                    </a:p>
                    <a:p>
                      <a:pPr algn="ctr"/>
                      <a:r>
                        <a:rPr kumimoji="1" lang="zh-TW" altLang="en-US" sz="1000" dirty="0" smtClean="0">
                          <a:latin typeface="HGPｺﾞｼｯｸM" pitchFamily="50" charset="-128"/>
                          <a:ea typeface="HGPｺﾞｼｯｸM" pitchFamily="50" charset="-128"/>
                        </a:rPr>
                        <a:t>契約者</a:t>
                      </a:r>
                      <a:endParaRPr kumimoji="1" lang="ja-JP" altLang="en-US" sz="1000" dirty="0">
                        <a:latin typeface="HGPｺﾞｼｯｸM" pitchFamily="50" charset="-128"/>
                        <a:ea typeface="HGPｺﾞｼｯｸM" pitchFamily="50" charset="-128"/>
                      </a:endParaRPr>
                    </a:p>
                  </a:txBody>
                  <a:tcPr/>
                </a:tc>
                <a:tc>
                  <a:txBody>
                    <a:bodyPr/>
                    <a:lstStyle/>
                    <a:p>
                      <a:pPr algn="ctr"/>
                      <a:r>
                        <a:rPr kumimoji="1" lang="en-US" altLang="zh-TW" sz="1000" dirty="0" smtClean="0">
                          <a:latin typeface="HGPｺﾞｼｯｸM" pitchFamily="50" charset="-128"/>
                          <a:ea typeface="HGPｺﾞｼｯｸM" pitchFamily="50" charset="-128"/>
                        </a:rPr>
                        <a:t>15</a:t>
                      </a:r>
                      <a:r>
                        <a:rPr kumimoji="1" lang="zh-TW" altLang="en-US" sz="1000" dirty="0" smtClean="0">
                          <a:latin typeface="HGPｺﾞｼｯｸM" pitchFamily="50" charset="-128"/>
                          <a:ea typeface="HGPｺﾞｼｯｸM" pitchFamily="50" charset="-128"/>
                        </a:rPr>
                        <a:t>歳以上～</a:t>
                      </a:r>
                      <a:r>
                        <a:rPr kumimoji="1" lang="en-US" altLang="zh-TW" sz="1000" dirty="0" smtClean="0">
                          <a:latin typeface="HGPｺﾞｼｯｸM" pitchFamily="50" charset="-128"/>
                          <a:ea typeface="HGPｺﾞｼｯｸM" pitchFamily="50" charset="-128"/>
                        </a:rPr>
                        <a:t>18</a:t>
                      </a:r>
                      <a:r>
                        <a:rPr kumimoji="1" lang="zh-TW" altLang="en-US" sz="1000" dirty="0" smtClean="0">
                          <a:latin typeface="HGPｺﾞｼｯｸM" pitchFamily="50" charset="-128"/>
                          <a:ea typeface="HGPｺﾞｼｯｸM" pitchFamily="50" charset="-128"/>
                        </a:rPr>
                        <a:t>歳未満</a:t>
                      </a:r>
                    </a:p>
                    <a:p>
                      <a:pPr algn="ctr"/>
                      <a:r>
                        <a:rPr kumimoji="1" lang="zh-TW" altLang="en-US" sz="1000" dirty="0" smtClean="0">
                          <a:latin typeface="HGPｺﾞｼｯｸM" pitchFamily="50" charset="-128"/>
                          <a:ea typeface="HGPｺﾞｼｯｸM" pitchFamily="50" charset="-128"/>
                        </a:rPr>
                        <a:t>契約</a:t>
                      </a:r>
                      <a:endParaRPr kumimoji="1" lang="ja-JP" altLang="en-US" sz="1000" dirty="0">
                        <a:latin typeface="HGPｺﾞｼｯｸM" pitchFamily="50" charset="-128"/>
                        <a:ea typeface="HGPｺﾞｼｯｸM" pitchFamily="50" charset="-128"/>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HGPｺﾞｼｯｸM" pitchFamily="50" charset="-128"/>
                          <a:ea typeface="HGPｺﾞｼｯｸM" pitchFamily="50" charset="-128"/>
                        </a:rPr>
                        <a:t>2010/03</a:t>
                      </a:r>
                      <a:r>
                        <a:rPr kumimoji="1" lang="ja-JP" altLang="en-US" sz="1000" dirty="0" smtClean="0">
                          <a:latin typeface="HGPｺﾞｼｯｸM" pitchFamily="50" charset="-128"/>
                          <a:ea typeface="HGPｺﾞｼｯｸM" pitchFamily="50" charset="-128"/>
                        </a:rPr>
                        <a:t>末</a:t>
                      </a:r>
                      <a:endParaRPr kumimoji="1" lang="en-US" altLang="ja-JP" sz="1000" dirty="0" smtClean="0">
                        <a:latin typeface="HGPｺﾞｼｯｸM" pitchFamily="50" charset="-128"/>
                        <a:ea typeface="HGPｺﾞｼｯｸM"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ｺﾞｼｯｸM" pitchFamily="50" charset="-128"/>
                          <a:ea typeface="HGPｺﾞｼｯｸM" pitchFamily="50" charset="-128"/>
                        </a:rPr>
                        <a:t>68.9</a:t>
                      </a:r>
                      <a:r>
                        <a:rPr kumimoji="1" lang="ja-JP" altLang="en-US" sz="1200" dirty="0" smtClean="0">
                          <a:latin typeface="HGPｺﾞｼｯｸM" pitchFamily="50" charset="-128"/>
                          <a:ea typeface="HGPｺﾞｼｯｸM" pitchFamily="50" charset="-128"/>
                        </a:rPr>
                        <a:t>％</a:t>
                      </a:r>
                      <a:endParaRPr kumimoji="1" lang="en-US" altLang="ja-JP" sz="1200" dirty="0" smtClean="0">
                        <a:latin typeface="HGPｺﾞｼｯｸM" pitchFamily="50" charset="-128"/>
                        <a:ea typeface="HGPｺﾞｼｯｸM" pitchFamily="50" charset="-12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ｺﾞｼｯｸM" pitchFamily="50" charset="-128"/>
                          <a:ea typeface="HGPｺﾞｼｯｸM" pitchFamily="50" charset="-128"/>
                        </a:rPr>
                        <a:t>42.9</a:t>
                      </a:r>
                      <a:r>
                        <a:rPr kumimoji="1" lang="ja-JP" altLang="en-US" sz="1200" dirty="0" smtClean="0">
                          <a:latin typeface="HGPｺﾞｼｯｸM" pitchFamily="50" charset="-128"/>
                          <a:ea typeface="HGPｺﾞｼｯｸM" pitchFamily="50" charset="-128"/>
                        </a:rPr>
                        <a:t>％</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HGPｺﾞｼｯｸM" pitchFamily="50" charset="-128"/>
                          <a:ea typeface="HGPｺﾞｼｯｸM" pitchFamily="50" charset="-128"/>
                        </a:rPr>
                        <a:t>2011/03</a:t>
                      </a:r>
                      <a:r>
                        <a:rPr kumimoji="1" lang="ja-JP" altLang="en-US" sz="1000" dirty="0" smtClean="0">
                          <a:latin typeface="HGPｺﾞｼｯｸM" pitchFamily="50" charset="-128"/>
                          <a:ea typeface="HGPｺﾞｼｯｸM" pitchFamily="50" charset="-128"/>
                        </a:rPr>
                        <a:t>末</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ｺﾞｼｯｸM" pitchFamily="50" charset="-128"/>
                          <a:ea typeface="HGPｺﾞｼｯｸM" pitchFamily="50" charset="-128"/>
                        </a:rPr>
                        <a:t>73.7</a:t>
                      </a:r>
                      <a:r>
                        <a:rPr kumimoji="1" lang="ja-JP" altLang="en-US" sz="1200" dirty="0" smtClean="0">
                          <a:latin typeface="HGPｺﾞｼｯｸM" pitchFamily="50" charset="-128"/>
                          <a:ea typeface="HGPｺﾞｼｯｸM" pitchFamily="50" charset="-128"/>
                        </a:rPr>
                        <a:t>％</a:t>
                      </a:r>
                    </a:p>
                  </a:txBody>
                  <a:tcPr/>
                </a:tc>
                <a:tc>
                  <a:txBody>
                    <a:bodyPr/>
                    <a:lstStyle/>
                    <a:p>
                      <a:pPr algn="ctr"/>
                      <a:r>
                        <a:rPr kumimoji="1" lang="en-US" altLang="ja-JP" sz="1200" dirty="0" smtClean="0">
                          <a:latin typeface="HGPｺﾞｼｯｸM" pitchFamily="50" charset="-128"/>
                          <a:ea typeface="HGPｺﾞｼｯｸM" pitchFamily="50" charset="-128"/>
                        </a:rPr>
                        <a:t>49.8%</a:t>
                      </a:r>
                      <a:endParaRPr kumimoji="1" lang="ja-JP" altLang="en-US" sz="1200" dirty="0">
                        <a:latin typeface="HGPｺﾞｼｯｸM" pitchFamily="50" charset="-128"/>
                        <a:ea typeface="HGPｺﾞｼｯｸM" pitchFamily="50" charset="-128"/>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HGPｺﾞｼｯｸM" pitchFamily="50" charset="-128"/>
                          <a:ea typeface="HGPｺﾞｼｯｸM" pitchFamily="50" charset="-128"/>
                        </a:rPr>
                        <a:t>2012/03</a:t>
                      </a:r>
                      <a:r>
                        <a:rPr kumimoji="1" lang="ja-JP" altLang="en-US" sz="1000" dirty="0" smtClean="0">
                          <a:latin typeface="HGPｺﾞｼｯｸM" pitchFamily="50" charset="-128"/>
                          <a:ea typeface="HGPｺﾞｼｯｸM" pitchFamily="50" charset="-128"/>
                        </a:rPr>
                        <a:t>末</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ｺﾞｼｯｸM" pitchFamily="50" charset="-128"/>
                          <a:ea typeface="HGPｺﾞｼｯｸM" pitchFamily="50" charset="-128"/>
                        </a:rPr>
                        <a:t>74.0</a:t>
                      </a:r>
                      <a:r>
                        <a:rPr kumimoji="1" lang="ja-JP" altLang="en-US" sz="1200" dirty="0" smtClean="0">
                          <a:latin typeface="HGPｺﾞｼｯｸM" pitchFamily="50" charset="-128"/>
                          <a:ea typeface="HGPｺﾞｼｯｸM" pitchFamily="50" charset="-128"/>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ｺﾞｼｯｸM" pitchFamily="50" charset="-128"/>
                          <a:ea typeface="HGPｺﾞｼｯｸM" pitchFamily="50" charset="-128"/>
                        </a:rPr>
                        <a:t>51.8</a:t>
                      </a:r>
                      <a:r>
                        <a:rPr kumimoji="1" lang="ja-JP" altLang="en-US" sz="1200" dirty="0" smtClean="0">
                          <a:latin typeface="HGPｺﾞｼｯｸM" pitchFamily="50" charset="-128"/>
                          <a:ea typeface="HGPｺﾞｼｯｸM" pitchFamily="50" charset="-128"/>
                        </a:rPr>
                        <a:t>％</a:t>
                      </a:r>
                    </a:p>
                  </a:txBody>
                  <a:tcPr/>
                </a:tc>
              </a:tr>
            </a:tbl>
          </a:graphicData>
        </a:graphic>
      </p:graphicFrame>
      <p:sp>
        <p:nvSpPr>
          <p:cNvPr id="31774" name="テキスト ボックス 9"/>
          <p:cNvSpPr txBox="1">
            <a:spLocks noChangeArrowheads="1"/>
          </p:cNvSpPr>
          <p:nvPr/>
        </p:nvSpPr>
        <p:spPr bwMode="auto">
          <a:xfrm>
            <a:off x="6516688" y="5805488"/>
            <a:ext cx="2305050" cy="246062"/>
          </a:xfrm>
          <a:prstGeom prst="rect">
            <a:avLst/>
          </a:prstGeom>
          <a:noFill/>
          <a:ln w="9525">
            <a:noFill/>
            <a:miter lim="800000"/>
            <a:headEnd/>
            <a:tailEnd/>
          </a:ln>
        </p:spPr>
        <p:txBody>
          <a:bodyPr>
            <a:spAutoFit/>
          </a:bodyPr>
          <a:lstStyle/>
          <a:p>
            <a:pPr algn="ctr"/>
            <a:r>
              <a:rPr lang="ja-JP" altLang="en-US" sz="1000"/>
              <a:t>（社団法人電気通信事業者協会発表）</a:t>
            </a:r>
            <a:endParaRPr lang="en-US" altLang="ja-JP" sz="1000"/>
          </a:p>
        </p:txBody>
      </p:sp>
      <p:graphicFrame>
        <p:nvGraphicFramePr>
          <p:cNvPr id="11" name="グラフ 10"/>
          <p:cNvGraphicFramePr>
            <a:graphicFrameLocks noGrp="1"/>
          </p:cNvGraphicFramePr>
          <p:nvPr/>
        </p:nvGraphicFramePr>
        <p:xfrm>
          <a:off x="323527" y="2564904"/>
          <a:ext cx="6299109" cy="41044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06090"/>
          </a:xfrm>
        </p:spPr>
        <p:txBody>
          <a:bodyPr/>
          <a:lstStyle/>
          <a:p>
            <a:pPr>
              <a:defRPr/>
            </a:pPr>
            <a:r>
              <a:rPr lang="ja-JP" altLang="en-US" sz="3200" dirty="0" smtClean="0">
                <a:solidFill>
                  <a:srgbClr val="0070C0"/>
                </a:solidFill>
                <a:latin typeface="HGP創英角ｺﾞｼｯｸUB" pitchFamily="50" charset="-128"/>
                <a:ea typeface="HGP創英角ｺﾞｼｯｸUB" pitchFamily="50" charset="-128"/>
              </a:rPr>
              <a:t>小・中学生・高校生の携帯所持数と犯罪被害</a:t>
            </a:r>
            <a:endParaRPr lang="ja-JP" altLang="en-US" sz="3200" dirty="0">
              <a:solidFill>
                <a:srgbClr val="0070C0"/>
              </a:solidFill>
              <a:latin typeface="HGP創英角ｺﾞｼｯｸUB" pitchFamily="50" charset="-128"/>
              <a:ea typeface="HGP創英角ｺﾞｼｯｸUB" pitchFamily="50" charset="-128"/>
            </a:endParaRPr>
          </a:p>
        </p:txBody>
      </p:sp>
      <p:sp>
        <p:nvSpPr>
          <p:cNvPr id="4" name="スライド番号プレースホルダ 3"/>
          <p:cNvSpPr>
            <a:spLocks noGrp="1"/>
          </p:cNvSpPr>
          <p:nvPr>
            <p:ph type="sldNum" sz="quarter" idx="10"/>
          </p:nvPr>
        </p:nvSpPr>
        <p:spPr/>
        <p:txBody>
          <a:bodyPr/>
          <a:lstStyle/>
          <a:p>
            <a:pPr>
              <a:defRPr/>
            </a:pPr>
            <a:fld id="{CCAD20D8-517F-4476-BD29-2D2FCC8304A6}" type="slidenum">
              <a:rPr lang="ja-JP" altLang="en-US" smtClean="0"/>
              <a:pPr>
                <a:defRPr/>
              </a:pPr>
              <a:t>15</a:t>
            </a:fld>
            <a:endParaRPr lang="ja-JP" altLang="en-US" dirty="0"/>
          </a:p>
        </p:txBody>
      </p:sp>
      <p:graphicFrame>
        <p:nvGraphicFramePr>
          <p:cNvPr id="5" name="表 4"/>
          <p:cNvGraphicFramePr>
            <a:graphicFrameLocks noGrp="1"/>
          </p:cNvGraphicFramePr>
          <p:nvPr/>
        </p:nvGraphicFramePr>
        <p:xfrm>
          <a:off x="812800" y="908050"/>
          <a:ext cx="7719246" cy="3175000"/>
        </p:xfrm>
        <a:graphic>
          <a:graphicData uri="http://schemas.openxmlformats.org/drawingml/2006/table">
            <a:tbl>
              <a:tblPr firstRow="1" bandRow="1">
                <a:tableStyleId>{5C22544A-7EE6-4342-B048-85BDC9FD1C3A}</a:tableStyleId>
              </a:tblPr>
              <a:tblGrid>
                <a:gridCol w="1286541"/>
                <a:gridCol w="1286541"/>
                <a:gridCol w="1286541"/>
                <a:gridCol w="1286541"/>
                <a:gridCol w="1286541"/>
                <a:gridCol w="1286541"/>
              </a:tblGrid>
              <a:tr h="370840">
                <a:tc>
                  <a:txBody>
                    <a:bodyPr/>
                    <a:lstStyle/>
                    <a:p>
                      <a:endParaRPr kumimoji="1" lang="ja-JP" altLang="en-US" sz="1600" dirty="0"/>
                    </a:p>
                  </a:txBody>
                  <a:tcPr/>
                </a:tc>
                <a:tc>
                  <a:txBody>
                    <a:bodyPr/>
                    <a:lstStyle/>
                    <a:p>
                      <a:endParaRPr kumimoji="1" lang="ja-JP" altLang="en-US" sz="1600"/>
                    </a:p>
                  </a:txBody>
                  <a:tcPr/>
                </a:tc>
                <a:tc>
                  <a:txBody>
                    <a:bodyPr/>
                    <a:lstStyle/>
                    <a:p>
                      <a:r>
                        <a:rPr kumimoji="1" lang="en-US" altLang="ja-JP" sz="1600" dirty="0" smtClean="0"/>
                        <a:t>H23.5.1</a:t>
                      </a:r>
                      <a:r>
                        <a:rPr kumimoji="1" lang="ja-JP" altLang="en-US" sz="1600" dirty="0" smtClean="0"/>
                        <a:t>児童・生徒数</a:t>
                      </a:r>
                      <a:endParaRPr kumimoji="1" lang="ja-JP" altLang="en-US" sz="1600" dirty="0"/>
                    </a:p>
                  </a:txBody>
                  <a:tcPr/>
                </a:tc>
                <a:tc>
                  <a:txBody>
                    <a:bodyPr/>
                    <a:lstStyle/>
                    <a:p>
                      <a:r>
                        <a:rPr kumimoji="1" lang="en-US" altLang="ja-JP" sz="1600" dirty="0" smtClean="0"/>
                        <a:t>H23.8.31</a:t>
                      </a:r>
                      <a:r>
                        <a:rPr kumimoji="1" lang="ja-JP" altLang="en-US" sz="1600" dirty="0" smtClean="0"/>
                        <a:t>携帯所持率</a:t>
                      </a:r>
                      <a:endParaRPr kumimoji="1" lang="ja-JP" altLang="en-US" sz="1600" dirty="0"/>
                    </a:p>
                  </a:txBody>
                  <a:tcPr/>
                </a:tc>
                <a:tc>
                  <a:txBody>
                    <a:bodyPr/>
                    <a:lstStyle/>
                    <a:p>
                      <a:r>
                        <a:rPr kumimoji="1" lang="ja-JP" altLang="en-US" sz="1600" dirty="0" smtClean="0"/>
                        <a:t>想定携帯</a:t>
                      </a:r>
                      <a:endParaRPr kumimoji="1" lang="en-US" altLang="ja-JP" sz="1600" dirty="0" smtClean="0"/>
                    </a:p>
                    <a:p>
                      <a:r>
                        <a:rPr kumimoji="1" lang="ja-JP" altLang="en-US" sz="1600" dirty="0" smtClean="0"/>
                        <a:t>所持数（人）</a:t>
                      </a:r>
                      <a:endParaRPr kumimoji="1" lang="ja-JP" altLang="en-US" sz="1600" dirty="0"/>
                    </a:p>
                  </a:txBody>
                  <a:tcPr/>
                </a:tc>
                <a:tc>
                  <a:txBody>
                    <a:bodyPr/>
                    <a:lstStyle/>
                    <a:p>
                      <a:r>
                        <a:rPr kumimoji="1" lang="ja-JP" altLang="en-US" sz="1600" dirty="0" smtClean="0"/>
                        <a:t>フィルタリング利用率</a:t>
                      </a:r>
                      <a:endParaRPr kumimoji="1" lang="ja-JP" altLang="en-US" sz="1600" dirty="0"/>
                    </a:p>
                  </a:txBody>
                  <a:tcPr/>
                </a:tc>
              </a:tr>
              <a:tr h="370840">
                <a:tc>
                  <a:txBody>
                    <a:bodyPr/>
                    <a:lstStyle/>
                    <a:p>
                      <a:r>
                        <a:rPr kumimoji="1" lang="ja-JP" altLang="en-US" dirty="0" smtClean="0"/>
                        <a:t>小学生</a:t>
                      </a:r>
                      <a:endParaRPr kumimoji="1" lang="ja-JP" altLang="en-US" dirty="0"/>
                    </a:p>
                  </a:txBody>
                  <a:tcPr/>
                </a:tc>
                <a:tc>
                  <a:txBody>
                    <a:bodyPr/>
                    <a:lstStyle/>
                    <a:p>
                      <a:r>
                        <a:rPr kumimoji="1" lang="ja-JP" altLang="en-US" dirty="0" smtClean="0"/>
                        <a:t>男子</a:t>
                      </a:r>
                      <a:endParaRPr kumimoji="1" lang="ja-JP" altLang="en-US" dirty="0"/>
                    </a:p>
                  </a:txBody>
                  <a:tcPr/>
                </a:tc>
                <a:tc>
                  <a:txBody>
                    <a:bodyPr/>
                    <a:lstStyle/>
                    <a:p>
                      <a:pPr algn="ctr"/>
                      <a:r>
                        <a:rPr kumimoji="1" lang="en-US" altLang="ja-JP" dirty="0" smtClean="0"/>
                        <a:t>3,525,235</a:t>
                      </a:r>
                    </a:p>
                  </a:txBody>
                  <a:tcPr/>
                </a:tc>
                <a:tc>
                  <a:txBody>
                    <a:bodyPr/>
                    <a:lstStyle/>
                    <a:p>
                      <a:pPr algn="ctr"/>
                      <a:r>
                        <a:rPr kumimoji="1" lang="en-US" altLang="ja-JP" dirty="0" smtClean="0"/>
                        <a:t>15.5%</a:t>
                      </a:r>
                      <a:endParaRPr kumimoji="1" lang="ja-JP" altLang="en-US" dirty="0"/>
                    </a:p>
                  </a:txBody>
                  <a:tcPr/>
                </a:tc>
                <a:tc>
                  <a:txBody>
                    <a:bodyPr/>
                    <a:lstStyle/>
                    <a:p>
                      <a:pPr algn="ctr"/>
                      <a:r>
                        <a:rPr kumimoji="1" lang="en-US" altLang="ja-JP" dirty="0" smtClean="0"/>
                        <a:t>546,411</a:t>
                      </a:r>
                    </a:p>
                  </a:txBody>
                  <a:tcPr/>
                </a:tc>
                <a:tc rowSpan="2">
                  <a:txBody>
                    <a:bodyPr/>
                    <a:lstStyle/>
                    <a:p>
                      <a:pPr algn="ctr"/>
                      <a:r>
                        <a:rPr kumimoji="1" lang="en-US" altLang="ja-JP" dirty="0" smtClean="0"/>
                        <a:t>76.5%</a:t>
                      </a:r>
                      <a:endParaRPr kumimoji="1" lang="ja-JP" altLang="en-US" dirty="0"/>
                    </a:p>
                  </a:txBody>
                  <a:tcPr anchor="ctr"/>
                </a:tc>
              </a:tr>
              <a:tr h="370840">
                <a:tc>
                  <a:txBody>
                    <a:bodyPr/>
                    <a:lstStyle/>
                    <a:p>
                      <a:endParaRPr kumimoji="1" lang="ja-JP" altLang="en-US" dirty="0"/>
                    </a:p>
                  </a:txBody>
                  <a:tcPr/>
                </a:tc>
                <a:tc>
                  <a:txBody>
                    <a:bodyPr/>
                    <a:lstStyle/>
                    <a:p>
                      <a:r>
                        <a:rPr kumimoji="1" lang="ja-JP" altLang="en-US" dirty="0" smtClean="0"/>
                        <a:t>女子</a:t>
                      </a:r>
                      <a:endParaRPr kumimoji="1" lang="ja-JP" altLang="en-US" dirty="0"/>
                    </a:p>
                  </a:txBody>
                  <a:tcPr/>
                </a:tc>
                <a:tc>
                  <a:txBody>
                    <a:bodyPr/>
                    <a:lstStyle/>
                    <a:p>
                      <a:pPr algn="ctr"/>
                      <a:r>
                        <a:rPr kumimoji="1" lang="en-US" altLang="ja-JP" dirty="0" smtClean="0"/>
                        <a:t>3,362,057</a:t>
                      </a:r>
                      <a:endParaRPr kumimoji="1" lang="ja-JP" altLang="en-US" dirty="0"/>
                    </a:p>
                  </a:txBody>
                  <a:tcPr/>
                </a:tc>
                <a:tc>
                  <a:txBody>
                    <a:bodyPr/>
                    <a:lstStyle/>
                    <a:p>
                      <a:pPr algn="ctr"/>
                      <a:r>
                        <a:rPr kumimoji="1" lang="en-US" altLang="ja-JP" dirty="0" smtClean="0"/>
                        <a:t>24.8%</a:t>
                      </a:r>
                      <a:endParaRPr kumimoji="1" lang="ja-JP" altLang="en-US" dirty="0"/>
                    </a:p>
                  </a:txBody>
                  <a:tcPr/>
                </a:tc>
                <a:tc>
                  <a:txBody>
                    <a:bodyPr/>
                    <a:lstStyle/>
                    <a:p>
                      <a:pPr algn="ctr"/>
                      <a:r>
                        <a:rPr kumimoji="1" lang="en-US" altLang="ja-JP" dirty="0" smtClean="0"/>
                        <a:t>833,790</a:t>
                      </a:r>
                      <a:endParaRPr kumimoji="1" lang="ja-JP" altLang="en-US" dirty="0"/>
                    </a:p>
                  </a:txBody>
                  <a:tcPr/>
                </a:tc>
                <a:tc vMerge="1">
                  <a:txBody>
                    <a:bodyPr/>
                    <a:lstStyle/>
                    <a:p>
                      <a:pPr algn="ctr"/>
                      <a:endParaRPr kumimoji="1" lang="ja-JP" altLang="en-US" dirty="0"/>
                    </a:p>
                  </a:txBody>
                  <a:tcPr/>
                </a:tc>
              </a:tr>
              <a:tr h="370840">
                <a:tc>
                  <a:txBody>
                    <a:bodyPr/>
                    <a:lstStyle/>
                    <a:p>
                      <a:r>
                        <a:rPr kumimoji="1" lang="ja-JP" altLang="en-US" dirty="0" smtClean="0"/>
                        <a:t>中学生</a:t>
                      </a:r>
                      <a:endParaRPr kumimoji="1" lang="ja-JP" altLang="en-US" dirty="0"/>
                    </a:p>
                  </a:txBody>
                  <a:tcPr/>
                </a:tc>
                <a:tc>
                  <a:txBody>
                    <a:bodyPr/>
                    <a:lstStyle/>
                    <a:p>
                      <a:r>
                        <a:rPr kumimoji="1" lang="ja-JP" altLang="en-US" dirty="0" smtClean="0"/>
                        <a:t>男子</a:t>
                      </a:r>
                      <a:endParaRPr kumimoji="1" lang="ja-JP" altLang="en-US" dirty="0"/>
                    </a:p>
                  </a:txBody>
                  <a:tcPr/>
                </a:tc>
                <a:tc>
                  <a:txBody>
                    <a:bodyPr/>
                    <a:lstStyle/>
                    <a:p>
                      <a:pPr algn="ctr"/>
                      <a:r>
                        <a:rPr kumimoji="1" lang="en-US" altLang="ja-JP" dirty="0" smtClean="0"/>
                        <a:t>1,825,801</a:t>
                      </a:r>
                      <a:endParaRPr kumimoji="1" lang="ja-JP" altLang="en-US" dirty="0"/>
                    </a:p>
                  </a:txBody>
                  <a:tcPr/>
                </a:tc>
                <a:tc>
                  <a:txBody>
                    <a:bodyPr/>
                    <a:lstStyle/>
                    <a:p>
                      <a:pPr algn="ctr"/>
                      <a:r>
                        <a:rPr kumimoji="1" lang="en-US" altLang="ja-JP" dirty="0" smtClean="0"/>
                        <a:t>38.7%</a:t>
                      </a:r>
                      <a:endParaRPr kumimoji="1" lang="ja-JP" altLang="en-US" dirty="0"/>
                    </a:p>
                  </a:txBody>
                  <a:tcPr/>
                </a:tc>
                <a:tc>
                  <a:txBody>
                    <a:bodyPr/>
                    <a:lstStyle/>
                    <a:p>
                      <a:pPr algn="ctr"/>
                      <a:r>
                        <a:rPr kumimoji="1" lang="en-US" altLang="ja-JP" dirty="0" smtClean="0"/>
                        <a:t>706,585</a:t>
                      </a:r>
                      <a:endParaRPr kumimoji="1" lang="ja-JP" altLang="en-US" dirty="0"/>
                    </a:p>
                  </a:txBody>
                  <a:tcPr/>
                </a:tc>
                <a:tc rowSpan="2">
                  <a:txBody>
                    <a:bodyPr/>
                    <a:lstStyle/>
                    <a:p>
                      <a:pPr algn="ctr"/>
                      <a:r>
                        <a:rPr kumimoji="1" lang="en-US" altLang="ja-JP" dirty="0" smtClean="0"/>
                        <a:t>69.6%</a:t>
                      </a:r>
                      <a:endParaRPr kumimoji="1" lang="ja-JP" altLang="en-US" dirty="0"/>
                    </a:p>
                  </a:txBody>
                  <a:tcPr anchor="ctr"/>
                </a:tc>
              </a:tr>
              <a:tr h="370840">
                <a:tc>
                  <a:txBody>
                    <a:bodyPr/>
                    <a:lstStyle/>
                    <a:p>
                      <a:endParaRPr kumimoji="1" lang="ja-JP" altLang="en-US" dirty="0"/>
                    </a:p>
                  </a:txBody>
                  <a:tcPr/>
                </a:tc>
                <a:tc>
                  <a:txBody>
                    <a:bodyPr/>
                    <a:lstStyle/>
                    <a:p>
                      <a:r>
                        <a:rPr kumimoji="1" lang="ja-JP" altLang="en-US" dirty="0" smtClean="0"/>
                        <a:t>女子</a:t>
                      </a:r>
                      <a:endParaRPr kumimoji="1" lang="ja-JP" altLang="en-US" dirty="0"/>
                    </a:p>
                  </a:txBody>
                  <a:tcPr/>
                </a:tc>
                <a:tc>
                  <a:txBody>
                    <a:bodyPr/>
                    <a:lstStyle/>
                    <a:p>
                      <a:pPr algn="ctr"/>
                      <a:r>
                        <a:rPr kumimoji="1" lang="en-US" altLang="ja-JP" dirty="0" smtClean="0"/>
                        <a:t>1,748,020</a:t>
                      </a:r>
                      <a:endParaRPr kumimoji="1" lang="ja-JP" altLang="en-US" dirty="0"/>
                    </a:p>
                  </a:txBody>
                  <a:tcPr/>
                </a:tc>
                <a:tc>
                  <a:txBody>
                    <a:bodyPr/>
                    <a:lstStyle/>
                    <a:p>
                      <a:pPr algn="ctr"/>
                      <a:r>
                        <a:rPr kumimoji="1" lang="en-US" altLang="ja-JP" dirty="0" smtClean="0"/>
                        <a:t>56.5%</a:t>
                      </a:r>
                      <a:endParaRPr kumimoji="1" lang="ja-JP" altLang="en-US" dirty="0"/>
                    </a:p>
                  </a:txBody>
                  <a:tcPr/>
                </a:tc>
                <a:tc>
                  <a:txBody>
                    <a:bodyPr/>
                    <a:lstStyle/>
                    <a:p>
                      <a:pPr algn="ctr"/>
                      <a:r>
                        <a:rPr kumimoji="1" lang="en-US" altLang="ja-JP" dirty="0" smtClean="0"/>
                        <a:t>987,631</a:t>
                      </a:r>
                      <a:endParaRPr kumimoji="1" lang="ja-JP" altLang="en-US" dirty="0"/>
                    </a:p>
                  </a:txBody>
                  <a:tcPr/>
                </a:tc>
                <a:tc vMerge="1">
                  <a:txBody>
                    <a:bodyPr/>
                    <a:lstStyle/>
                    <a:p>
                      <a:pPr algn="ctr"/>
                      <a:endParaRPr kumimoji="1" lang="ja-JP" altLang="en-US" dirty="0"/>
                    </a:p>
                  </a:txBody>
                  <a:tcPr/>
                </a:tc>
              </a:tr>
              <a:tr h="370840">
                <a:tc>
                  <a:txBody>
                    <a:bodyPr/>
                    <a:lstStyle/>
                    <a:p>
                      <a:r>
                        <a:rPr kumimoji="1" lang="ja-JP" altLang="en-US" dirty="0" smtClean="0"/>
                        <a:t>高校生</a:t>
                      </a:r>
                      <a:endParaRPr kumimoji="1" lang="ja-JP" altLang="en-US" dirty="0"/>
                    </a:p>
                  </a:txBody>
                  <a:tcPr/>
                </a:tc>
                <a:tc>
                  <a:txBody>
                    <a:bodyPr/>
                    <a:lstStyle/>
                    <a:p>
                      <a:r>
                        <a:rPr kumimoji="1" lang="ja-JP" altLang="en-US" dirty="0" smtClean="0"/>
                        <a:t>男子</a:t>
                      </a:r>
                      <a:endParaRPr kumimoji="1" lang="ja-JP" altLang="en-US" dirty="0"/>
                    </a:p>
                  </a:txBody>
                  <a:tcPr/>
                </a:tc>
                <a:tc>
                  <a:txBody>
                    <a:bodyPr/>
                    <a:lstStyle/>
                    <a:p>
                      <a:pPr algn="ctr"/>
                      <a:r>
                        <a:rPr kumimoji="1" lang="en-US" altLang="ja-JP" dirty="0" smtClean="0"/>
                        <a:t>1,690,804</a:t>
                      </a:r>
                      <a:endParaRPr kumimoji="1" lang="ja-JP" altLang="en-US" dirty="0"/>
                    </a:p>
                  </a:txBody>
                  <a:tcPr/>
                </a:tc>
                <a:tc>
                  <a:txBody>
                    <a:bodyPr/>
                    <a:lstStyle/>
                    <a:p>
                      <a:pPr algn="ctr"/>
                      <a:r>
                        <a:rPr kumimoji="1" lang="en-US" altLang="ja-JP" dirty="0" smtClean="0"/>
                        <a:t>94.1%</a:t>
                      </a:r>
                      <a:endParaRPr kumimoji="1" lang="ja-JP" altLang="en-US" dirty="0"/>
                    </a:p>
                  </a:txBody>
                  <a:tcPr/>
                </a:tc>
                <a:tc>
                  <a:txBody>
                    <a:bodyPr/>
                    <a:lstStyle/>
                    <a:p>
                      <a:pPr algn="ctr"/>
                      <a:r>
                        <a:rPr kumimoji="1" lang="en-US" altLang="ja-JP" dirty="0" smtClean="0"/>
                        <a:t>1,591,047</a:t>
                      </a:r>
                      <a:endParaRPr kumimoji="1" lang="ja-JP" altLang="en-US" dirty="0"/>
                    </a:p>
                  </a:txBody>
                  <a:tcPr/>
                </a:tc>
                <a:tc rowSpan="2">
                  <a:txBody>
                    <a:bodyPr/>
                    <a:lstStyle/>
                    <a:p>
                      <a:pPr algn="ctr"/>
                      <a:r>
                        <a:rPr kumimoji="1" lang="en-US" altLang="ja-JP" dirty="0" smtClean="0"/>
                        <a:t>49.7%</a:t>
                      </a:r>
                      <a:endParaRPr kumimoji="1" lang="ja-JP" altLang="en-US" dirty="0"/>
                    </a:p>
                  </a:txBody>
                  <a:tcPr anchor="ctr"/>
                </a:tc>
              </a:tr>
              <a:tr h="370840">
                <a:tc>
                  <a:txBody>
                    <a:bodyPr/>
                    <a:lstStyle/>
                    <a:p>
                      <a:endParaRPr kumimoji="1" lang="ja-JP" altLang="en-US" dirty="0"/>
                    </a:p>
                  </a:txBody>
                  <a:tcPr/>
                </a:tc>
                <a:tc>
                  <a:txBody>
                    <a:bodyPr/>
                    <a:lstStyle/>
                    <a:p>
                      <a:r>
                        <a:rPr kumimoji="1" lang="ja-JP" altLang="en-US" dirty="0" smtClean="0"/>
                        <a:t>女子</a:t>
                      </a:r>
                      <a:endParaRPr kumimoji="1" lang="ja-JP" altLang="en-US" dirty="0"/>
                    </a:p>
                  </a:txBody>
                  <a:tcPr/>
                </a:tc>
                <a:tc>
                  <a:txBody>
                    <a:bodyPr/>
                    <a:lstStyle/>
                    <a:p>
                      <a:pPr algn="ctr"/>
                      <a:r>
                        <a:rPr kumimoji="1" lang="en-US" altLang="ja-JP" dirty="0" smtClean="0"/>
                        <a:t>1,658,451</a:t>
                      </a:r>
                      <a:endParaRPr kumimoji="1" lang="ja-JP" altLang="en-US" dirty="0"/>
                    </a:p>
                  </a:txBody>
                  <a:tcPr/>
                </a:tc>
                <a:tc>
                  <a:txBody>
                    <a:bodyPr/>
                    <a:lstStyle/>
                    <a:p>
                      <a:pPr algn="ctr"/>
                      <a:r>
                        <a:rPr kumimoji="1" lang="en-US" altLang="ja-JP" dirty="0" smtClean="0"/>
                        <a:t>97.0%</a:t>
                      </a:r>
                      <a:endParaRPr kumimoji="1" lang="ja-JP" altLang="en-US" dirty="0"/>
                    </a:p>
                  </a:txBody>
                  <a:tcPr/>
                </a:tc>
                <a:tc>
                  <a:txBody>
                    <a:bodyPr/>
                    <a:lstStyle/>
                    <a:p>
                      <a:pPr algn="ctr"/>
                      <a:r>
                        <a:rPr kumimoji="1" lang="en-US" altLang="ja-JP" dirty="0" smtClean="0"/>
                        <a:t>1,608,697</a:t>
                      </a:r>
                      <a:endParaRPr kumimoji="1" lang="ja-JP" altLang="en-US" dirty="0"/>
                    </a:p>
                  </a:txBody>
                  <a:tcPr/>
                </a:tc>
                <a:tc vMerge="1">
                  <a:txBody>
                    <a:bodyPr/>
                    <a:lstStyle/>
                    <a:p>
                      <a:pPr algn="ctr"/>
                      <a:endParaRPr kumimoji="1" lang="ja-JP" altLang="en-US" dirty="0"/>
                    </a:p>
                  </a:txBody>
                  <a:tcPr/>
                </a:tc>
              </a:tr>
              <a:tr h="370840">
                <a:tc>
                  <a:txBody>
                    <a:bodyPr/>
                    <a:lstStyle/>
                    <a:p>
                      <a:r>
                        <a:rPr kumimoji="1" lang="ja-JP" altLang="en-US" dirty="0" smtClean="0"/>
                        <a:t>合計</a:t>
                      </a:r>
                      <a:endParaRPr kumimoji="1" lang="ja-JP" altLang="en-US" dirty="0"/>
                    </a:p>
                  </a:txBody>
                  <a:tcPr/>
                </a:tc>
                <a:tc>
                  <a:txBody>
                    <a:bodyPr/>
                    <a:lstStyle/>
                    <a:p>
                      <a:endParaRPr kumimoji="1" lang="ja-JP" altLang="en-US" dirty="0"/>
                    </a:p>
                  </a:txBody>
                  <a:tcPr/>
                </a:tc>
                <a:tc>
                  <a:txBody>
                    <a:bodyPr/>
                    <a:lstStyle/>
                    <a:p>
                      <a:pPr algn="ctr"/>
                      <a:r>
                        <a:rPr kumimoji="1" lang="en-US" altLang="ja-JP" dirty="0" smtClean="0"/>
                        <a:t>13,920,235</a:t>
                      </a:r>
                      <a:endParaRPr kumimoji="1" lang="ja-JP" altLang="en-US" dirty="0"/>
                    </a:p>
                  </a:txBody>
                  <a:tcPr/>
                </a:tc>
                <a:tc>
                  <a:txBody>
                    <a:bodyPr/>
                    <a:lstStyle/>
                    <a:p>
                      <a:pPr algn="ctr"/>
                      <a:endParaRPr kumimoji="1" lang="ja-JP" altLang="en-US" dirty="0"/>
                    </a:p>
                  </a:txBody>
                  <a:tcPr/>
                </a:tc>
                <a:tc>
                  <a:txBody>
                    <a:bodyPr/>
                    <a:lstStyle/>
                    <a:p>
                      <a:pPr algn="ctr"/>
                      <a:r>
                        <a:rPr kumimoji="1" lang="en-US" altLang="ja-JP" dirty="0" smtClean="0">
                          <a:latin typeface="HGPｺﾞｼｯｸE" pitchFamily="50" charset="-128"/>
                          <a:ea typeface="HGPｺﾞｼｯｸE" pitchFamily="50" charset="-128"/>
                        </a:rPr>
                        <a:t>6,274,161</a:t>
                      </a:r>
                      <a:endParaRPr kumimoji="1" lang="ja-JP" altLang="en-US" dirty="0">
                        <a:latin typeface="HGPｺﾞｼｯｸE" pitchFamily="50" charset="-128"/>
                        <a:ea typeface="HGPｺﾞｼｯｸE" pitchFamily="50" charset="-128"/>
                      </a:endParaRPr>
                    </a:p>
                  </a:txBody>
                  <a:tcPr/>
                </a:tc>
                <a:tc>
                  <a:txBody>
                    <a:bodyPr/>
                    <a:lstStyle/>
                    <a:p>
                      <a:pPr algn="ctr"/>
                      <a:r>
                        <a:rPr kumimoji="1" lang="en-US" altLang="ja-JP" dirty="0" smtClean="0">
                          <a:latin typeface="HGPｺﾞｼｯｸE" pitchFamily="50" charset="-128"/>
                          <a:ea typeface="HGPｺﾞｼｯｸE" pitchFamily="50" charset="-128"/>
                        </a:rPr>
                        <a:t>59.7%</a:t>
                      </a:r>
                      <a:endParaRPr kumimoji="1" lang="ja-JP" altLang="en-US" dirty="0">
                        <a:latin typeface="HGPｺﾞｼｯｸE" pitchFamily="50" charset="-128"/>
                        <a:ea typeface="HGPｺﾞｼｯｸE" pitchFamily="50" charset="-128"/>
                      </a:endParaRPr>
                    </a:p>
                  </a:txBody>
                  <a:tcPr/>
                </a:tc>
              </a:tr>
            </a:tbl>
          </a:graphicData>
        </a:graphic>
      </p:graphicFrame>
      <p:graphicFrame>
        <p:nvGraphicFramePr>
          <p:cNvPr id="6" name="表 5"/>
          <p:cNvGraphicFramePr>
            <a:graphicFrameLocks noGrp="1"/>
          </p:cNvGraphicFramePr>
          <p:nvPr/>
        </p:nvGraphicFramePr>
        <p:xfrm>
          <a:off x="812800" y="4429125"/>
          <a:ext cx="6096000" cy="741680"/>
        </p:xfrm>
        <a:graphic>
          <a:graphicData uri="http://schemas.openxmlformats.org/drawingml/2006/table">
            <a:tbl>
              <a:tblPr firstRow="1" bandRow="1">
                <a:tableStyleId>{F5AB1C69-6EDB-4FF4-983F-18BD219EF322}</a:tableStyleId>
              </a:tblPr>
              <a:tblGrid>
                <a:gridCol w="2032000"/>
                <a:gridCol w="2032000"/>
                <a:gridCol w="2032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H23</a:t>
                      </a:r>
                      <a:r>
                        <a:rPr kumimoji="1" lang="ja-JP" altLang="en-US" sz="1400" dirty="0" smtClean="0"/>
                        <a:t>出会い系サイト</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H23</a:t>
                      </a:r>
                      <a:r>
                        <a:rPr kumimoji="1" lang="ja-JP" altLang="en-US" sz="1400" dirty="0" smtClean="0"/>
                        <a:t>非出会い系サイト</a:t>
                      </a:r>
                    </a:p>
                  </a:txBody>
                  <a:tcPr/>
                </a:tc>
                <a:tc>
                  <a:txBody>
                    <a:bodyPr/>
                    <a:lstStyle/>
                    <a:p>
                      <a:pPr algn="ctr"/>
                      <a:r>
                        <a:rPr kumimoji="1" lang="ja-JP" altLang="en-US" sz="1400" dirty="0" smtClean="0"/>
                        <a:t>合計</a:t>
                      </a:r>
                      <a:endParaRPr kumimoji="1" lang="ja-JP" altLang="en-US" sz="1400" dirty="0"/>
                    </a:p>
                  </a:txBody>
                  <a:tcPr/>
                </a:tc>
              </a:tr>
              <a:tr h="370840">
                <a:tc>
                  <a:txBody>
                    <a:bodyPr/>
                    <a:lstStyle/>
                    <a:p>
                      <a:pPr algn="ctr"/>
                      <a:r>
                        <a:rPr kumimoji="1" lang="en-US" altLang="ja-JP" dirty="0" smtClean="0"/>
                        <a:t>282</a:t>
                      </a:r>
                      <a:endParaRPr kumimoji="1" lang="ja-JP" altLang="en-US" dirty="0"/>
                    </a:p>
                  </a:txBody>
                  <a:tcPr/>
                </a:tc>
                <a:tc>
                  <a:txBody>
                    <a:bodyPr/>
                    <a:lstStyle/>
                    <a:p>
                      <a:pPr algn="ctr"/>
                      <a:r>
                        <a:rPr kumimoji="1" lang="en-US" altLang="ja-JP" dirty="0" smtClean="0"/>
                        <a:t>1,085</a:t>
                      </a:r>
                      <a:endParaRPr kumimoji="1" lang="ja-JP" altLang="en-US" dirty="0"/>
                    </a:p>
                  </a:txBody>
                  <a:tcPr/>
                </a:tc>
                <a:tc>
                  <a:txBody>
                    <a:bodyPr/>
                    <a:lstStyle/>
                    <a:p>
                      <a:pPr algn="ctr"/>
                      <a:r>
                        <a:rPr kumimoji="1" lang="en-US" altLang="ja-JP" dirty="0" smtClean="0"/>
                        <a:t>1,367</a:t>
                      </a:r>
                      <a:endParaRPr kumimoji="1" lang="ja-JP" altLang="en-US" dirty="0"/>
                    </a:p>
                  </a:txBody>
                  <a:tcPr/>
                </a:tc>
              </a:tr>
            </a:tbl>
          </a:graphicData>
        </a:graphic>
      </p:graphicFrame>
      <p:graphicFrame>
        <p:nvGraphicFramePr>
          <p:cNvPr id="7" name="表 6"/>
          <p:cNvGraphicFramePr>
            <a:graphicFrameLocks noGrp="1"/>
          </p:cNvGraphicFramePr>
          <p:nvPr/>
        </p:nvGraphicFramePr>
        <p:xfrm>
          <a:off x="812800" y="5286375"/>
          <a:ext cx="6096000" cy="828040"/>
        </p:xfrm>
        <a:graphic>
          <a:graphicData uri="http://schemas.openxmlformats.org/drawingml/2006/table">
            <a:tbl>
              <a:tblPr firstRow="1" bandRow="1">
                <a:tableStyleId>{21E4AEA4-8DFA-4A89-87EB-49C32662AFE0}</a:tableStyleId>
              </a:tblPr>
              <a:tblGrid>
                <a:gridCol w="6096000"/>
              </a:tblGrid>
              <a:tr h="370840">
                <a:tc>
                  <a:txBody>
                    <a:bodyPr/>
                    <a:lstStyle/>
                    <a:p>
                      <a:pPr algn="ctr"/>
                      <a:r>
                        <a:rPr kumimoji="1" lang="ja-JP" altLang="en-US" dirty="0" smtClean="0"/>
                        <a:t>被　害　率</a:t>
                      </a:r>
                      <a:endParaRPr kumimoji="1" lang="ja-JP" altLang="en-US" dirty="0"/>
                    </a:p>
                  </a:txBody>
                  <a:tcPr/>
                </a:tc>
              </a:tr>
              <a:tr h="370840">
                <a:tc>
                  <a:txBody>
                    <a:bodyPr/>
                    <a:lstStyle/>
                    <a:p>
                      <a:r>
                        <a:rPr kumimoji="1" lang="en-US" altLang="ja-JP" dirty="0" smtClean="0"/>
                        <a:t>1,367÷6,274,161=0.000230</a:t>
                      </a:r>
                      <a:r>
                        <a:rPr kumimoji="1" lang="ja-JP" altLang="en-US" dirty="0" smtClean="0"/>
                        <a:t>　　　</a:t>
                      </a:r>
                      <a:r>
                        <a:rPr kumimoji="1" lang="en-US" altLang="ja-JP" sz="2400" dirty="0" smtClean="0"/>
                        <a:t>0.022%</a:t>
                      </a:r>
                      <a:endParaRPr kumimoji="1" lang="ja-JP" altLang="en-US" sz="2400" dirty="0"/>
                    </a:p>
                  </a:txBody>
                  <a:tcPr/>
                </a:tc>
              </a:tr>
            </a:tbl>
          </a:graphicData>
        </a:graphic>
      </p:graphicFrame>
      <p:sp>
        <p:nvSpPr>
          <p:cNvPr id="32856" name="テキスト ボックス 7"/>
          <p:cNvSpPr txBox="1">
            <a:spLocks noChangeArrowheads="1"/>
          </p:cNvSpPr>
          <p:nvPr/>
        </p:nvSpPr>
        <p:spPr bwMode="auto">
          <a:xfrm>
            <a:off x="812800" y="6143625"/>
            <a:ext cx="6143625" cy="554038"/>
          </a:xfrm>
          <a:prstGeom prst="rect">
            <a:avLst/>
          </a:prstGeom>
          <a:noFill/>
          <a:ln w="9525">
            <a:noFill/>
            <a:miter lim="800000"/>
            <a:headEnd/>
            <a:tailEnd/>
          </a:ln>
        </p:spPr>
        <p:txBody>
          <a:bodyPr>
            <a:spAutoFit/>
          </a:bodyPr>
          <a:lstStyle/>
          <a:p>
            <a:r>
              <a:rPr lang="ja-JP" altLang="en-US" sz="1000"/>
              <a:t>平成</a:t>
            </a:r>
            <a:r>
              <a:rPr lang="en-US" altLang="ja-JP" sz="1000"/>
              <a:t>23</a:t>
            </a:r>
            <a:r>
              <a:rPr lang="ja-JP" altLang="en-US" sz="1000"/>
              <a:t>年度青少年のインターネット利用環境実態調査平成</a:t>
            </a:r>
            <a:r>
              <a:rPr lang="en-US" altLang="ja-JP" sz="1000"/>
              <a:t>23</a:t>
            </a:r>
            <a:r>
              <a:rPr lang="ja-JP" altLang="en-US" sz="1000"/>
              <a:t>年</a:t>
            </a:r>
            <a:r>
              <a:rPr lang="en-US" altLang="ja-JP" sz="1000"/>
              <a:t>10</a:t>
            </a:r>
            <a:r>
              <a:rPr lang="ja-JP" altLang="en-US" sz="1000"/>
              <a:t>月　</a:t>
            </a:r>
            <a:r>
              <a:rPr lang="zh-CN" altLang="en-US" sz="1000"/>
              <a:t>内閣府政策統括官（共生社会政策担当</a:t>
            </a:r>
            <a:r>
              <a:rPr lang="ja-JP" altLang="en-US" sz="1000"/>
              <a:t>）</a:t>
            </a:r>
            <a:endParaRPr lang="en-US" altLang="ja-JP" sz="1000"/>
          </a:p>
          <a:p>
            <a:r>
              <a:rPr lang="ja-JP" altLang="en-US" sz="1000"/>
              <a:t>平成</a:t>
            </a:r>
            <a:r>
              <a:rPr lang="en-US" altLang="ja-JP" sz="1000"/>
              <a:t>23</a:t>
            </a:r>
            <a:r>
              <a:rPr lang="ja-JP" altLang="en-US" sz="1000"/>
              <a:t>年度学校基本調査</a:t>
            </a:r>
            <a:r>
              <a:rPr lang="zh-TW" altLang="en-US" sz="1000"/>
              <a:t>文部</a:t>
            </a:r>
            <a:r>
              <a:rPr lang="ja-JP" altLang="en-US" sz="1000"/>
              <a:t>科学</a:t>
            </a:r>
            <a:r>
              <a:rPr lang="zh-TW" altLang="en-US" sz="1000"/>
              <a:t>統計要覧</a:t>
            </a:r>
            <a:r>
              <a:rPr lang="ja-JP" altLang="en-US" sz="1000"/>
              <a:t>（平成</a:t>
            </a:r>
            <a:r>
              <a:rPr lang="en-US" altLang="ja-JP" sz="1000"/>
              <a:t>24</a:t>
            </a:r>
            <a:r>
              <a:rPr lang="ja-JP" altLang="en-US" sz="1000"/>
              <a:t>年</a:t>
            </a:r>
            <a:r>
              <a:rPr lang="en-US" altLang="ja-JP" sz="1000"/>
              <a:t>2</a:t>
            </a:r>
            <a:r>
              <a:rPr lang="ja-JP" altLang="en-US" sz="1000"/>
              <a:t>月</a:t>
            </a:r>
            <a:r>
              <a:rPr lang="en-US" altLang="ja-JP" sz="1000"/>
              <a:t>6</a:t>
            </a:r>
            <a:r>
              <a:rPr lang="ja-JP" altLang="en-US" sz="1000"/>
              <a:t>日）</a:t>
            </a:r>
            <a:endParaRPr lang="en-US" altLang="ja-JP" sz="1000"/>
          </a:p>
          <a:p>
            <a:r>
              <a:rPr lang="ja-JP" altLang="en-US" sz="1000"/>
              <a:t>平成</a:t>
            </a:r>
            <a:r>
              <a:rPr lang="en-US" altLang="ja-JP" sz="1000"/>
              <a:t>23</a:t>
            </a:r>
            <a:r>
              <a:rPr lang="ja-JP" altLang="en-US" sz="1000"/>
              <a:t>年中の出会い系サイト等に起因する事犯の検挙状況について（警察庁・平成</a:t>
            </a:r>
            <a:r>
              <a:rPr lang="en-US" altLang="ja-JP" sz="1000"/>
              <a:t>24</a:t>
            </a:r>
            <a:r>
              <a:rPr lang="ja-JP" altLang="en-US" sz="1000"/>
              <a:t>年</a:t>
            </a:r>
            <a:r>
              <a:rPr lang="en-US" altLang="ja-JP" sz="1000"/>
              <a:t>2</a:t>
            </a:r>
            <a:r>
              <a:rPr lang="ja-JP" altLang="en-US" sz="1000"/>
              <a:t>月</a:t>
            </a:r>
            <a:r>
              <a:rPr lang="en-US" altLang="ja-JP" sz="1000"/>
              <a:t>23</a:t>
            </a:r>
            <a:r>
              <a:rPr lang="ja-JP" altLang="en-US" sz="1000"/>
              <a:t>日）</a:t>
            </a:r>
            <a:endParaRPr lang="en-US" altLang="ja-JP" sz="1000"/>
          </a:p>
        </p:txBody>
      </p:sp>
      <p:sp>
        <p:nvSpPr>
          <p:cNvPr id="8" name="左矢印 7"/>
          <p:cNvSpPr/>
          <p:nvPr/>
        </p:nvSpPr>
        <p:spPr>
          <a:xfrm>
            <a:off x="4813300" y="5595938"/>
            <a:ext cx="3214688" cy="571500"/>
          </a:xfrm>
          <a:prstGeom prst="leftArrow">
            <a:avLst>
              <a:gd name="adj1" fmla="val 50000"/>
              <a:gd name="adj2" fmla="val 165937"/>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b="1" dirty="0">
                <a:latin typeface="HGPｺﾞｼｯｸM" pitchFamily="50" charset="-128"/>
                <a:ea typeface="HGPｺﾞｼｯｸM" pitchFamily="50" charset="-128"/>
              </a:rPr>
              <a:t>0</a:t>
            </a:r>
            <a:r>
              <a:rPr lang="ja-JP" altLang="en-US" b="1" dirty="0">
                <a:latin typeface="HGPｺﾞｼｯｸM" pitchFamily="50" charset="-128"/>
                <a:ea typeface="HGPｺﾞｼｯｸM" pitchFamily="50" charset="-128"/>
              </a:rPr>
              <a:t>％にする努力が必要</a:t>
            </a:r>
          </a:p>
        </p:txBody>
      </p:sp>
      <p:sp>
        <p:nvSpPr>
          <p:cNvPr id="9" name="四角形吹き出し 8"/>
          <p:cNvSpPr/>
          <p:nvPr/>
        </p:nvSpPr>
        <p:spPr>
          <a:xfrm>
            <a:off x="7380288" y="4221163"/>
            <a:ext cx="857250" cy="785812"/>
          </a:xfrm>
          <a:prstGeom prst="wedgeRectCallout">
            <a:avLst>
              <a:gd name="adj1" fmla="val -98344"/>
              <a:gd name="adj2" fmla="val -70304"/>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b="1" dirty="0">
                <a:latin typeface="HGPｺﾞｼｯｸM" pitchFamily="50" charset="-128"/>
                <a:ea typeface="HGPｺﾞｼｯｸM" pitchFamily="50" charset="-128"/>
              </a:rPr>
              <a:t>約</a:t>
            </a:r>
            <a:r>
              <a:rPr lang="en-US" altLang="ja-JP" b="1" dirty="0">
                <a:latin typeface="HGPｺﾞｼｯｸM" pitchFamily="50" charset="-128"/>
                <a:ea typeface="HGPｺﾞｼｯｸM" pitchFamily="50" charset="-128"/>
              </a:rPr>
              <a:t>627</a:t>
            </a:r>
            <a:r>
              <a:rPr lang="ja-JP" altLang="en-US" b="1" dirty="0">
                <a:latin typeface="HGPｺﾞｼｯｸM" pitchFamily="50" charset="-128"/>
                <a:ea typeface="HGPｺﾞｼｯｸM" pitchFamily="50" charset="-128"/>
              </a:rPr>
              <a:t>万人</a:t>
            </a:r>
          </a:p>
        </p:txBody>
      </p:sp>
      <p:sp>
        <p:nvSpPr>
          <p:cNvPr id="32859" name="テキスト ボックス 7"/>
          <p:cNvSpPr txBox="1">
            <a:spLocks noChangeArrowheads="1"/>
          </p:cNvSpPr>
          <p:nvPr/>
        </p:nvSpPr>
        <p:spPr bwMode="auto">
          <a:xfrm>
            <a:off x="876300" y="4076700"/>
            <a:ext cx="6143625" cy="246063"/>
          </a:xfrm>
          <a:prstGeom prst="rect">
            <a:avLst/>
          </a:prstGeom>
          <a:noFill/>
          <a:ln w="9525">
            <a:noFill/>
            <a:miter lim="800000"/>
            <a:headEnd/>
            <a:tailEnd/>
          </a:ln>
        </p:spPr>
        <p:txBody>
          <a:bodyPr>
            <a:spAutoFit/>
          </a:bodyPr>
          <a:lstStyle/>
          <a:p>
            <a:r>
              <a:rPr lang="ja-JP" altLang="en-US" sz="1000"/>
              <a:t>フィルタリング利用率にはインターネットに接続できない機種や設定も含む</a:t>
            </a:r>
            <a:endParaRPr lang="en-US" altLang="ja-JP" sz="1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4716463" y="3068638"/>
            <a:ext cx="4248150" cy="3744912"/>
          </a:xfrm>
          <a:prstGeom prst="rect">
            <a:avLst/>
          </a:prstGeom>
          <a:solidFill>
            <a:srgbClr val="FFFFAF"/>
          </a:solidFill>
        </p:spPr>
        <p:style>
          <a:lnRef idx="2">
            <a:schemeClr val="accent1"/>
          </a:lnRef>
          <a:fillRef idx="1">
            <a:schemeClr val="lt1"/>
          </a:fillRef>
          <a:effectRef idx="0">
            <a:schemeClr val="accent1"/>
          </a:effectRef>
          <a:fontRef idx="minor">
            <a:schemeClr val="dk1"/>
          </a:fontRef>
        </p:style>
        <p:txBody>
          <a:bodyPr/>
          <a:lstStyle/>
          <a:p>
            <a:pPr algn="ctr">
              <a:defRPr/>
            </a:pPr>
            <a:r>
              <a:rPr lang="ja-JP" altLang="en-US" dirty="0"/>
              <a:t>「フィルタリングあり」の場合</a:t>
            </a:r>
          </a:p>
        </p:txBody>
      </p:sp>
      <p:sp>
        <p:nvSpPr>
          <p:cNvPr id="22" name="正方形/長方形 21"/>
          <p:cNvSpPr/>
          <p:nvPr/>
        </p:nvSpPr>
        <p:spPr>
          <a:xfrm>
            <a:off x="3492500" y="836613"/>
            <a:ext cx="5256213" cy="2160587"/>
          </a:xfrm>
          <a:prstGeom prst="rect">
            <a:avLst/>
          </a:prstGeom>
          <a:solidFill>
            <a:srgbClr val="FFE5E5"/>
          </a:solidFill>
        </p:spPr>
        <p:style>
          <a:lnRef idx="2">
            <a:schemeClr val="accent2"/>
          </a:lnRef>
          <a:fillRef idx="1">
            <a:schemeClr val="lt1"/>
          </a:fillRef>
          <a:effectRef idx="0">
            <a:schemeClr val="accent2"/>
          </a:effectRef>
          <a:fontRef idx="minor">
            <a:schemeClr val="dk1"/>
          </a:fontRef>
        </p:style>
        <p:txBody>
          <a:bodyPr/>
          <a:lstStyle/>
          <a:p>
            <a:pPr algn="ctr">
              <a:defRPr/>
            </a:pPr>
            <a:r>
              <a:rPr lang="ja-JP" altLang="en-US" dirty="0"/>
              <a:t>「フィルタリングなし」の場合</a:t>
            </a:r>
          </a:p>
        </p:txBody>
      </p:sp>
      <p:sp>
        <p:nvSpPr>
          <p:cNvPr id="2" name="タイトル 1"/>
          <p:cNvSpPr>
            <a:spLocks noGrp="1"/>
          </p:cNvSpPr>
          <p:nvPr>
            <p:ph type="title"/>
          </p:nvPr>
        </p:nvSpPr>
        <p:spPr>
          <a:xfrm>
            <a:off x="395536" y="0"/>
            <a:ext cx="8229600" cy="796950"/>
          </a:xfrm>
        </p:spPr>
        <p:txBody>
          <a:bodyPr/>
          <a:lstStyle/>
          <a:p>
            <a:pPr>
              <a:defRPr/>
            </a:pPr>
            <a:r>
              <a:rPr lang="ja-JP" altLang="en-US" sz="2800" dirty="0" smtClean="0">
                <a:solidFill>
                  <a:srgbClr val="0070C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rPr>
              <a:t>フィルタリングの普及に向けて</a:t>
            </a:r>
            <a:endParaRPr lang="ja-JP" altLang="en-US" sz="2800" dirty="0">
              <a:solidFill>
                <a:srgbClr val="0070C0"/>
              </a:solidFill>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p:txBody>
      </p:sp>
      <p:sp>
        <p:nvSpPr>
          <p:cNvPr id="3" name="スライド番号プレースホルダ 2"/>
          <p:cNvSpPr>
            <a:spLocks noGrp="1"/>
          </p:cNvSpPr>
          <p:nvPr>
            <p:ph type="sldNum" sz="quarter" idx="10"/>
          </p:nvPr>
        </p:nvSpPr>
        <p:spPr/>
        <p:txBody>
          <a:bodyPr/>
          <a:lstStyle/>
          <a:p>
            <a:pPr>
              <a:defRPr/>
            </a:pPr>
            <a:fld id="{D518CB03-26F3-4529-AC98-5B7B3BA74E6D}" type="slidenum">
              <a:rPr lang="ja-JP" altLang="en-US" smtClean="0"/>
              <a:pPr>
                <a:defRPr/>
              </a:pPr>
              <a:t>16</a:t>
            </a:fld>
            <a:endParaRPr lang="ja-JP" altLang="en-US"/>
          </a:p>
        </p:txBody>
      </p:sp>
      <p:pic>
        <p:nvPicPr>
          <p:cNvPr id="4" name="Picture 8" descr="C:\Documents and Settings\EMA333\Local Settings\Temporary Internet Files\Content.IE5\SPMNKXMF\MPj04227340000[1].jpg"/>
          <p:cNvPicPr>
            <a:picLocks noChangeAspect="1" noChangeArrowheads="1"/>
          </p:cNvPicPr>
          <p:nvPr/>
        </p:nvPicPr>
        <p:blipFill>
          <a:blip r:embed="rId3" cstate="print"/>
          <a:srcRect/>
          <a:stretch>
            <a:fillRect/>
          </a:stretch>
        </p:blipFill>
        <p:spPr bwMode="auto">
          <a:xfrm>
            <a:off x="250825" y="2924175"/>
            <a:ext cx="1824038" cy="1824038"/>
          </a:xfrm>
          <a:prstGeom prst="rect">
            <a:avLst/>
          </a:prstGeom>
          <a:noFill/>
          <a:ln>
            <a:solidFill>
              <a:schemeClr val="tx1"/>
            </a:solidFill>
          </a:ln>
          <a:effectLst>
            <a:outerShdw blurRad="50800" dist="38100" dir="2700000" algn="tl" rotWithShape="0">
              <a:prstClr val="black">
                <a:alpha val="40000"/>
              </a:prstClr>
            </a:outerShdw>
          </a:effectLst>
        </p:spPr>
      </p:pic>
      <p:sp>
        <p:nvSpPr>
          <p:cNvPr id="6" name="角丸四角形 5"/>
          <p:cNvSpPr/>
          <p:nvPr/>
        </p:nvSpPr>
        <p:spPr bwMode="auto">
          <a:xfrm>
            <a:off x="3348038" y="3571875"/>
            <a:ext cx="1008062" cy="2089150"/>
          </a:xfrm>
          <a:prstGeom prst="roundRect">
            <a:avLst/>
          </a:prstGeom>
          <a:ln>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eaVert" wrap="none" anchor="ctr"/>
          <a:lstStyle/>
          <a:p>
            <a:pPr algn="ctr">
              <a:defRPr/>
            </a:pPr>
            <a:r>
              <a:rPr lang="ja-JP" altLang="en-US" sz="1600" dirty="0">
                <a:solidFill>
                  <a:schemeClr val="tx1"/>
                </a:solidFill>
                <a:latin typeface="HGPｺﾞｼｯｸE" pitchFamily="50" charset="-128"/>
                <a:ea typeface="HGPｺﾞｼｯｸE" pitchFamily="50" charset="-128"/>
              </a:rPr>
              <a:t>青少年の利用希望</a:t>
            </a:r>
            <a:endParaRPr lang="en-US" altLang="ja-JP" sz="1600" dirty="0">
              <a:solidFill>
                <a:schemeClr val="tx1"/>
              </a:solidFill>
              <a:latin typeface="HGPｺﾞｼｯｸE" pitchFamily="50" charset="-128"/>
              <a:ea typeface="HGPｺﾞｼｯｸE" pitchFamily="50" charset="-128"/>
            </a:endParaRPr>
          </a:p>
          <a:p>
            <a:pPr algn="ctr">
              <a:defRPr/>
            </a:pPr>
            <a:r>
              <a:rPr lang="ja-JP" altLang="en-US" sz="1600" dirty="0">
                <a:solidFill>
                  <a:schemeClr val="tx1"/>
                </a:solidFill>
                <a:latin typeface="HGPｺﾞｼｯｸE" pitchFamily="50" charset="-128"/>
                <a:ea typeface="HGPｺﾞｼｯｸE" pitchFamily="50" charset="-128"/>
              </a:rPr>
              <a:t>の高いサイトの</a:t>
            </a:r>
            <a:endParaRPr lang="en-US" altLang="ja-JP" sz="1600" dirty="0">
              <a:solidFill>
                <a:schemeClr val="tx1"/>
              </a:solidFill>
              <a:latin typeface="HGPｺﾞｼｯｸE" pitchFamily="50" charset="-128"/>
              <a:ea typeface="HGPｺﾞｼｯｸE" pitchFamily="50" charset="-128"/>
            </a:endParaRPr>
          </a:p>
          <a:p>
            <a:pPr algn="ctr">
              <a:defRPr/>
            </a:pPr>
            <a:r>
              <a:rPr lang="ja-JP" altLang="en-US" sz="1600" dirty="0">
                <a:solidFill>
                  <a:schemeClr val="tx1"/>
                </a:solidFill>
                <a:latin typeface="HGPｺﾞｼｯｸE" pitchFamily="50" charset="-128"/>
                <a:ea typeface="HGPｺﾞｼｯｸE" pitchFamily="50" charset="-128"/>
              </a:rPr>
              <a:t>アクセス制限</a:t>
            </a:r>
          </a:p>
        </p:txBody>
      </p:sp>
      <p:sp>
        <p:nvSpPr>
          <p:cNvPr id="7" name="右矢印 6"/>
          <p:cNvSpPr/>
          <p:nvPr/>
        </p:nvSpPr>
        <p:spPr bwMode="auto">
          <a:xfrm>
            <a:off x="2195513" y="3644900"/>
            <a:ext cx="1223962" cy="1079500"/>
          </a:xfrm>
          <a:prstGeom prst="rightArrow">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ja-JP" altLang="en-US" sz="1200" dirty="0">
                <a:solidFill>
                  <a:srgbClr val="FF0000"/>
                </a:solidFill>
                <a:latin typeface="HGSｺﾞｼｯｸE" pitchFamily="50" charset="-128"/>
                <a:ea typeface="HGSｺﾞｼｯｸE" pitchFamily="50" charset="-128"/>
              </a:rPr>
              <a:t>アクセス制限</a:t>
            </a:r>
          </a:p>
        </p:txBody>
      </p:sp>
      <p:sp>
        <p:nvSpPr>
          <p:cNvPr id="9" name="正方形/長方形 8"/>
          <p:cNvSpPr/>
          <p:nvPr/>
        </p:nvSpPr>
        <p:spPr bwMode="auto">
          <a:xfrm>
            <a:off x="5651500" y="1412875"/>
            <a:ext cx="2160588" cy="1439863"/>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lgn="ctr">
              <a:defRPr/>
            </a:pPr>
            <a:r>
              <a:rPr lang="ja-JP" altLang="en-US" sz="1400" dirty="0">
                <a:latin typeface="HGP創英角ｺﾞｼｯｸUB" pitchFamily="50" charset="-128"/>
                <a:ea typeface="HGP創英角ｺﾞｼｯｸUB" pitchFamily="50" charset="-128"/>
              </a:rPr>
              <a:t>フィルタリングをかけない</a:t>
            </a:r>
            <a:endParaRPr lang="en-US" altLang="ja-JP" sz="1400" dirty="0">
              <a:latin typeface="HGP創英角ｺﾞｼｯｸUB" pitchFamily="50" charset="-128"/>
              <a:ea typeface="HGP創英角ｺﾞｼｯｸUB" pitchFamily="50" charset="-128"/>
            </a:endParaRPr>
          </a:p>
          <a:p>
            <a:pPr algn="ctr">
              <a:defRPr/>
            </a:pPr>
            <a:endParaRPr lang="en-US" altLang="ja-JP" sz="1400" dirty="0">
              <a:latin typeface="HGP創英角ｺﾞｼｯｸUB" pitchFamily="50" charset="-128"/>
              <a:ea typeface="HGP創英角ｺﾞｼｯｸUB" pitchFamily="50" charset="-128"/>
            </a:endParaRPr>
          </a:p>
          <a:p>
            <a:pPr algn="ctr">
              <a:defRPr/>
            </a:pPr>
            <a:r>
              <a:rPr lang="ja-JP" altLang="en-US" sz="1400" dirty="0">
                <a:latin typeface="HGP創英角ｺﾞｼｯｸUB" pitchFamily="50" charset="-128"/>
                <a:ea typeface="HGP創英角ｺﾞｼｯｸUB" pitchFamily="50" charset="-128"/>
              </a:rPr>
              <a:t>フィルタリングを解除する</a:t>
            </a:r>
          </a:p>
        </p:txBody>
      </p:sp>
      <p:sp>
        <p:nvSpPr>
          <p:cNvPr id="10" name="正方形/長方形 9"/>
          <p:cNvSpPr/>
          <p:nvPr/>
        </p:nvSpPr>
        <p:spPr bwMode="auto">
          <a:xfrm>
            <a:off x="6732588" y="5157788"/>
            <a:ext cx="2160587" cy="1439862"/>
          </a:xfrm>
          <a:prstGeom prst="rect">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wrap="none" anchor="ctr"/>
          <a:lstStyle/>
          <a:p>
            <a:pPr algn="ctr">
              <a:defRPr/>
            </a:pPr>
            <a:r>
              <a:rPr lang="ja-JP" altLang="en-US" sz="1200" dirty="0">
                <a:latin typeface="+mj-ea"/>
                <a:ea typeface="+mj-ea"/>
              </a:rPr>
              <a:t>運用管理体制の整備</a:t>
            </a:r>
            <a:endParaRPr lang="en-US" altLang="ja-JP" sz="1200" dirty="0">
              <a:solidFill>
                <a:schemeClr val="tx1"/>
              </a:solidFill>
              <a:latin typeface="+mj-ea"/>
              <a:ea typeface="+mj-ea"/>
            </a:endParaRPr>
          </a:p>
          <a:p>
            <a:pPr algn="ctr">
              <a:defRPr/>
            </a:pPr>
            <a:r>
              <a:rPr lang="ja-JP" altLang="en-US" sz="1200" dirty="0">
                <a:solidFill>
                  <a:schemeClr val="bg1"/>
                </a:solidFill>
                <a:latin typeface="+mj-ea"/>
                <a:ea typeface="+mj-ea"/>
              </a:rPr>
              <a:t>サイト内書込み監視</a:t>
            </a:r>
            <a:r>
              <a:rPr lang="ja-JP" altLang="en-US" sz="1200" dirty="0" smtClean="0">
                <a:solidFill>
                  <a:schemeClr val="bg1"/>
                </a:solidFill>
                <a:latin typeface="+mj-ea"/>
                <a:ea typeface="+mj-ea"/>
              </a:rPr>
              <a:t>実施等</a:t>
            </a:r>
            <a:endParaRPr lang="en-US" altLang="ja-JP" sz="1200" dirty="0">
              <a:solidFill>
                <a:schemeClr val="bg1"/>
              </a:solidFill>
              <a:latin typeface="+mj-ea"/>
              <a:ea typeface="+mj-ea"/>
            </a:endParaRPr>
          </a:p>
          <a:p>
            <a:pPr algn="ctr">
              <a:defRPr/>
            </a:pPr>
            <a:r>
              <a:rPr lang="ja-JP" altLang="en-US" sz="1600" dirty="0" smtClean="0">
                <a:latin typeface="+mj-ea"/>
                <a:ea typeface="+mj-ea"/>
              </a:rPr>
              <a:t>大人</a:t>
            </a:r>
            <a:r>
              <a:rPr lang="ja-JP" altLang="en-US" sz="1600" dirty="0">
                <a:latin typeface="+mj-ea"/>
                <a:ea typeface="+mj-ea"/>
              </a:rPr>
              <a:t>が見守るサイト</a:t>
            </a:r>
            <a:endParaRPr lang="ja-JP" altLang="en-US" sz="1600" dirty="0">
              <a:solidFill>
                <a:schemeClr val="tx1"/>
              </a:solidFill>
              <a:latin typeface="+mj-ea"/>
              <a:ea typeface="+mj-ea"/>
            </a:endParaRPr>
          </a:p>
        </p:txBody>
      </p:sp>
      <p:sp>
        <p:nvSpPr>
          <p:cNvPr id="11" name="下矢印 10"/>
          <p:cNvSpPr/>
          <p:nvPr/>
        </p:nvSpPr>
        <p:spPr bwMode="auto">
          <a:xfrm>
            <a:off x="2339975" y="1557338"/>
            <a:ext cx="792163" cy="2087562"/>
          </a:xfrm>
          <a:prstGeom prst="downArrow">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eaVert" wrap="none" anchor="ctr"/>
          <a:lstStyle/>
          <a:p>
            <a:pPr algn="ctr">
              <a:defRPr/>
            </a:pPr>
            <a:r>
              <a:rPr lang="ja-JP" altLang="en-US" sz="1200" dirty="0">
                <a:latin typeface="HGP創英角ｺﾞｼｯｸUB" pitchFamily="50" charset="-128"/>
                <a:ea typeface="HGP創英角ｺﾞｼｯｸUB" pitchFamily="50" charset="-128"/>
              </a:rPr>
              <a:t>フィルタリング原則適用</a:t>
            </a:r>
            <a:endParaRPr lang="ja-JP" altLang="en-US" sz="1200" dirty="0">
              <a:solidFill>
                <a:schemeClr val="tx1"/>
              </a:solidFill>
            </a:endParaRPr>
          </a:p>
        </p:txBody>
      </p:sp>
      <p:sp>
        <p:nvSpPr>
          <p:cNvPr id="13" name="上矢印 12"/>
          <p:cNvSpPr/>
          <p:nvPr/>
        </p:nvSpPr>
        <p:spPr bwMode="auto">
          <a:xfrm>
            <a:off x="4500563" y="4581525"/>
            <a:ext cx="792162" cy="2160588"/>
          </a:xfrm>
          <a:prstGeom prst="upArrow">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eaVert" wrap="none" anchor="ctr"/>
          <a:lstStyle/>
          <a:p>
            <a:pPr algn="ctr">
              <a:defRPr/>
            </a:pPr>
            <a:r>
              <a:rPr lang="ja-JP" altLang="en-US" sz="1200" dirty="0">
                <a:solidFill>
                  <a:schemeClr val="bg1"/>
                </a:solidFill>
                <a:latin typeface="HGP創英角ｺﾞｼｯｸUB" pitchFamily="50" charset="-128"/>
                <a:ea typeface="HGP創英角ｺﾞｼｯｸUB" pitchFamily="50" charset="-128"/>
              </a:rPr>
              <a:t>第三者機関によるサイト認定</a:t>
            </a:r>
          </a:p>
        </p:txBody>
      </p:sp>
      <p:sp>
        <p:nvSpPr>
          <p:cNvPr id="14" name="角丸四角形 13"/>
          <p:cNvSpPr/>
          <p:nvPr/>
        </p:nvSpPr>
        <p:spPr bwMode="auto">
          <a:xfrm>
            <a:off x="5724525" y="3571875"/>
            <a:ext cx="1008063" cy="2089150"/>
          </a:xfrm>
          <a:prstGeom prst="roundRect">
            <a:avLst/>
          </a:prstGeom>
          <a:ln>
            <a:headEnd type="none" w="med" len="med"/>
            <a:tailEnd type="none" w="med" len="med"/>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vert="eaVert" wrap="none" anchor="ctr"/>
          <a:lstStyle/>
          <a:p>
            <a:pPr algn="ctr">
              <a:defRPr/>
            </a:pPr>
            <a:r>
              <a:rPr lang="ja-JP" altLang="en-US" sz="1600" dirty="0">
                <a:solidFill>
                  <a:srgbClr val="0070C0"/>
                </a:solidFill>
                <a:latin typeface="HGPｺﾞｼｯｸE" pitchFamily="50" charset="-128"/>
                <a:ea typeface="HGPｺﾞｼｯｸE" pitchFamily="50" charset="-128"/>
              </a:rPr>
              <a:t>青少年の利用に</a:t>
            </a:r>
            <a:endParaRPr lang="en-US" altLang="ja-JP" sz="1600" dirty="0">
              <a:solidFill>
                <a:srgbClr val="0070C0"/>
              </a:solidFill>
              <a:latin typeface="HGPｺﾞｼｯｸE" pitchFamily="50" charset="-128"/>
              <a:ea typeface="HGPｺﾞｼｯｸE" pitchFamily="50" charset="-128"/>
            </a:endParaRPr>
          </a:p>
          <a:p>
            <a:pPr algn="ctr">
              <a:defRPr/>
            </a:pPr>
            <a:r>
              <a:rPr lang="ja-JP" altLang="en-US" sz="1600" dirty="0">
                <a:solidFill>
                  <a:srgbClr val="0070C0"/>
                </a:solidFill>
                <a:latin typeface="HGPｺﾞｼｯｸE" pitchFamily="50" charset="-128"/>
                <a:ea typeface="HGPｺﾞｼｯｸE" pitchFamily="50" charset="-128"/>
              </a:rPr>
              <a:t>配慮したサイト</a:t>
            </a:r>
          </a:p>
        </p:txBody>
      </p:sp>
      <p:sp>
        <p:nvSpPr>
          <p:cNvPr id="15" name="右矢印 14"/>
          <p:cNvSpPr/>
          <p:nvPr/>
        </p:nvSpPr>
        <p:spPr bwMode="auto">
          <a:xfrm>
            <a:off x="4427538" y="3644900"/>
            <a:ext cx="1223962" cy="1079500"/>
          </a:xfrm>
          <a:prstGeom prst="rightArrow">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wrap="none" anchor="ctr"/>
          <a:lstStyle/>
          <a:p>
            <a:pPr algn="ctr">
              <a:defRPr/>
            </a:pPr>
            <a:r>
              <a:rPr lang="ja-JP" altLang="en-US" sz="1200" dirty="0">
                <a:solidFill>
                  <a:schemeClr val="bg2">
                    <a:lumMod val="50000"/>
                  </a:schemeClr>
                </a:solidFill>
                <a:latin typeface="HGSｺﾞｼｯｸE" pitchFamily="50" charset="-128"/>
                <a:ea typeface="HGSｺﾞｼｯｸE" pitchFamily="50" charset="-128"/>
              </a:rPr>
              <a:t>アクセス制限</a:t>
            </a:r>
            <a:endParaRPr lang="en-US" altLang="ja-JP" sz="1200" dirty="0">
              <a:solidFill>
                <a:schemeClr val="bg2">
                  <a:lumMod val="50000"/>
                </a:schemeClr>
              </a:solidFill>
              <a:latin typeface="HGSｺﾞｼｯｸE" pitchFamily="50" charset="-128"/>
              <a:ea typeface="HGSｺﾞｼｯｸE" pitchFamily="50" charset="-128"/>
            </a:endParaRPr>
          </a:p>
          <a:p>
            <a:pPr algn="ctr">
              <a:defRPr/>
            </a:pPr>
            <a:r>
              <a:rPr lang="ja-JP" altLang="en-US" sz="1200" dirty="0">
                <a:solidFill>
                  <a:schemeClr val="bg2">
                    <a:lumMod val="50000"/>
                  </a:schemeClr>
                </a:solidFill>
                <a:latin typeface="HGSｺﾞｼｯｸE" pitchFamily="50" charset="-128"/>
                <a:ea typeface="HGSｺﾞｼｯｸE" pitchFamily="50" charset="-128"/>
              </a:rPr>
              <a:t>解除</a:t>
            </a:r>
          </a:p>
        </p:txBody>
      </p:sp>
      <p:sp>
        <p:nvSpPr>
          <p:cNvPr id="16" name="円/楕円 15"/>
          <p:cNvSpPr/>
          <p:nvPr/>
        </p:nvSpPr>
        <p:spPr bwMode="auto">
          <a:xfrm>
            <a:off x="179388" y="4868863"/>
            <a:ext cx="1944687" cy="863600"/>
          </a:xfrm>
          <a:prstGeom prst="ellipse">
            <a:avLst/>
          </a:prstGeom>
          <a:ln>
            <a:headEnd type="none" w="med" len="med"/>
            <a:tailEnd type="none" w="med" len="med"/>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none" anchor="ctr"/>
          <a:lstStyle/>
          <a:p>
            <a:pPr algn="ctr">
              <a:defRPr/>
            </a:pPr>
            <a:r>
              <a:rPr lang="ja-JP" altLang="en-US" sz="1200" dirty="0">
                <a:solidFill>
                  <a:schemeClr val="tx1"/>
                </a:solidFill>
                <a:latin typeface="HGP創英角ｺﾞｼｯｸUB" pitchFamily="50" charset="-128"/>
                <a:ea typeface="HGP創英角ｺﾞｼｯｸUB" pitchFamily="50" charset="-128"/>
              </a:rPr>
              <a:t>青少年の携帯電話による</a:t>
            </a:r>
            <a:endParaRPr lang="en-US" altLang="ja-JP" sz="1200" dirty="0">
              <a:solidFill>
                <a:schemeClr val="tx1"/>
              </a:solidFill>
              <a:latin typeface="HGP創英角ｺﾞｼｯｸUB" pitchFamily="50" charset="-128"/>
              <a:ea typeface="HGP創英角ｺﾞｼｯｸUB" pitchFamily="50" charset="-128"/>
            </a:endParaRPr>
          </a:p>
          <a:p>
            <a:pPr algn="ctr">
              <a:defRPr/>
            </a:pPr>
            <a:r>
              <a:rPr lang="ja-JP" altLang="en-US" sz="1200" dirty="0">
                <a:solidFill>
                  <a:schemeClr val="tx1"/>
                </a:solidFill>
                <a:latin typeface="HGP創英角ｺﾞｼｯｸUB" pitchFamily="50" charset="-128"/>
                <a:ea typeface="HGP創英角ｺﾞｼｯｸUB" pitchFamily="50" charset="-128"/>
              </a:rPr>
              <a:t>インターネット利用</a:t>
            </a:r>
          </a:p>
        </p:txBody>
      </p:sp>
      <p:sp>
        <p:nvSpPr>
          <p:cNvPr id="17" name="曲折矢印 16"/>
          <p:cNvSpPr/>
          <p:nvPr/>
        </p:nvSpPr>
        <p:spPr bwMode="auto">
          <a:xfrm>
            <a:off x="4067175" y="1557338"/>
            <a:ext cx="1441450" cy="1150937"/>
          </a:xfrm>
          <a:prstGeom prst="ben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r>
              <a:rPr lang="ja-JP" altLang="en-US" sz="1200" dirty="0">
                <a:solidFill>
                  <a:schemeClr val="tx1"/>
                </a:solidFill>
                <a:latin typeface="HGP創英角ｺﾞｼｯｸUB" pitchFamily="50" charset="-128"/>
                <a:ea typeface="HGP創英角ｺﾞｼｯｸUB" pitchFamily="50" charset="-128"/>
              </a:rPr>
              <a:t>選択の可能性</a:t>
            </a:r>
          </a:p>
        </p:txBody>
      </p:sp>
      <p:sp>
        <p:nvSpPr>
          <p:cNvPr id="18" name="曲折矢印 17"/>
          <p:cNvSpPr/>
          <p:nvPr/>
        </p:nvSpPr>
        <p:spPr bwMode="auto">
          <a:xfrm rot="5400000">
            <a:off x="6660356" y="4004469"/>
            <a:ext cx="1223963" cy="936625"/>
          </a:xfrm>
          <a:prstGeom prst="bent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wrap="none" anchor="ctr"/>
          <a:lstStyle/>
          <a:p>
            <a:pPr algn="ctr">
              <a:defRPr/>
            </a:pPr>
            <a:endParaRPr lang="ja-JP" altLang="en-US" sz="1200" dirty="0">
              <a:solidFill>
                <a:schemeClr val="tx1"/>
              </a:solidFill>
              <a:latin typeface="HGP創英角ｺﾞｼｯｸUB" pitchFamily="50" charset="-128"/>
              <a:ea typeface="HGP創英角ｺﾞｼｯｸUB" pitchFamily="50" charset="-128"/>
            </a:endParaRPr>
          </a:p>
        </p:txBody>
      </p:sp>
      <p:sp>
        <p:nvSpPr>
          <p:cNvPr id="19" name="テキスト ボックス 18"/>
          <p:cNvSpPr txBox="1"/>
          <p:nvPr/>
        </p:nvSpPr>
        <p:spPr>
          <a:xfrm>
            <a:off x="6804025" y="4149725"/>
            <a:ext cx="1800225" cy="460375"/>
          </a:xfrm>
          <a:prstGeom prst="rect">
            <a:avLst/>
          </a:prstGeom>
          <a:noFill/>
        </p:spPr>
        <p:txBody>
          <a:bodyPr>
            <a:spAutoFit/>
          </a:bodyPr>
          <a:lstStyle/>
          <a:p>
            <a:pPr>
              <a:defRPr/>
            </a:pPr>
            <a:r>
              <a:rPr lang="ja-JP" altLang="en-US" sz="1200" dirty="0">
                <a:effectLst>
                  <a:outerShdw blurRad="38100" dist="38100" dir="2700000" algn="tl">
                    <a:srgbClr val="000000">
                      <a:alpha val="43137"/>
                    </a:srgbClr>
                  </a:outerShdw>
                </a:effectLst>
                <a:latin typeface="HGP創英角ｺﾞｼｯｸUB" pitchFamily="50" charset="-128"/>
                <a:ea typeface="HGP創英角ｺﾞｼｯｸUB" pitchFamily="50" charset="-128"/>
              </a:rPr>
              <a:t>フィルタリングをかけて</a:t>
            </a:r>
            <a:endParaRPr lang="en-US" altLang="ja-JP" sz="1200" dirty="0">
              <a:effectLst>
                <a:outerShdw blurRad="38100" dist="38100" dir="2700000" algn="tl">
                  <a:srgbClr val="000000">
                    <a:alpha val="43137"/>
                  </a:srgbClr>
                </a:outerShdw>
              </a:effectLst>
              <a:latin typeface="HGP創英角ｺﾞｼｯｸUB" pitchFamily="50" charset="-128"/>
              <a:ea typeface="HGP創英角ｺﾞｼｯｸUB" pitchFamily="50" charset="-128"/>
            </a:endParaRPr>
          </a:p>
          <a:p>
            <a:pPr>
              <a:defRPr/>
            </a:pPr>
            <a:r>
              <a:rPr lang="ja-JP" altLang="en-US" sz="1200" dirty="0">
                <a:effectLst>
                  <a:outerShdw blurRad="38100" dist="38100" dir="2700000" algn="tl">
                    <a:srgbClr val="000000">
                      <a:alpha val="43137"/>
                    </a:srgbClr>
                  </a:outerShdw>
                </a:effectLst>
                <a:latin typeface="HGP創英角ｺﾞｼｯｸUB" pitchFamily="50" charset="-128"/>
                <a:ea typeface="HGP創英角ｺﾞｼｯｸUB" pitchFamily="50" charset="-128"/>
              </a:rPr>
              <a:t>サイト利用</a:t>
            </a:r>
          </a:p>
        </p:txBody>
      </p:sp>
      <p:sp>
        <p:nvSpPr>
          <p:cNvPr id="21" name="円/楕円 20"/>
          <p:cNvSpPr/>
          <p:nvPr/>
        </p:nvSpPr>
        <p:spPr bwMode="auto">
          <a:xfrm>
            <a:off x="7308850" y="1052513"/>
            <a:ext cx="1079500" cy="792162"/>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wrap="none" anchor="ctr"/>
          <a:lstStyle/>
          <a:p>
            <a:pPr algn="ctr">
              <a:defRPr/>
            </a:pPr>
            <a:r>
              <a:rPr lang="ja-JP" altLang="en-US" sz="1200" dirty="0">
                <a:solidFill>
                  <a:schemeClr val="bg1"/>
                </a:solidFill>
                <a:latin typeface="HGP創英角ｺﾞｼｯｸUB" pitchFamily="50" charset="-128"/>
                <a:ea typeface="HGP創英角ｺﾞｼｯｸUB" pitchFamily="50" charset="-128"/>
              </a:rPr>
              <a:t>違法・有害情報</a:t>
            </a:r>
            <a:endParaRPr lang="en-US" altLang="ja-JP" sz="1200" dirty="0">
              <a:solidFill>
                <a:schemeClr val="bg1"/>
              </a:solidFill>
              <a:latin typeface="HGP創英角ｺﾞｼｯｸUB" pitchFamily="50" charset="-128"/>
              <a:ea typeface="HGP創英角ｺﾞｼｯｸUB" pitchFamily="50" charset="-128"/>
            </a:endParaRPr>
          </a:p>
          <a:p>
            <a:pPr algn="ctr">
              <a:defRPr/>
            </a:pPr>
            <a:r>
              <a:rPr lang="ja-JP" altLang="en-US" sz="1200" dirty="0">
                <a:solidFill>
                  <a:schemeClr val="bg1"/>
                </a:solidFill>
                <a:latin typeface="HGP創英角ｺﾞｼｯｸUB" pitchFamily="50" charset="-128"/>
                <a:ea typeface="HGP創英角ｺﾞｼｯｸUB" pitchFamily="50" charset="-128"/>
              </a:rPr>
              <a:t>に接続可</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313" y="115888"/>
            <a:ext cx="8229600" cy="561975"/>
          </a:xfrm>
        </p:spPr>
        <p:txBody>
          <a:bodyPr/>
          <a:lstStyle/>
          <a:p>
            <a:pPr>
              <a:defRPr/>
            </a:pPr>
            <a:r>
              <a:rPr lang="ja-JP" altLang="en-US" sz="2800" dirty="0" smtClean="0">
                <a:solidFill>
                  <a:srgbClr val="0070C0"/>
                </a:solidFill>
                <a:latin typeface="HGP創英角ｺﾞｼｯｸUB" pitchFamily="50" charset="-128"/>
                <a:ea typeface="HGP創英角ｺﾞｼｯｸUB" pitchFamily="50" charset="-128"/>
              </a:rPr>
              <a:t>フィルタリングとＥＭＡ認定の関係性</a:t>
            </a:r>
            <a:endParaRPr lang="ja-JP" altLang="en-US" sz="2800" dirty="0">
              <a:solidFill>
                <a:srgbClr val="0070C0"/>
              </a:solidFill>
              <a:latin typeface="HGP創英角ｺﾞｼｯｸUB" pitchFamily="50" charset="-128"/>
              <a:ea typeface="HGP創英角ｺﾞｼｯｸUB" pitchFamily="50" charset="-128"/>
            </a:endParaRPr>
          </a:p>
        </p:txBody>
      </p:sp>
      <p:sp>
        <p:nvSpPr>
          <p:cNvPr id="4" name="スライド番号プレースホルダ 3"/>
          <p:cNvSpPr>
            <a:spLocks noGrp="1"/>
          </p:cNvSpPr>
          <p:nvPr>
            <p:ph type="sldNum" sz="quarter" idx="10"/>
          </p:nvPr>
        </p:nvSpPr>
        <p:spPr/>
        <p:txBody>
          <a:bodyPr/>
          <a:lstStyle/>
          <a:p>
            <a:pPr>
              <a:defRPr/>
            </a:pPr>
            <a:fld id="{BBFF509E-FC70-40AB-B811-C16E8D89363D}" type="slidenum">
              <a:rPr lang="ja-JP" altLang="en-US" smtClean="0"/>
              <a:pPr>
                <a:defRPr/>
              </a:pPr>
              <a:t>17</a:t>
            </a:fld>
            <a:endParaRPr lang="ja-JP" altLang="en-US"/>
          </a:p>
        </p:txBody>
      </p:sp>
      <p:sp>
        <p:nvSpPr>
          <p:cNvPr id="5" name="雲 4"/>
          <p:cNvSpPr/>
          <p:nvPr/>
        </p:nvSpPr>
        <p:spPr>
          <a:xfrm>
            <a:off x="107950" y="2005013"/>
            <a:ext cx="7921625" cy="4392612"/>
          </a:xfrm>
          <a:prstGeom prst="cloud">
            <a:avLst/>
          </a:prstGeom>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ja-JP" altLang="en-US"/>
          </a:p>
        </p:txBody>
      </p:sp>
      <p:pic>
        <p:nvPicPr>
          <p:cNvPr id="43013" name="Picture 2"/>
          <p:cNvPicPr>
            <a:picLocks noChangeAspect="1" noChangeArrowheads="1"/>
          </p:cNvPicPr>
          <p:nvPr/>
        </p:nvPicPr>
        <p:blipFill>
          <a:blip r:embed="rId3" cstate="print"/>
          <a:srcRect/>
          <a:stretch>
            <a:fillRect/>
          </a:stretch>
        </p:blipFill>
        <p:spPr bwMode="auto">
          <a:xfrm>
            <a:off x="4213225" y="2005013"/>
            <a:ext cx="3838575" cy="4448175"/>
          </a:xfrm>
          <a:prstGeom prst="rect">
            <a:avLst/>
          </a:prstGeom>
          <a:noFill/>
          <a:ln w="9525">
            <a:noFill/>
            <a:miter lim="800000"/>
            <a:headEnd/>
            <a:tailEnd/>
          </a:ln>
        </p:spPr>
      </p:pic>
      <p:sp>
        <p:nvSpPr>
          <p:cNvPr id="7" name="テキスト ボックス 6"/>
          <p:cNvSpPr txBox="1"/>
          <p:nvPr/>
        </p:nvSpPr>
        <p:spPr>
          <a:xfrm>
            <a:off x="4716463" y="2365375"/>
            <a:ext cx="2016125" cy="369888"/>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ctr">
              <a:defRPr/>
            </a:pPr>
            <a:r>
              <a:rPr lang="ja-JP" altLang="en-US" dirty="0"/>
              <a:t>フィルタリング有</a:t>
            </a:r>
          </a:p>
        </p:txBody>
      </p:sp>
      <p:sp>
        <p:nvSpPr>
          <p:cNvPr id="8" name="テキスト ボックス 7"/>
          <p:cNvSpPr txBox="1"/>
          <p:nvPr/>
        </p:nvSpPr>
        <p:spPr>
          <a:xfrm>
            <a:off x="1765300" y="2581275"/>
            <a:ext cx="2016125" cy="369888"/>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gn="ctr">
              <a:defRPr/>
            </a:pPr>
            <a:r>
              <a:rPr lang="ja-JP" altLang="en-US" dirty="0"/>
              <a:t>フィルタリング無</a:t>
            </a:r>
          </a:p>
        </p:txBody>
      </p:sp>
      <p:sp>
        <p:nvSpPr>
          <p:cNvPr id="9" name="テキスト ボックス 8"/>
          <p:cNvSpPr txBox="1"/>
          <p:nvPr/>
        </p:nvSpPr>
        <p:spPr>
          <a:xfrm>
            <a:off x="4429125" y="2868613"/>
            <a:ext cx="2952750" cy="9239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defRPr/>
            </a:pPr>
            <a:r>
              <a:rPr lang="ja-JP" altLang="en-US" dirty="0"/>
              <a:t>・</a:t>
            </a:r>
            <a:r>
              <a:rPr lang="en-US" altLang="ja-JP" dirty="0"/>
              <a:t>18</a:t>
            </a:r>
            <a:r>
              <a:rPr lang="ja-JP" altLang="en-US" dirty="0"/>
              <a:t>歳未満（青少年）と判定</a:t>
            </a:r>
            <a:endParaRPr lang="en-US" altLang="ja-JP" dirty="0"/>
          </a:p>
          <a:p>
            <a:pPr>
              <a:defRPr/>
            </a:pPr>
            <a:r>
              <a:rPr lang="ja-JP" altLang="en-US" dirty="0"/>
              <a:t>・各種機能制限</a:t>
            </a:r>
            <a:endParaRPr lang="en-US" altLang="ja-JP" dirty="0"/>
          </a:p>
          <a:p>
            <a:pPr>
              <a:defRPr/>
            </a:pPr>
            <a:r>
              <a:rPr lang="ja-JP" altLang="en-US" dirty="0"/>
              <a:t>・監視の強化</a:t>
            </a:r>
          </a:p>
        </p:txBody>
      </p:sp>
      <p:sp>
        <p:nvSpPr>
          <p:cNvPr id="10" name="テキスト ボックス 9"/>
          <p:cNvSpPr txBox="1"/>
          <p:nvPr/>
        </p:nvSpPr>
        <p:spPr>
          <a:xfrm>
            <a:off x="1116013" y="3086100"/>
            <a:ext cx="2952750" cy="1200150"/>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defRPr/>
            </a:pPr>
            <a:r>
              <a:rPr lang="ja-JP" altLang="en-US" dirty="0"/>
              <a:t>・利用者の年齢不明</a:t>
            </a:r>
            <a:endParaRPr lang="en-US" altLang="ja-JP" dirty="0"/>
          </a:p>
          <a:p>
            <a:pPr>
              <a:defRPr/>
            </a:pPr>
            <a:r>
              <a:rPr lang="ja-JP" altLang="en-US" dirty="0"/>
              <a:t>・自己申告の年齢や携帯電話事業者からの年齢情報提供、書込みの内容から検討</a:t>
            </a:r>
            <a:endParaRPr lang="en-US" altLang="ja-JP" dirty="0"/>
          </a:p>
        </p:txBody>
      </p:sp>
      <p:sp>
        <p:nvSpPr>
          <p:cNvPr id="11" name="右矢印 10"/>
          <p:cNvSpPr/>
          <p:nvPr/>
        </p:nvSpPr>
        <p:spPr>
          <a:xfrm>
            <a:off x="4210050" y="3878263"/>
            <a:ext cx="649288" cy="50323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ja-JP" altLang="en-US"/>
          </a:p>
        </p:txBody>
      </p:sp>
      <p:sp>
        <p:nvSpPr>
          <p:cNvPr id="12" name="テキスト ボックス 11"/>
          <p:cNvSpPr txBox="1"/>
          <p:nvPr/>
        </p:nvSpPr>
        <p:spPr>
          <a:xfrm>
            <a:off x="4932363" y="3949700"/>
            <a:ext cx="2089150" cy="369888"/>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defRPr/>
            </a:pPr>
            <a:r>
              <a:rPr lang="en-US" altLang="ja-JP" dirty="0"/>
              <a:t>18</a:t>
            </a:r>
            <a:r>
              <a:rPr lang="ja-JP" altLang="en-US" dirty="0"/>
              <a:t>歳未満と再判定</a:t>
            </a:r>
          </a:p>
        </p:txBody>
      </p:sp>
      <p:sp>
        <p:nvSpPr>
          <p:cNvPr id="13" name="下矢印 12"/>
          <p:cNvSpPr/>
          <p:nvPr/>
        </p:nvSpPr>
        <p:spPr>
          <a:xfrm>
            <a:off x="2197100" y="4381500"/>
            <a:ext cx="576263" cy="57626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ja-JP" altLang="en-US"/>
          </a:p>
        </p:txBody>
      </p:sp>
      <p:sp>
        <p:nvSpPr>
          <p:cNvPr id="14" name="テキスト ボックス 13"/>
          <p:cNvSpPr txBox="1"/>
          <p:nvPr/>
        </p:nvSpPr>
        <p:spPr>
          <a:xfrm>
            <a:off x="1476375" y="5029200"/>
            <a:ext cx="2087563" cy="9239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defRPr/>
            </a:pPr>
            <a:r>
              <a:rPr lang="ja-JP" altLang="en-US" dirty="0"/>
              <a:t>・</a:t>
            </a:r>
            <a:r>
              <a:rPr lang="en-US" altLang="ja-JP" dirty="0"/>
              <a:t>18</a:t>
            </a:r>
            <a:r>
              <a:rPr lang="ja-JP" altLang="en-US" dirty="0"/>
              <a:t>才以上と判定</a:t>
            </a:r>
            <a:endParaRPr lang="en-US" altLang="ja-JP" dirty="0"/>
          </a:p>
          <a:p>
            <a:pPr>
              <a:defRPr/>
            </a:pPr>
            <a:r>
              <a:rPr lang="ja-JP" altLang="en-US" dirty="0"/>
              <a:t>・機能制限等なし</a:t>
            </a:r>
            <a:endParaRPr lang="en-US" altLang="ja-JP" dirty="0"/>
          </a:p>
          <a:p>
            <a:pPr>
              <a:defRPr/>
            </a:pPr>
            <a:r>
              <a:rPr lang="ja-JP" altLang="en-US" dirty="0"/>
              <a:t>・大人と同じ環境</a:t>
            </a:r>
          </a:p>
        </p:txBody>
      </p:sp>
      <p:sp>
        <p:nvSpPr>
          <p:cNvPr id="15" name="テキスト ボックス 14"/>
          <p:cNvSpPr txBox="1"/>
          <p:nvPr/>
        </p:nvSpPr>
        <p:spPr>
          <a:xfrm>
            <a:off x="4429125" y="4597400"/>
            <a:ext cx="3024188" cy="1077913"/>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defRPr/>
            </a:pPr>
            <a:r>
              <a:rPr lang="ja-JP" altLang="en-US" sz="1600" dirty="0"/>
              <a:t>・プロフィールの検索対象外</a:t>
            </a:r>
            <a:endParaRPr lang="en-US" altLang="ja-JP" sz="1600" dirty="0"/>
          </a:p>
          <a:p>
            <a:pPr>
              <a:defRPr/>
            </a:pPr>
            <a:r>
              <a:rPr lang="ja-JP" altLang="en-US" sz="1600" dirty="0"/>
              <a:t>・ミニメールの送受信者年齢制限</a:t>
            </a:r>
            <a:endParaRPr lang="en-US" altLang="ja-JP" sz="1600" dirty="0"/>
          </a:p>
          <a:p>
            <a:pPr>
              <a:defRPr/>
            </a:pPr>
            <a:r>
              <a:rPr lang="ja-JP" altLang="en-US" sz="1600" dirty="0"/>
              <a:t>・コミュニティ機能への参加禁止</a:t>
            </a:r>
            <a:endParaRPr lang="en-US" altLang="ja-JP" sz="1600" dirty="0"/>
          </a:p>
          <a:p>
            <a:pPr>
              <a:defRPr/>
            </a:pPr>
            <a:r>
              <a:rPr lang="ja-JP" altLang="en-US" sz="1600" dirty="0"/>
              <a:t>・広告の掲載制限　等</a:t>
            </a:r>
          </a:p>
        </p:txBody>
      </p:sp>
      <p:sp>
        <p:nvSpPr>
          <p:cNvPr id="29" name="テキスト ボックス 28"/>
          <p:cNvSpPr txBox="1"/>
          <p:nvPr/>
        </p:nvSpPr>
        <p:spPr>
          <a:xfrm>
            <a:off x="4427538" y="5732463"/>
            <a:ext cx="4321175" cy="8318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defRPr/>
            </a:pPr>
            <a:r>
              <a:rPr lang="ja-JP" altLang="en-US" sz="1200" dirty="0">
                <a:latin typeface="HGSｺﾞｼｯｸM" pitchFamily="50" charset="-128"/>
                <a:ea typeface="HGSｺﾞｼｯｸM" pitchFamily="50" charset="-128"/>
              </a:rPr>
              <a:t>ＥＭＡの認定制度は、フィルタリングの改善であることから、フィルタリグを適用してサイト利用することで、青少年保護の取組が機能し、大人が見守る環境の中で、情報受発信能力を培う環境を整備</a:t>
            </a:r>
          </a:p>
        </p:txBody>
      </p:sp>
      <p:sp>
        <p:nvSpPr>
          <p:cNvPr id="22" name="雲 21"/>
          <p:cNvSpPr/>
          <p:nvPr/>
        </p:nvSpPr>
        <p:spPr>
          <a:xfrm>
            <a:off x="6875463" y="692150"/>
            <a:ext cx="2160587" cy="129698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t>アクセス制限サイト（認定サイト以外のコミュニティサイト含む）</a:t>
            </a:r>
          </a:p>
        </p:txBody>
      </p:sp>
      <p:sp>
        <p:nvSpPr>
          <p:cNvPr id="23" name="右矢印 22"/>
          <p:cNvSpPr/>
          <p:nvPr/>
        </p:nvSpPr>
        <p:spPr>
          <a:xfrm rot="18319708">
            <a:off x="6915151" y="1917700"/>
            <a:ext cx="792162" cy="503237"/>
          </a:xfrm>
          <a:prstGeom prst="rightArrow">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ja-JP" altLang="en-US" dirty="0"/>
          </a:p>
        </p:txBody>
      </p:sp>
      <p:sp>
        <p:nvSpPr>
          <p:cNvPr id="43026" name="テキスト ボックス 23"/>
          <p:cNvSpPr txBox="1">
            <a:spLocks noChangeArrowheads="1"/>
          </p:cNvSpPr>
          <p:nvPr/>
        </p:nvSpPr>
        <p:spPr bwMode="auto">
          <a:xfrm>
            <a:off x="6804025" y="1628775"/>
            <a:ext cx="647700" cy="1108075"/>
          </a:xfrm>
          <a:prstGeom prst="rect">
            <a:avLst/>
          </a:prstGeom>
          <a:noFill/>
          <a:ln w="9525">
            <a:noFill/>
            <a:miter lim="800000"/>
            <a:headEnd/>
            <a:tailEnd/>
          </a:ln>
        </p:spPr>
        <p:txBody>
          <a:bodyPr>
            <a:spAutoFit/>
          </a:bodyPr>
          <a:lstStyle/>
          <a:p>
            <a:r>
              <a:rPr lang="en-US" altLang="ja-JP" sz="6600"/>
              <a:t>×</a:t>
            </a:r>
            <a:endParaRPr lang="ja-JP" altLang="en-US" sz="6600"/>
          </a:p>
        </p:txBody>
      </p:sp>
      <p:sp>
        <p:nvSpPr>
          <p:cNvPr id="43027" name="テキスト ボックス 24"/>
          <p:cNvSpPr txBox="1">
            <a:spLocks noChangeArrowheads="1"/>
          </p:cNvSpPr>
          <p:nvPr/>
        </p:nvSpPr>
        <p:spPr bwMode="auto">
          <a:xfrm>
            <a:off x="7596188" y="1989138"/>
            <a:ext cx="1439862" cy="830262"/>
          </a:xfrm>
          <a:prstGeom prst="rect">
            <a:avLst/>
          </a:prstGeom>
          <a:noFill/>
          <a:ln w="9525">
            <a:noFill/>
            <a:miter lim="800000"/>
            <a:headEnd/>
            <a:tailEnd/>
          </a:ln>
        </p:spPr>
        <p:txBody>
          <a:bodyPr>
            <a:spAutoFit/>
          </a:bodyPr>
          <a:lstStyle/>
          <a:p>
            <a:r>
              <a:rPr lang="ja-JP" altLang="en-US" sz="1600"/>
              <a:t>誘い出しなどによる移行ができない</a:t>
            </a:r>
          </a:p>
        </p:txBody>
      </p:sp>
      <p:sp>
        <p:nvSpPr>
          <p:cNvPr id="26" name="雲 25"/>
          <p:cNvSpPr/>
          <p:nvPr/>
        </p:nvSpPr>
        <p:spPr>
          <a:xfrm>
            <a:off x="179388" y="765175"/>
            <a:ext cx="1847850" cy="110966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t>アクセス制限サイト（認定サイト以外のコミュニティサイト含む）</a:t>
            </a:r>
          </a:p>
        </p:txBody>
      </p:sp>
      <p:sp>
        <p:nvSpPr>
          <p:cNvPr id="30" name="右矢印 29"/>
          <p:cNvSpPr/>
          <p:nvPr/>
        </p:nvSpPr>
        <p:spPr>
          <a:xfrm rot="14135150">
            <a:off x="1442244" y="1902619"/>
            <a:ext cx="504825" cy="360363"/>
          </a:xfrm>
          <a:prstGeom prst="rightArrow">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ja-JP" altLang="en-US"/>
          </a:p>
        </p:txBody>
      </p:sp>
      <p:sp>
        <p:nvSpPr>
          <p:cNvPr id="43030" name="テキスト ボックス 30"/>
          <p:cNvSpPr txBox="1">
            <a:spLocks noChangeArrowheads="1"/>
          </p:cNvSpPr>
          <p:nvPr/>
        </p:nvSpPr>
        <p:spPr bwMode="auto">
          <a:xfrm>
            <a:off x="179388" y="1916113"/>
            <a:ext cx="1439862" cy="584200"/>
          </a:xfrm>
          <a:prstGeom prst="rect">
            <a:avLst/>
          </a:prstGeom>
          <a:noFill/>
          <a:ln w="9525">
            <a:noFill/>
            <a:miter lim="800000"/>
            <a:headEnd/>
            <a:tailEnd/>
          </a:ln>
        </p:spPr>
        <p:txBody>
          <a:bodyPr>
            <a:spAutoFit/>
          </a:bodyPr>
          <a:lstStyle/>
          <a:p>
            <a:r>
              <a:rPr lang="ja-JP" altLang="en-US" sz="1600">
                <a:solidFill>
                  <a:srgbClr val="FF0000"/>
                </a:solidFill>
              </a:rPr>
              <a:t>誘い出しなどの移行が可能</a:t>
            </a:r>
          </a:p>
        </p:txBody>
      </p:sp>
      <p:cxnSp>
        <p:nvCxnSpPr>
          <p:cNvPr id="32" name="直線コネクタ 31"/>
          <p:cNvCxnSpPr/>
          <p:nvPr/>
        </p:nvCxnSpPr>
        <p:spPr>
          <a:xfrm>
            <a:off x="4211638" y="1052513"/>
            <a:ext cx="0" cy="5743575"/>
          </a:xfrm>
          <a:prstGeom prst="line">
            <a:avLst/>
          </a:prstGeom>
          <a:ln w="635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4356100" y="1052513"/>
            <a:ext cx="2376488" cy="800100"/>
          </a:xfrm>
          <a:prstGeom prst="rect">
            <a:avLst/>
          </a:prstGeom>
          <a:solidFill>
            <a:srgbClr val="FFFFAF"/>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altLang="ja-JP" dirty="0"/>
              <a:t>EMA</a:t>
            </a:r>
            <a:r>
              <a:rPr lang="ja-JP" altLang="en-US" dirty="0"/>
              <a:t>認定制度の役割</a:t>
            </a:r>
            <a:endParaRPr lang="en-US" altLang="ja-JP" dirty="0"/>
          </a:p>
          <a:p>
            <a:pPr algn="ctr">
              <a:defRPr/>
            </a:pPr>
            <a:r>
              <a:rPr lang="ja-JP" altLang="en-US" sz="1400" dirty="0"/>
              <a:t>・青少年が使う環境整備</a:t>
            </a:r>
            <a:endParaRPr lang="en-US" altLang="ja-JP" sz="1400" dirty="0"/>
          </a:p>
          <a:p>
            <a:pPr algn="ctr">
              <a:defRPr/>
            </a:pPr>
            <a:r>
              <a:rPr lang="ja-JP" altLang="en-US" sz="1400" dirty="0"/>
              <a:t>・フィルタリングの機能を活用</a:t>
            </a:r>
          </a:p>
        </p:txBody>
      </p:sp>
      <p:sp>
        <p:nvSpPr>
          <p:cNvPr id="37" name="テキスト ボックス 36"/>
          <p:cNvSpPr txBox="1"/>
          <p:nvPr/>
        </p:nvSpPr>
        <p:spPr>
          <a:xfrm>
            <a:off x="3779838" y="1916113"/>
            <a:ext cx="863600" cy="3698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ja-JP" altLang="en-US" dirty="0"/>
              <a:t>サイト</a:t>
            </a:r>
          </a:p>
        </p:txBody>
      </p:sp>
      <p:sp>
        <p:nvSpPr>
          <p:cNvPr id="39" name="テキスト ボックス 38"/>
          <p:cNvSpPr txBox="1"/>
          <p:nvPr/>
        </p:nvSpPr>
        <p:spPr>
          <a:xfrm>
            <a:off x="2195513" y="1052513"/>
            <a:ext cx="1871662" cy="646112"/>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ja-JP" altLang="en-US" sz="1200" dirty="0"/>
              <a:t>フィルタリングが無いと青少年を保護するための環境が不完全になる</a:t>
            </a:r>
          </a:p>
        </p:txBody>
      </p:sp>
      <p:sp>
        <p:nvSpPr>
          <p:cNvPr id="27" name="テキスト ボックス 26"/>
          <p:cNvSpPr txBox="1"/>
          <p:nvPr/>
        </p:nvSpPr>
        <p:spPr>
          <a:xfrm>
            <a:off x="1331913" y="620713"/>
            <a:ext cx="6119812" cy="307975"/>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a:defRPr/>
            </a:pPr>
            <a:r>
              <a:rPr lang="ja-JP" altLang="en-US" sz="1400" dirty="0"/>
              <a:t>フィルタリングの有無による年齢判定は、大手サイトを中心に実施されています。</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2938" y="2286000"/>
            <a:ext cx="7429500" cy="1200150"/>
          </a:xfrm>
          <a:prstGeom prst="rect">
            <a:avLst/>
          </a:prstGeom>
          <a:noFill/>
        </p:spPr>
        <p:txBody>
          <a:bodyPr>
            <a:spAutoFit/>
          </a:bodyPr>
          <a:lstStyle/>
          <a:p>
            <a:pPr algn="ctr" fontAlgn="auto">
              <a:spcBef>
                <a:spcPts val="0"/>
              </a:spcBef>
              <a:spcAft>
                <a:spcPts val="0"/>
              </a:spcAft>
              <a:defRPr/>
            </a:pPr>
            <a:r>
              <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青少年のインターネット利用環境整備と第三者機関の役割</a:t>
            </a:r>
          </a:p>
        </p:txBody>
      </p:sp>
      <p:sp>
        <p:nvSpPr>
          <p:cNvPr id="48131" name="正方形/長方形 6"/>
          <p:cNvSpPr>
            <a:spLocks noChangeArrowheads="1"/>
          </p:cNvSpPr>
          <p:nvPr/>
        </p:nvSpPr>
        <p:spPr bwMode="auto">
          <a:xfrm>
            <a:off x="1143000" y="5929313"/>
            <a:ext cx="6643688" cy="307975"/>
          </a:xfrm>
          <a:prstGeom prst="rect">
            <a:avLst/>
          </a:prstGeom>
          <a:noFill/>
          <a:ln w="9525">
            <a:noFill/>
            <a:miter lim="800000"/>
            <a:headEnd/>
            <a:tailEnd/>
          </a:ln>
        </p:spPr>
        <p:txBody>
          <a:bodyPr>
            <a:spAutoFit/>
          </a:bodyPr>
          <a:lstStyle/>
          <a:p>
            <a:pPr algn="ctr"/>
            <a:r>
              <a:rPr lang="ja-JP" altLang="en-US" sz="1400">
                <a:latin typeface="HGPｺﾞｼｯｸE" pitchFamily="50" charset="-128"/>
                <a:ea typeface="HGPｺﾞｼｯｸE" pitchFamily="50" charset="-128"/>
              </a:rPr>
              <a:t>一般社団法人モバイルコンテンツ審査・運用監視機構（ＥＭＡ）</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8"/>
          <p:cNvPicPr>
            <a:picLocks noChangeAspect="1" noChangeArrowheads="1"/>
          </p:cNvPicPr>
          <p:nvPr/>
        </p:nvPicPr>
        <p:blipFill>
          <a:blip r:embed="rId3" cstate="print"/>
          <a:srcRect/>
          <a:stretch>
            <a:fillRect/>
          </a:stretch>
        </p:blipFill>
        <p:spPr bwMode="auto">
          <a:xfrm>
            <a:off x="533400" y="714375"/>
            <a:ext cx="4895850" cy="571500"/>
          </a:xfrm>
          <a:prstGeom prst="rect">
            <a:avLst/>
          </a:prstGeom>
          <a:noFill/>
          <a:ln w="9525">
            <a:noFill/>
            <a:miter lim="800000"/>
            <a:headEnd/>
            <a:tailEnd/>
          </a:ln>
        </p:spPr>
      </p:pic>
      <p:sp>
        <p:nvSpPr>
          <p:cNvPr id="11" name="スライド番号プレースホルダ 3"/>
          <p:cNvSpPr>
            <a:spLocks noGrp="1"/>
          </p:cNvSpPr>
          <p:nvPr>
            <p:ph type="sldNum" sz="quarter" idx="10"/>
          </p:nvPr>
        </p:nvSpPr>
        <p:spPr/>
        <p:txBody>
          <a:bodyPr/>
          <a:lstStyle/>
          <a:p>
            <a:pPr>
              <a:defRPr/>
            </a:pPr>
            <a:fld id="{3E83AE7F-D085-4274-A478-7BC94C3576B1}" type="slidenum">
              <a:rPr lang="en-US" altLang="ja-JP"/>
              <a:pPr>
                <a:defRPr/>
              </a:pPr>
              <a:t>19</a:t>
            </a:fld>
            <a:endParaRPr lang="en-US" altLang="ja-JP" dirty="0"/>
          </a:p>
        </p:txBody>
      </p:sp>
      <p:sp>
        <p:nvSpPr>
          <p:cNvPr id="124930" name="AutoShape 2"/>
          <p:cNvSpPr>
            <a:spLocks noChangeArrowheads="1"/>
          </p:cNvSpPr>
          <p:nvPr/>
        </p:nvSpPr>
        <p:spPr bwMode="auto">
          <a:xfrm>
            <a:off x="179512" y="2348880"/>
            <a:ext cx="2112963" cy="400110"/>
          </a:xfrm>
          <a:prstGeom prst="homePlate">
            <a:avLst>
              <a:gd name="adj" fmla="val 152638"/>
            </a:avLst>
          </a:prstGeom>
          <a:ln>
            <a:headEnd/>
            <a:tailEnd/>
          </a:ln>
        </p:spPr>
        <p:style>
          <a:lnRef idx="2">
            <a:schemeClr val="accent5"/>
          </a:lnRef>
          <a:fillRef idx="1">
            <a:schemeClr val="lt1"/>
          </a:fillRef>
          <a:effectRef idx="0">
            <a:schemeClr val="accent5"/>
          </a:effectRef>
          <a:fontRef idx="minor">
            <a:schemeClr val="dk1"/>
          </a:fontRef>
        </p:style>
        <p:txBody>
          <a:bodyPr>
            <a:spAutoFit/>
          </a:bodyPr>
          <a:lstStyle/>
          <a:p>
            <a:pPr>
              <a:spcBef>
                <a:spcPct val="50000"/>
              </a:spcBef>
              <a:defRPr/>
            </a:pPr>
            <a:r>
              <a:rPr lang="ja-JP" altLang="en-US" sz="2000" dirty="0">
                <a:effectLst>
                  <a:outerShdw blurRad="38100" dist="38100" dir="2700000" algn="tl">
                    <a:srgbClr val="FFFFFF"/>
                  </a:outerShdw>
                </a:effectLst>
                <a:latin typeface="HGPｺﾞｼｯｸE" pitchFamily="50" charset="-128"/>
                <a:ea typeface="HGPｺﾞｼｯｸE" pitchFamily="50" charset="-128"/>
              </a:rPr>
              <a:t>設立の目的</a:t>
            </a:r>
          </a:p>
        </p:txBody>
      </p:sp>
      <p:sp>
        <p:nvSpPr>
          <p:cNvPr id="49157" name="Text Box 3"/>
          <p:cNvSpPr txBox="1">
            <a:spLocks noChangeArrowheads="1"/>
          </p:cNvSpPr>
          <p:nvPr/>
        </p:nvSpPr>
        <p:spPr bwMode="auto">
          <a:xfrm>
            <a:off x="323528" y="2852936"/>
            <a:ext cx="8253413" cy="1200329"/>
          </a:xfrm>
          <a:prstGeom prst="rect">
            <a:avLst/>
          </a:prstGeom>
          <a:noFill/>
          <a:ln w="9525">
            <a:noFill/>
            <a:miter lim="800000"/>
            <a:headEnd/>
            <a:tailEnd/>
          </a:ln>
        </p:spPr>
        <p:txBody>
          <a:bodyPr>
            <a:spAutoFit/>
          </a:bodyPr>
          <a:lstStyle/>
          <a:p>
            <a:pPr>
              <a:spcBef>
                <a:spcPct val="50000"/>
              </a:spcBef>
            </a:pPr>
            <a:r>
              <a:rPr lang="en-US" altLang="ja-JP" dirty="0">
                <a:latin typeface="HG丸ｺﾞｼｯｸM-PRO" pitchFamily="50" charset="-128"/>
                <a:ea typeface="HG丸ｺﾞｼｯｸM-PRO" pitchFamily="50" charset="-128"/>
              </a:rPr>
              <a:t>①</a:t>
            </a:r>
            <a:r>
              <a:rPr lang="ja-JP" altLang="en-US" dirty="0">
                <a:latin typeface="HG丸ｺﾞｼｯｸM-PRO" pitchFamily="50" charset="-128"/>
                <a:ea typeface="HG丸ｺﾞｼｯｸM-PRO" pitchFamily="50" charset="-128"/>
              </a:rPr>
              <a:t>モバイルコンテンツの健全化</a:t>
            </a:r>
          </a:p>
          <a:p>
            <a:pPr>
              <a:spcBef>
                <a:spcPct val="50000"/>
              </a:spcBef>
            </a:pPr>
            <a:r>
              <a:rPr lang="ja-JP" altLang="en-US" dirty="0">
                <a:latin typeface="HG丸ｺﾞｼｯｸM-PRO" pitchFamily="50" charset="-128"/>
                <a:ea typeface="HG丸ｺﾞｼｯｸM-PRO" pitchFamily="50" charset="-128"/>
              </a:rPr>
              <a:t>②</a:t>
            </a:r>
            <a:r>
              <a:rPr lang="ja-JP" altLang="en-US" dirty="0">
                <a:solidFill>
                  <a:srgbClr val="000000"/>
                </a:solidFill>
                <a:latin typeface="HG丸ｺﾞｼｯｸM-PRO" pitchFamily="50" charset="-128"/>
                <a:ea typeface="HG丸ｺﾞｼｯｸM-PRO" pitchFamily="50" charset="-128"/>
              </a:rPr>
              <a:t>青少年の発達段階に応じた主体性を確保した上での受信者の保護育成</a:t>
            </a:r>
            <a:endParaRPr lang="ja-JP" altLang="en-US" dirty="0">
              <a:latin typeface="HG丸ｺﾞｼｯｸM-PRO" pitchFamily="50" charset="-128"/>
              <a:ea typeface="HG丸ｺﾞｼｯｸM-PRO" pitchFamily="50" charset="-128"/>
            </a:endParaRPr>
          </a:p>
          <a:p>
            <a:pPr>
              <a:spcBef>
                <a:spcPct val="50000"/>
              </a:spcBef>
            </a:pPr>
            <a:r>
              <a:rPr lang="ja-JP" altLang="en-US" dirty="0">
                <a:latin typeface="HG丸ｺﾞｼｯｸM-PRO" pitchFamily="50" charset="-128"/>
                <a:ea typeface="HG丸ｺﾞｼｯｸM-PRO" pitchFamily="50" charset="-128"/>
              </a:rPr>
              <a:t>③受信者の利便性の向上</a:t>
            </a:r>
          </a:p>
        </p:txBody>
      </p:sp>
      <p:sp>
        <p:nvSpPr>
          <p:cNvPr id="49160" name="Text Box 9"/>
          <p:cNvSpPr txBox="1">
            <a:spLocks noChangeArrowheads="1"/>
          </p:cNvSpPr>
          <p:nvPr/>
        </p:nvSpPr>
        <p:spPr bwMode="auto">
          <a:xfrm>
            <a:off x="517525" y="1292225"/>
            <a:ext cx="5108575" cy="830263"/>
          </a:xfrm>
          <a:prstGeom prst="rect">
            <a:avLst/>
          </a:prstGeom>
          <a:noFill/>
          <a:ln w="9525">
            <a:noFill/>
            <a:miter lim="800000"/>
            <a:headEnd/>
            <a:tailEnd/>
          </a:ln>
        </p:spPr>
        <p:txBody>
          <a:bodyPr wrap="none">
            <a:spAutoFit/>
          </a:bodyPr>
          <a:lstStyle/>
          <a:p>
            <a:r>
              <a:rPr lang="ja-JP" altLang="en-US" sz="1600" dirty="0">
                <a:latin typeface="HG丸ｺﾞｼｯｸM-PRO" pitchFamily="50" charset="-128"/>
                <a:ea typeface="HG丸ｺﾞｼｯｸM-PRO" pitchFamily="50" charset="-128"/>
              </a:rPr>
              <a:t>一般社団法人モバイルコンテンツ審査・運用監視機構</a:t>
            </a:r>
          </a:p>
          <a:p>
            <a:r>
              <a:rPr lang="ja-JP" altLang="en-US" sz="1600" dirty="0">
                <a:latin typeface="HG丸ｺﾞｼｯｸM-PRO" pitchFamily="50" charset="-128"/>
                <a:ea typeface="HG丸ｺﾞｼｯｸM-PRO" pitchFamily="50" charset="-128"/>
              </a:rPr>
              <a:t>設立日：２００８年４月８日</a:t>
            </a:r>
          </a:p>
          <a:p>
            <a:r>
              <a:rPr lang="ja-JP" altLang="en-US" sz="1600" dirty="0">
                <a:latin typeface="HG丸ｺﾞｼｯｸM-PRO" pitchFamily="50" charset="-128"/>
                <a:ea typeface="HG丸ｺﾞｼｯｸM-PRO" pitchFamily="50" charset="-128"/>
              </a:rPr>
              <a:t>代表理事：堀部　政男</a:t>
            </a:r>
            <a:endParaRPr lang="ja-JP" altLang="en-US" sz="1200" dirty="0">
              <a:latin typeface="HG丸ｺﾞｼｯｸM-PRO" pitchFamily="50" charset="-128"/>
              <a:ea typeface="HG丸ｺﾞｼｯｸM-PRO" pitchFamily="50" charset="-128"/>
            </a:endParaRPr>
          </a:p>
        </p:txBody>
      </p:sp>
      <p:sp>
        <p:nvSpPr>
          <p:cNvPr id="124938" name="Rectangle 10"/>
          <p:cNvSpPr>
            <a:spLocks noGrp="1" noChangeArrowheads="1"/>
          </p:cNvSpPr>
          <p:nvPr>
            <p:ph type="title"/>
          </p:nvPr>
        </p:nvSpPr>
        <p:spPr bwMode="auto">
          <a:xfrm>
            <a:off x="685800" y="0"/>
            <a:ext cx="7773988" cy="979488"/>
          </a:xfrm>
          <a:ln>
            <a:round/>
            <a:headEnd/>
            <a:tailEnd/>
          </a:ln>
        </p:spPr>
        <p:txBody>
          <a:bodyPr vert="horz" wrap="square" lIns="0" tIns="0" rIns="0" bIns="0" numCol="1" anchor="ctr" anchorCtr="0" compatLnSpc="1">
            <a:prstTxWarp prst="textNoShape">
              <a:avLst/>
            </a:prstTxWarp>
          </a:bodyPr>
          <a:lstStyle/>
          <a:p>
            <a:pPr defTabSz="449263" eaLnBrk="1" hangingPunct="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ja-JP" altLang="en-US" sz="2800" dirty="0" smtClean="0">
                <a:solidFill>
                  <a:srgbClr val="0070C0"/>
                </a:solidFill>
                <a:latin typeface="HGP創英角ｺﾞｼｯｸUB" pitchFamily="50" charset="-128"/>
                <a:ea typeface="HGP創英角ｺﾞｼｯｸUB" pitchFamily="50" charset="-128"/>
              </a:rPr>
              <a:t>第三者機関としての</a:t>
            </a:r>
            <a:r>
              <a:rPr lang="en-US" altLang="ja-JP" sz="2800" dirty="0" smtClean="0">
                <a:solidFill>
                  <a:srgbClr val="0070C0"/>
                </a:solidFill>
                <a:latin typeface="HGP創英角ｺﾞｼｯｸUB" pitchFamily="50" charset="-128"/>
                <a:ea typeface="HGP創英角ｺﾞｼｯｸUB" pitchFamily="50" charset="-128"/>
              </a:rPr>
              <a:t>EMA</a:t>
            </a:r>
            <a:r>
              <a:rPr lang="ja-JP" altLang="en-US" sz="2800" dirty="0" smtClean="0">
                <a:solidFill>
                  <a:srgbClr val="0070C0"/>
                </a:solidFill>
                <a:latin typeface="HGP創英角ｺﾞｼｯｸUB" pitchFamily="50" charset="-128"/>
                <a:ea typeface="HGP創英角ｺﾞｼｯｸUB" pitchFamily="50" charset="-128"/>
              </a:rPr>
              <a:t>の設立と活動</a:t>
            </a:r>
            <a:endParaRPr lang="ja-JP" altLang="en-GB" sz="2800" dirty="0">
              <a:solidFill>
                <a:srgbClr val="0070C0"/>
              </a:solidFill>
              <a:latin typeface="HGP創英角ｺﾞｼｯｸUB" pitchFamily="50" charset="-128"/>
              <a:ea typeface="HGP創英角ｺﾞｼｯｸUB" pitchFamily="50" charset="-128"/>
            </a:endParaRPr>
          </a:p>
        </p:txBody>
      </p:sp>
      <p:sp>
        <p:nvSpPr>
          <p:cNvPr id="13" name="AutoShape 2"/>
          <p:cNvSpPr>
            <a:spLocks noChangeArrowheads="1"/>
          </p:cNvSpPr>
          <p:nvPr/>
        </p:nvSpPr>
        <p:spPr bwMode="auto">
          <a:xfrm>
            <a:off x="179512" y="4293096"/>
            <a:ext cx="2112963" cy="400110"/>
          </a:xfrm>
          <a:prstGeom prst="homePlate">
            <a:avLst>
              <a:gd name="adj" fmla="val 152638"/>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ja-JP" altLang="en-US" sz="2000" dirty="0">
                <a:effectLst>
                  <a:outerShdw blurRad="38100" dist="38100" dir="2700000" algn="tl">
                    <a:srgbClr val="FFFFFF"/>
                  </a:outerShdw>
                </a:effectLst>
                <a:latin typeface="HGPｺﾞｼｯｸE" pitchFamily="50" charset="-128"/>
                <a:ea typeface="HGPｺﾞｼｯｸE" pitchFamily="50" charset="-128"/>
              </a:rPr>
              <a:t>主な活動</a:t>
            </a:r>
          </a:p>
        </p:txBody>
      </p:sp>
      <p:sp>
        <p:nvSpPr>
          <p:cNvPr id="49163" name="Text Box 3"/>
          <p:cNvSpPr txBox="1">
            <a:spLocks noChangeArrowheads="1"/>
          </p:cNvSpPr>
          <p:nvPr/>
        </p:nvSpPr>
        <p:spPr bwMode="auto">
          <a:xfrm>
            <a:off x="251520" y="4725144"/>
            <a:ext cx="8253413" cy="1477328"/>
          </a:xfrm>
          <a:prstGeom prst="rect">
            <a:avLst/>
          </a:prstGeom>
          <a:noFill/>
          <a:ln w="9525">
            <a:noFill/>
            <a:miter lim="800000"/>
            <a:headEnd/>
            <a:tailEnd/>
          </a:ln>
        </p:spPr>
        <p:txBody>
          <a:bodyPr>
            <a:spAutoFit/>
          </a:bodyPr>
          <a:lstStyle/>
          <a:p>
            <a:pPr>
              <a:spcBef>
                <a:spcPct val="50000"/>
              </a:spcBef>
            </a:pPr>
            <a:r>
              <a:rPr lang="en-US" altLang="ja-JP" dirty="0">
                <a:latin typeface="HG丸ｺﾞｼｯｸM-PRO" pitchFamily="50" charset="-128"/>
                <a:ea typeface="HG丸ｺﾞｼｯｸM-PRO" pitchFamily="50" charset="-128"/>
              </a:rPr>
              <a:t>①</a:t>
            </a:r>
            <a:r>
              <a:rPr lang="ja-JP" altLang="en-US" dirty="0">
                <a:latin typeface="HG丸ｺﾞｼｯｸM-PRO" pitchFamily="50" charset="-128"/>
                <a:ea typeface="HG丸ｺﾞｼｯｸM-PRO" pitchFamily="50" charset="-128"/>
              </a:rPr>
              <a:t>青少年の利用に配慮した基準の策定とモバイルサイトの審査、認定及び</a:t>
            </a:r>
            <a:r>
              <a:rPr lang="ja-JP" altLang="en-US" dirty="0" smtClean="0">
                <a:latin typeface="HG丸ｺﾞｼｯｸM-PRO" pitchFamily="50" charset="-128"/>
                <a:ea typeface="HG丸ｺﾞｼｯｸM-PRO" pitchFamily="50" charset="-128"/>
              </a:rPr>
              <a:t>運用　監視</a:t>
            </a:r>
            <a:r>
              <a:rPr lang="ja-JP" altLang="en-US" dirty="0">
                <a:latin typeface="HG丸ｺﾞｼｯｸM-PRO" pitchFamily="50" charset="-128"/>
                <a:ea typeface="HG丸ｺﾞｼｯｸM-PRO" pitchFamily="50" charset="-128"/>
              </a:rPr>
              <a:t>業務 </a:t>
            </a:r>
          </a:p>
          <a:p>
            <a:pPr>
              <a:spcBef>
                <a:spcPct val="50000"/>
              </a:spcBef>
            </a:pPr>
            <a:r>
              <a:rPr lang="ja-JP" altLang="en-US" dirty="0">
                <a:latin typeface="HG丸ｺﾞｼｯｸM-PRO" pitchFamily="50" charset="-128"/>
                <a:ea typeface="HG丸ｺﾞｼｯｸM-PRO" pitchFamily="50" charset="-128"/>
              </a:rPr>
              <a:t>②青少年保護と健全育成を目的としたフィルタリングの改善</a:t>
            </a:r>
          </a:p>
          <a:p>
            <a:pPr>
              <a:spcBef>
                <a:spcPct val="50000"/>
              </a:spcBef>
            </a:pPr>
            <a:r>
              <a:rPr lang="ja-JP" altLang="en-US" dirty="0">
                <a:latin typeface="HG丸ｺﾞｼｯｸM-PRO" pitchFamily="50" charset="-128"/>
                <a:ea typeface="HG丸ｺﾞｼｯｸM-PRO" pitchFamily="50" charset="-128"/>
              </a:rPr>
              <a:t>③</a:t>
            </a:r>
            <a:r>
              <a:rPr lang="en-US" altLang="ja-JP" dirty="0">
                <a:latin typeface="HG丸ｺﾞｼｯｸM-PRO" pitchFamily="50" charset="-128"/>
                <a:ea typeface="HG丸ｺﾞｼｯｸM-PRO" pitchFamily="50" charset="-128"/>
              </a:rPr>
              <a:t> ICT</a:t>
            </a:r>
            <a:r>
              <a:rPr lang="ja-JP" altLang="en-US" dirty="0">
                <a:latin typeface="HG丸ｺﾞｼｯｸM-PRO" pitchFamily="50" charset="-128"/>
                <a:ea typeface="HG丸ｺﾞｼｯｸM-PRO" pitchFamily="50" charset="-128"/>
              </a:rPr>
              <a:t>（情報通信技術）リテラシーの啓発・教育活動</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2938" y="2711450"/>
            <a:ext cx="7929562" cy="646331"/>
          </a:xfrm>
          <a:prstGeom prst="rect">
            <a:avLst/>
          </a:prstGeom>
          <a:noFill/>
        </p:spPr>
        <p:txBody>
          <a:bodyPr>
            <a:spAutoFit/>
          </a:bodyPr>
          <a:lstStyle/>
          <a:p>
            <a:pPr algn="ctr" fontAlgn="auto">
              <a:spcBef>
                <a:spcPts val="0"/>
              </a:spcBef>
              <a:spcAft>
                <a:spcPts val="0"/>
              </a:spcAft>
              <a:defRPr/>
            </a:pPr>
            <a:r>
              <a:rPr lang="ja-JP" altLang="en-US" sz="3600" dirty="0" smtClean="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１　インターネットと児童の権利</a:t>
            </a:r>
            <a:endPar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2"/>
          <p:cNvGrpSpPr>
            <a:grpSpLocks noChangeAspect="1"/>
          </p:cNvGrpSpPr>
          <p:nvPr/>
        </p:nvGrpSpPr>
        <p:grpSpPr bwMode="auto">
          <a:xfrm>
            <a:off x="6143625" y="1357313"/>
            <a:ext cx="2481263" cy="1730375"/>
            <a:chOff x="3870" y="855"/>
            <a:chExt cx="1563" cy="1090"/>
          </a:xfrm>
        </p:grpSpPr>
        <p:sp>
          <p:nvSpPr>
            <p:cNvPr id="1285" name="AutoShape 261"/>
            <p:cNvSpPr>
              <a:spLocks noChangeAspect="1" noChangeArrowheads="1" noTextEdit="1"/>
            </p:cNvSpPr>
            <p:nvPr/>
          </p:nvSpPr>
          <p:spPr bwMode="auto">
            <a:xfrm>
              <a:off x="3870" y="855"/>
              <a:ext cx="1563" cy="1090"/>
            </a:xfrm>
            <a:prstGeom prst="rect">
              <a:avLst/>
            </a:prstGeom>
            <a:noFill/>
            <a:ln w="9525" cap="flat" cmpd="sng" algn="ctr">
              <a:solidFill>
                <a:srgbClr val="000000"/>
              </a:solidFill>
              <a:prstDash val="solid"/>
              <a:miter lim="800000"/>
              <a:headEnd type="none" w="med" len="med"/>
              <a:tailEnd type="none" w="med" len="med"/>
            </a:ln>
            <a:effectLst>
              <a:outerShdw dist="38100" dir="2700000" algn="tl" rotWithShape="0">
                <a:srgbClr val="000000">
                  <a:alpha val="39999"/>
                </a:srgbClr>
              </a:outerShdw>
            </a:effectLst>
          </p:spPr>
          <p:txBody>
            <a:bodyPr/>
            <a:lstStyle/>
            <a:p>
              <a:pPr>
                <a:defRPr/>
              </a:pPr>
              <a:endParaRPr lang="ja-JP" altLang="en-US"/>
            </a:p>
          </p:txBody>
        </p:sp>
        <p:sp>
          <p:nvSpPr>
            <p:cNvPr id="50464" name="Freeform 263"/>
            <p:cNvSpPr>
              <a:spLocks/>
            </p:cNvSpPr>
            <p:nvPr/>
          </p:nvSpPr>
          <p:spPr bwMode="auto">
            <a:xfrm>
              <a:off x="3870" y="871"/>
              <a:ext cx="1547" cy="1058"/>
            </a:xfrm>
            <a:custGeom>
              <a:avLst/>
              <a:gdLst>
                <a:gd name="T0" fmla="*/ 0 w 3094"/>
                <a:gd name="T1" fmla="*/ 1 h 2116"/>
                <a:gd name="T2" fmla="*/ 1 w 3094"/>
                <a:gd name="T3" fmla="*/ 1 h 2116"/>
                <a:gd name="T4" fmla="*/ 1 w 3094"/>
                <a:gd name="T5" fmla="*/ 1 h 2116"/>
                <a:gd name="T6" fmla="*/ 1 w 3094"/>
                <a:gd name="T7" fmla="*/ 0 h 2116"/>
                <a:gd name="T8" fmla="*/ 0 w 3094"/>
                <a:gd name="T9" fmla="*/ 1 h 2116"/>
                <a:gd name="T10" fmla="*/ 0 w 3094"/>
                <a:gd name="T11" fmla="*/ 1 h 2116"/>
                <a:gd name="T12" fmla="*/ 0 60000 65536"/>
                <a:gd name="T13" fmla="*/ 0 60000 65536"/>
                <a:gd name="T14" fmla="*/ 0 60000 65536"/>
                <a:gd name="T15" fmla="*/ 0 60000 65536"/>
                <a:gd name="T16" fmla="*/ 0 60000 65536"/>
                <a:gd name="T17" fmla="*/ 0 60000 65536"/>
                <a:gd name="T18" fmla="*/ 0 w 3094"/>
                <a:gd name="T19" fmla="*/ 0 h 2116"/>
                <a:gd name="T20" fmla="*/ 3094 w 3094"/>
                <a:gd name="T21" fmla="*/ 2116 h 2116"/>
              </a:gdLst>
              <a:ahLst/>
              <a:cxnLst>
                <a:cxn ang="T12">
                  <a:pos x="T0" y="T1"/>
                </a:cxn>
                <a:cxn ang="T13">
                  <a:pos x="T2" y="T3"/>
                </a:cxn>
                <a:cxn ang="T14">
                  <a:pos x="T4" y="T5"/>
                </a:cxn>
                <a:cxn ang="T15">
                  <a:pos x="T6" y="T7"/>
                </a:cxn>
                <a:cxn ang="T16">
                  <a:pos x="T8" y="T9"/>
                </a:cxn>
                <a:cxn ang="T17">
                  <a:pos x="T10" y="T11"/>
                </a:cxn>
              </a:cxnLst>
              <a:rect l="T18" t="T19" r="T20" b="T21"/>
              <a:pathLst>
                <a:path w="3094" h="2116">
                  <a:moveTo>
                    <a:pt x="0" y="745"/>
                  </a:moveTo>
                  <a:lnTo>
                    <a:pt x="1125" y="2116"/>
                  </a:lnTo>
                  <a:lnTo>
                    <a:pt x="3094" y="1056"/>
                  </a:lnTo>
                  <a:lnTo>
                    <a:pt x="1918" y="0"/>
                  </a:lnTo>
                  <a:lnTo>
                    <a:pt x="0" y="745"/>
                  </a:lnTo>
                  <a:close/>
                </a:path>
              </a:pathLst>
            </a:custGeom>
            <a:solidFill>
              <a:srgbClr val="FFF7E6"/>
            </a:solidFill>
            <a:ln w="9525">
              <a:noFill/>
              <a:round/>
              <a:headEnd/>
              <a:tailEnd/>
            </a:ln>
          </p:spPr>
          <p:txBody>
            <a:bodyPr/>
            <a:lstStyle/>
            <a:p>
              <a:endParaRPr lang="ja-JP" altLang="en-US"/>
            </a:p>
          </p:txBody>
        </p:sp>
        <p:sp>
          <p:nvSpPr>
            <p:cNvPr id="50465" name="Freeform 264"/>
            <p:cNvSpPr>
              <a:spLocks/>
            </p:cNvSpPr>
            <p:nvPr/>
          </p:nvSpPr>
          <p:spPr bwMode="auto">
            <a:xfrm>
              <a:off x="3965" y="1117"/>
              <a:ext cx="683" cy="697"/>
            </a:xfrm>
            <a:custGeom>
              <a:avLst/>
              <a:gdLst>
                <a:gd name="T0" fmla="*/ 1 w 1366"/>
                <a:gd name="T1" fmla="*/ 1 h 1394"/>
                <a:gd name="T2" fmla="*/ 1 w 1366"/>
                <a:gd name="T3" fmla="*/ 1 h 1394"/>
                <a:gd name="T4" fmla="*/ 1 w 1366"/>
                <a:gd name="T5" fmla="*/ 1 h 1394"/>
                <a:gd name="T6" fmla="*/ 1 w 1366"/>
                <a:gd name="T7" fmla="*/ 1 h 1394"/>
                <a:gd name="T8" fmla="*/ 1 w 1366"/>
                <a:gd name="T9" fmla="*/ 1 h 1394"/>
                <a:gd name="T10" fmla="*/ 1 w 1366"/>
                <a:gd name="T11" fmla="*/ 1 h 1394"/>
                <a:gd name="T12" fmla="*/ 1 w 1366"/>
                <a:gd name="T13" fmla="*/ 1 h 1394"/>
                <a:gd name="T14" fmla="*/ 1 w 1366"/>
                <a:gd name="T15" fmla="*/ 1 h 1394"/>
                <a:gd name="T16" fmla="*/ 1 w 1366"/>
                <a:gd name="T17" fmla="*/ 1 h 1394"/>
                <a:gd name="T18" fmla="*/ 1 w 1366"/>
                <a:gd name="T19" fmla="*/ 1 h 1394"/>
                <a:gd name="T20" fmla="*/ 1 w 1366"/>
                <a:gd name="T21" fmla="*/ 1 h 1394"/>
                <a:gd name="T22" fmla="*/ 1 w 1366"/>
                <a:gd name="T23" fmla="*/ 1 h 1394"/>
                <a:gd name="T24" fmla="*/ 1 w 1366"/>
                <a:gd name="T25" fmla="*/ 1 h 1394"/>
                <a:gd name="T26" fmla="*/ 1 w 1366"/>
                <a:gd name="T27" fmla="*/ 1 h 1394"/>
                <a:gd name="T28" fmla="*/ 1 w 1366"/>
                <a:gd name="T29" fmla="*/ 1 h 1394"/>
                <a:gd name="T30" fmla="*/ 1 w 1366"/>
                <a:gd name="T31" fmla="*/ 1 h 1394"/>
                <a:gd name="T32" fmla="*/ 1 w 1366"/>
                <a:gd name="T33" fmla="*/ 1 h 1394"/>
                <a:gd name="T34" fmla="*/ 1 w 1366"/>
                <a:gd name="T35" fmla="*/ 1 h 1394"/>
                <a:gd name="T36" fmla="*/ 1 w 1366"/>
                <a:gd name="T37" fmla="*/ 1 h 1394"/>
                <a:gd name="T38" fmla="*/ 1 w 1366"/>
                <a:gd name="T39" fmla="*/ 1 h 1394"/>
                <a:gd name="T40" fmla="*/ 1 w 1366"/>
                <a:gd name="T41" fmla="*/ 1 h 1394"/>
                <a:gd name="T42" fmla="*/ 1 w 1366"/>
                <a:gd name="T43" fmla="*/ 1 h 1394"/>
                <a:gd name="T44" fmla="*/ 1 w 1366"/>
                <a:gd name="T45" fmla="*/ 1 h 1394"/>
                <a:gd name="T46" fmla="*/ 1 w 1366"/>
                <a:gd name="T47" fmla="*/ 1 h 1394"/>
                <a:gd name="T48" fmla="*/ 1 w 1366"/>
                <a:gd name="T49" fmla="*/ 1 h 1394"/>
                <a:gd name="T50" fmla="*/ 0 w 1366"/>
                <a:gd name="T51" fmla="*/ 1 h 1394"/>
                <a:gd name="T52" fmla="*/ 0 w 1366"/>
                <a:gd name="T53" fmla="*/ 1 h 1394"/>
                <a:gd name="T54" fmla="*/ 1 w 1366"/>
                <a:gd name="T55" fmla="*/ 1 h 1394"/>
                <a:gd name="T56" fmla="*/ 1 w 1366"/>
                <a:gd name="T57" fmla="*/ 1 h 1394"/>
                <a:gd name="T58" fmla="*/ 1 w 1366"/>
                <a:gd name="T59" fmla="*/ 1 h 1394"/>
                <a:gd name="T60" fmla="*/ 1 w 1366"/>
                <a:gd name="T61" fmla="*/ 1 h 1394"/>
                <a:gd name="T62" fmla="*/ 1 w 1366"/>
                <a:gd name="T63" fmla="*/ 1 h 1394"/>
                <a:gd name="T64" fmla="*/ 1 w 1366"/>
                <a:gd name="T65" fmla="*/ 1 h 1394"/>
                <a:gd name="T66" fmla="*/ 1 w 1366"/>
                <a:gd name="T67" fmla="*/ 1 h 1394"/>
                <a:gd name="T68" fmla="*/ 1 w 1366"/>
                <a:gd name="T69" fmla="*/ 1 h 1394"/>
                <a:gd name="T70" fmla="*/ 1 w 1366"/>
                <a:gd name="T71" fmla="*/ 1 h 1394"/>
                <a:gd name="T72" fmla="*/ 1 w 1366"/>
                <a:gd name="T73" fmla="*/ 1 h 1394"/>
                <a:gd name="T74" fmla="*/ 1 w 1366"/>
                <a:gd name="T75" fmla="*/ 1 h 1394"/>
                <a:gd name="T76" fmla="*/ 1 w 1366"/>
                <a:gd name="T77" fmla="*/ 0 h 1394"/>
                <a:gd name="T78" fmla="*/ 1 w 1366"/>
                <a:gd name="T79" fmla="*/ 1 h 1394"/>
                <a:gd name="T80" fmla="*/ 1 w 1366"/>
                <a:gd name="T81" fmla="*/ 1 h 1394"/>
                <a:gd name="T82" fmla="*/ 1 w 1366"/>
                <a:gd name="T83" fmla="*/ 1 h 1394"/>
                <a:gd name="T84" fmla="*/ 1 w 1366"/>
                <a:gd name="T85" fmla="*/ 1 h 1394"/>
                <a:gd name="T86" fmla="*/ 1 w 1366"/>
                <a:gd name="T87" fmla="*/ 1 h 1394"/>
                <a:gd name="T88" fmla="*/ 1 w 1366"/>
                <a:gd name="T89" fmla="*/ 1 h 1394"/>
                <a:gd name="T90" fmla="*/ 1 w 1366"/>
                <a:gd name="T91" fmla="*/ 1 h 139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66"/>
                <a:gd name="T139" fmla="*/ 0 h 1394"/>
                <a:gd name="T140" fmla="*/ 1366 w 1366"/>
                <a:gd name="T141" fmla="*/ 1394 h 139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66" h="1394">
                  <a:moveTo>
                    <a:pt x="1253" y="893"/>
                  </a:moveTo>
                  <a:lnTo>
                    <a:pt x="1297" y="993"/>
                  </a:lnTo>
                  <a:lnTo>
                    <a:pt x="1346" y="1112"/>
                  </a:lnTo>
                  <a:lnTo>
                    <a:pt x="1366" y="1186"/>
                  </a:lnTo>
                  <a:lnTo>
                    <a:pt x="1359" y="1230"/>
                  </a:lnTo>
                  <a:lnTo>
                    <a:pt x="1335" y="1273"/>
                  </a:lnTo>
                  <a:lnTo>
                    <a:pt x="1285" y="1304"/>
                  </a:lnTo>
                  <a:lnTo>
                    <a:pt x="1198" y="1339"/>
                  </a:lnTo>
                  <a:lnTo>
                    <a:pt x="1092" y="1373"/>
                  </a:lnTo>
                  <a:lnTo>
                    <a:pt x="996" y="1394"/>
                  </a:lnTo>
                  <a:lnTo>
                    <a:pt x="923" y="1394"/>
                  </a:lnTo>
                  <a:lnTo>
                    <a:pt x="848" y="1384"/>
                  </a:lnTo>
                  <a:lnTo>
                    <a:pt x="766" y="1360"/>
                  </a:lnTo>
                  <a:lnTo>
                    <a:pt x="692" y="1370"/>
                  </a:lnTo>
                  <a:lnTo>
                    <a:pt x="595" y="1384"/>
                  </a:lnTo>
                  <a:lnTo>
                    <a:pt x="508" y="1370"/>
                  </a:lnTo>
                  <a:lnTo>
                    <a:pt x="405" y="1342"/>
                  </a:lnTo>
                  <a:lnTo>
                    <a:pt x="304" y="1304"/>
                  </a:lnTo>
                  <a:lnTo>
                    <a:pt x="227" y="1263"/>
                  </a:lnTo>
                  <a:lnTo>
                    <a:pt x="170" y="1226"/>
                  </a:lnTo>
                  <a:lnTo>
                    <a:pt x="130" y="1175"/>
                  </a:lnTo>
                  <a:lnTo>
                    <a:pt x="96" y="1119"/>
                  </a:lnTo>
                  <a:lnTo>
                    <a:pt x="71" y="1012"/>
                  </a:lnTo>
                  <a:lnTo>
                    <a:pt x="37" y="866"/>
                  </a:lnTo>
                  <a:lnTo>
                    <a:pt x="8" y="681"/>
                  </a:lnTo>
                  <a:lnTo>
                    <a:pt x="0" y="581"/>
                  </a:lnTo>
                  <a:lnTo>
                    <a:pt x="0" y="541"/>
                  </a:lnTo>
                  <a:lnTo>
                    <a:pt x="14" y="504"/>
                  </a:lnTo>
                  <a:lnTo>
                    <a:pt x="43" y="462"/>
                  </a:lnTo>
                  <a:lnTo>
                    <a:pt x="90" y="417"/>
                  </a:lnTo>
                  <a:lnTo>
                    <a:pt x="111" y="377"/>
                  </a:lnTo>
                  <a:lnTo>
                    <a:pt x="108" y="309"/>
                  </a:lnTo>
                  <a:lnTo>
                    <a:pt x="104" y="235"/>
                  </a:lnTo>
                  <a:lnTo>
                    <a:pt x="116" y="177"/>
                  </a:lnTo>
                  <a:lnTo>
                    <a:pt x="164" y="144"/>
                  </a:lnTo>
                  <a:lnTo>
                    <a:pt x="220" y="120"/>
                  </a:lnTo>
                  <a:lnTo>
                    <a:pt x="334" y="36"/>
                  </a:lnTo>
                  <a:lnTo>
                    <a:pt x="381" y="4"/>
                  </a:lnTo>
                  <a:lnTo>
                    <a:pt x="423" y="0"/>
                  </a:lnTo>
                  <a:lnTo>
                    <a:pt x="478" y="13"/>
                  </a:lnTo>
                  <a:lnTo>
                    <a:pt x="537" y="36"/>
                  </a:lnTo>
                  <a:lnTo>
                    <a:pt x="611" y="86"/>
                  </a:lnTo>
                  <a:lnTo>
                    <a:pt x="711" y="150"/>
                  </a:lnTo>
                  <a:lnTo>
                    <a:pt x="832" y="235"/>
                  </a:lnTo>
                  <a:lnTo>
                    <a:pt x="1253" y="893"/>
                  </a:lnTo>
                  <a:close/>
                </a:path>
              </a:pathLst>
            </a:custGeom>
            <a:solidFill>
              <a:srgbClr val="CCABCC"/>
            </a:solidFill>
            <a:ln w="9525">
              <a:noFill/>
              <a:round/>
              <a:headEnd/>
              <a:tailEnd/>
            </a:ln>
          </p:spPr>
          <p:txBody>
            <a:bodyPr/>
            <a:lstStyle/>
            <a:p>
              <a:endParaRPr lang="ja-JP" altLang="en-US"/>
            </a:p>
          </p:txBody>
        </p:sp>
        <p:sp>
          <p:nvSpPr>
            <p:cNvPr id="50466" name="Freeform 265"/>
            <p:cNvSpPr>
              <a:spLocks/>
            </p:cNvSpPr>
            <p:nvPr/>
          </p:nvSpPr>
          <p:spPr bwMode="auto">
            <a:xfrm>
              <a:off x="4223" y="1210"/>
              <a:ext cx="293" cy="455"/>
            </a:xfrm>
            <a:custGeom>
              <a:avLst/>
              <a:gdLst>
                <a:gd name="T0" fmla="*/ 1 w 586"/>
                <a:gd name="T1" fmla="*/ 1 h 910"/>
                <a:gd name="T2" fmla="*/ 1 w 586"/>
                <a:gd name="T3" fmla="*/ 1 h 910"/>
                <a:gd name="T4" fmla="*/ 1 w 586"/>
                <a:gd name="T5" fmla="*/ 0 h 910"/>
                <a:gd name="T6" fmla="*/ 0 w 586"/>
                <a:gd name="T7" fmla="*/ 1 h 910"/>
                <a:gd name="T8" fmla="*/ 1 w 586"/>
                <a:gd name="T9" fmla="*/ 1 h 910"/>
                <a:gd name="T10" fmla="*/ 1 w 586"/>
                <a:gd name="T11" fmla="*/ 1 h 910"/>
                <a:gd name="T12" fmla="*/ 1 w 586"/>
                <a:gd name="T13" fmla="*/ 1 h 910"/>
                <a:gd name="T14" fmla="*/ 1 w 586"/>
                <a:gd name="T15" fmla="*/ 1 h 910"/>
                <a:gd name="T16" fmla="*/ 1 w 586"/>
                <a:gd name="T17" fmla="*/ 1 h 910"/>
                <a:gd name="T18" fmla="*/ 1 w 586"/>
                <a:gd name="T19" fmla="*/ 1 h 910"/>
                <a:gd name="T20" fmla="*/ 1 w 586"/>
                <a:gd name="T21" fmla="*/ 1 h 910"/>
                <a:gd name="T22" fmla="*/ 1 w 586"/>
                <a:gd name="T23" fmla="*/ 1 h 910"/>
                <a:gd name="T24" fmla="*/ 1 w 586"/>
                <a:gd name="T25" fmla="*/ 1 h 910"/>
                <a:gd name="T26" fmla="*/ 1 w 586"/>
                <a:gd name="T27" fmla="*/ 1 h 910"/>
                <a:gd name="T28" fmla="*/ 1 w 586"/>
                <a:gd name="T29" fmla="*/ 1 h 910"/>
                <a:gd name="T30" fmla="*/ 1 w 586"/>
                <a:gd name="T31" fmla="*/ 1 h 910"/>
                <a:gd name="T32" fmla="*/ 1 w 586"/>
                <a:gd name="T33" fmla="*/ 1 h 910"/>
                <a:gd name="T34" fmla="*/ 1 w 586"/>
                <a:gd name="T35" fmla="*/ 1 h 910"/>
                <a:gd name="T36" fmla="*/ 1 w 586"/>
                <a:gd name="T37" fmla="*/ 1 h 9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86"/>
                <a:gd name="T58" fmla="*/ 0 h 910"/>
                <a:gd name="T59" fmla="*/ 586 w 586"/>
                <a:gd name="T60" fmla="*/ 910 h 9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86" h="910">
                  <a:moveTo>
                    <a:pt x="213" y="77"/>
                  </a:moveTo>
                  <a:lnTo>
                    <a:pt x="98" y="37"/>
                  </a:lnTo>
                  <a:lnTo>
                    <a:pt x="28" y="0"/>
                  </a:lnTo>
                  <a:lnTo>
                    <a:pt x="0" y="16"/>
                  </a:lnTo>
                  <a:lnTo>
                    <a:pt x="4" y="94"/>
                  </a:lnTo>
                  <a:lnTo>
                    <a:pt x="24" y="213"/>
                  </a:lnTo>
                  <a:lnTo>
                    <a:pt x="52" y="341"/>
                  </a:lnTo>
                  <a:lnTo>
                    <a:pt x="86" y="468"/>
                  </a:lnTo>
                  <a:lnTo>
                    <a:pt x="119" y="572"/>
                  </a:lnTo>
                  <a:lnTo>
                    <a:pt x="153" y="653"/>
                  </a:lnTo>
                  <a:lnTo>
                    <a:pt x="182" y="712"/>
                  </a:lnTo>
                  <a:lnTo>
                    <a:pt x="209" y="759"/>
                  </a:lnTo>
                  <a:lnTo>
                    <a:pt x="296" y="814"/>
                  </a:lnTo>
                  <a:lnTo>
                    <a:pt x="396" y="875"/>
                  </a:lnTo>
                  <a:lnTo>
                    <a:pt x="515" y="910"/>
                  </a:lnTo>
                  <a:lnTo>
                    <a:pt x="586" y="907"/>
                  </a:lnTo>
                  <a:lnTo>
                    <a:pt x="579" y="783"/>
                  </a:lnTo>
                  <a:lnTo>
                    <a:pt x="213" y="77"/>
                  </a:lnTo>
                  <a:close/>
                </a:path>
              </a:pathLst>
            </a:custGeom>
            <a:solidFill>
              <a:srgbClr val="F5F0F5"/>
            </a:solidFill>
            <a:ln w="9525">
              <a:noFill/>
              <a:round/>
              <a:headEnd/>
              <a:tailEnd/>
            </a:ln>
          </p:spPr>
          <p:txBody>
            <a:bodyPr/>
            <a:lstStyle/>
            <a:p>
              <a:endParaRPr lang="ja-JP" altLang="en-US"/>
            </a:p>
          </p:txBody>
        </p:sp>
        <p:sp>
          <p:nvSpPr>
            <p:cNvPr id="50467" name="Freeform 266"/>
            <p:cNvSpPr>
              <a:spLocks/>
            </p:cNvSpPr>
            <p:nvPr/>
          </p:nvSpPr>
          <p:spPr bwMode="auto">
            <a:xfrm>
              <a:off x="4837" y="932"/>
              <a:ext cx="514" cy="515"/>
            </a:xfrm>
            <a:custGeom>
              <a:avLst/>
              <a:gdLst>
                <a:gd name="T0" fmla="*/ 1 w 1028"/>
                <a:gd name="T1" fmla="*/ 1 h 1030"/>
                <a:gd name="T2" fmla="*/ 1 w 1028"/>
                <a:gd name="T3" fmla="*/ 1 h 1030"/>
                <a:gd name="T4" fmla="*/ 0 w 1028"/>
                <a:gd name="T5" fmla="*/ 1 h 1030"/>
                <a:gd name="T6" fmla="*/ 1 w 1028"/>
                <a:gd name="T7" fmla="*/ 1 h 1030"/>
                <a:gd name="T8" fmla="*/ 1 w 1028"/>
                <a:gd name="T9" fmla="*/ 1 h 1030"/>
                <a:gd name="T10" fmla="*/ 1 w 1028"/>
                <a:gd name="T11" fmla="*/ 1 h 1030"/>
                <a:gd name="T12" fmla="*/ 1 w 1028"/>
                <a:gd name="T13" fmla="*/ 1 h 1030"/>
                <a:gd name="T14" fmla="*/ 1 w 1028"/>
                <a:gd name="T15" fmla="*/ 1 h 1030"/>
                <a:gd name="T16" fmla="*/ 1 w 1028"/>
                <a:gd name="T17" fmla="*/ 1 h 1030"/>
                <a:gd name="T18" fmla="*/ 1 w 1028"/>
                <a:gd name="T19" fmla="*/ 1 h 1030"/>
                <a:gd name="T20" fmla="*/ 1 w 1028"/>
                <a:gd name="T21" fmla="*/ 1 h 1030"/>
                <a:gd name="T22" fmla="*/ 1 w 1028"/>
                <a:gd name="T23" fmla="*/ 1 h 1030"/>
                <a:gd name="T24" fmla="*/ 1 w 1028"/>
                <a:gd name="T25" fmla="*/ 0 h 1030"/>
                <a:gd name="T26" fmla="*/ 1 w 1028"/>
                <a:gd name="T27" fmla="*/ 1 h 1030"/>
                <a:gd name="T28" fmla="*/ 1 w 1028"/>
                <a:gd name="T29" fmla="*/ 1 h 1030"/>
                <a:gd name="T30" fmla="*/ 1 w 1028"/>
                <a:gd name="T31" fmla="*/ 1 h 1030"/>
                <a:gd name="T32" fmla="*/ 1 w 1028"/>
                <a:gd name="T33" fmla="*/ 1 h 1030"/>
                <a:gd name="T34" fmla="*/ 1 w 1028"/>
                <a:gd name="T35" fmla="*/ 1 h 1030"/>
                <a:gd name="T36" fmla="*/ 1 w 1028"/>
                <a:gd name="T37" fmla="*/ 1 h 1030"/>
                <a:gd name="T38" fmla="*/ 1 w 1028"/>
                <a:gd name="T39" fmla="*/ 1 h 1030"/>
                <a:gd name="T40" fmla="*/ 1 w 1028"/>
                <a:gd name="T41" fmla="*/ 1 h 1030"/>
                <a:gd name="T42" fmla="*/ 1 w 1028"/>
                <a:gd name="T43" fmla="*/ 1 h 1030"/>
                <a:gd name="T44" fmla="*/ 1 w 1028"/>
                <a:gd name="T45" fmla="*/ 1 h 1030"/>
                <a:gd name="T46" fmla="*/ 1 w 1028"/>
                <a:gd name="T47" fmla="*/ 1 h 1030"/>
                <a:gd name="T48" fmla="*/ 1 w 1028"/>
                <a:gd name="T49" fmla="*/ 1 h 1030"/>
                <a:gd name="T50" fmla="*/ 1 w 1028"/>
                <a:gd name="T51" fmla="*/ 1 h 1030"/>
                <a:gd name="T52" fmla="*/ 1 w 1028"/>
                <a:gd name="T53" fmla="*/ 1 h 1030"/>
                <a:gd name="T54" fmla="*/ 1 w 1028"/>
                <a:gd name="T55" fmla="*/ 1 h 1030"/>
                <a:gd name="T56" fmla="*/ 1 w 1028"/>
                <a:gd name="T57" fmla="*/ 1 h 1030"/>
                <a:gd name="T58" fmla="*/ 1 w 1028"/>
                <a:gd name="T59" fmla="*/ 1 h 1030"/>
                <a:gd name="T60" fmla="*/ 1 w 1028"/>
                <a:gd name="T61" fmla="*/ 1 h 1030"/>
                <a:gd name="T62" fmla="*/ 1 w 1028"/>
                <a:gd name="T63" fmla="*/ 1 h 10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28"/>
                <a:gd name="T97" fmla="*/ 0 h 1030"/>
                <a:gd name="T98" fmla="*/ 1028 w 1028"/>
                <a:gd name="T99" fmla="*/ 1030 h 103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28" h="1030">
                  <a:moveTo>
                    <a:pt x="43" y="847"/>
                  </a:moveTo>
                  <a:lnTo>
                    <a:pt x="6" y="787"/>
                  </a:lnTo>
                  <a:lnTo>
                    <a:pt x="0" y="713"/>
                  </a:lnTo>
                  <a:lnTo>
                    <a:pt x="13" y="617"/>
                  </a:lnTo>
                  <a:lnTo>
                    <a:pt x="53" y="527"/>
                  </a:lnTo>
                  <a:lnTo>
                    <a:pt x="103" y="422"/>
                  </a:lnTo>
                  <a:lnTo>
                    <a:pt x="191" y="316"/>
                  </a:lnTo>
                  <a:lnTo>
                    <a:pt x="294" y="218"/>
                  </a:lnTo>
                  <a:lnTo>
                    <a:pt x="384" y="148"/>
                  </a:lnTo>
                  <a:lnTo>
                    <a:pt x="489" y="81"/>
                  </a:lnTo>
                  <a:lnTo>
                    <a:pt x="592" y="25"/>
                  </a:lnTo>
                  <a:lnTo>
                    <a:pt x="676" y="7"/>
                  </a:lnTo>
                  <a:lnTo>
                    <a:pt x="788" y="0"/>
                  </a:lnTo>
                  <a:lnTo>
                    <a:pt x="861" y="31"/>
                  </a:lnTo>
                  <a:lnTo>
                    <a:pt x="949" y="83"/>
                  </a:lnTo>
                  <a:lnTo>
                    <a:pt x="1010" y="144"/>
                  </a:lnTo>
                  <a:lnTo>
                    <a:pt x="1028" y="205"/>
                  </a:lnTo>
                  <a:lnTo>
                    <a:pt x="1025" y="292"/>
                  </a:lnTo>
                  <a:lnTo>
                    <a:pt x="989" y="419"/>
                  </a:lnTo>
                  <a:lnTo>
                    <a:pt x="939" y="517"/>
                  </a:lnTo>
                  <a:lnTo>
                    <a:pt x="870" y="617"/>
                  </a:lnTo>
                  <a:lnTo>
                    <a:pt x="758" y="747"/>
                  </a:lnTo>
                  <a:lnTo>
                    <a:pt x="661" y="840"/>
                  </a:lnTo>
                  <a:lnTo>
                    <a:pt x="565" y="917"/>
                  </a:lnTo>
                  <a:lnTo>
                    <a:pt x="468" y="975"/>
                  </a:lnTo>
                  <a:lnTo>
                    <a:pt x="388" y="1014"/>
                  </a:lnTo>
                  <a:lnTo>
                    <a:pt x="315" y="1030"/>
                  </a:lnTo>
                  <a:lnTo>
                    <a:pt x="264" y="1024"/>
                  </a:lnTo>
                  <a:lnTo>
                    <a:pt x="214" y="1008"/>
                  </a:lnTo>
                  <a:lnTo>
                    <a:pt x="98" y="924"/>
                  </a:lnTo>
                  <a:lnTo>
                    <a:pt x="43" y="847"/>
                  </a:lnTo>
                  <a:close/>
                </a:path>
              </a:pathLst>
            </a:custGeom>
            <a:solidFill>
              <a:srgbClr val="FFE6A6"/>
            </a:solidFill>
            <a:ln w="9525">
              <a:noFill/>
              <a:round/>
              <a:headEnd/>
              <a:tailEnd/>
            </a:ln>
          </p:spPr>
          <p:txBody>
            <a:bodyPr/>
            <a:lstStyle/>
            <a:p>
              <a:endParaRPr lang="ja-JP" altLang="en-US"/>
            </a:p>
          </p:txBody>
        </p:sp>
        <p:sp>
          <p:nvSpPr>
            <p:cNvPr id="50468" name="Freeform 267"/>
            <p:cNvSpPr>
              <a:spLocks/>
            </p:cNvSpPr>
            <p:nvPr/>
          </p:nvSpPr>
          <p:spPr bwMode="auto">
            <a:xfrm>
              <a:off x="4947" y="1048"/>
              <a:ext cx="336" cy="321"/>
            </a:xfrm>
            <a:custGeom>
              <a:avLst/>
              <a:gdLst>
                <a:gd name="T0" fmla="*/ 1 w 671"/>
                <a:gd name="T1" fmla="*/ 1 h 642"/>
                <a:gd name="T2" fmla="*/ 1 w 671"/>
                <a:gd name="T3" fmla="*/ 1 h 642"/>
                <a:gd name="T4" fmla="*/ 1 w 671"/>
                <a:gd name="T5" fmla="*/ 1 h 642"/>
                <a:gd name="T6" fmla="*/ 1 w 671"/>
                <a:gd name="T7" fmla="*/ 1 h 642"/>
                <a:gd name="T8" fmla="*/ 1 w 671"/>
                <a:gd name="T9" fmla="*/ 1 h 642"/>
                <a:gd name="T10" fmla="*/ 1 w 671"/>
                <a:gd name="T11" fmla="*/ 1 h 642"/>
                <a:gd name="T12" fmla="*/ 1 w 671"/>
                <a:gd name="T13" fmla="*/ 0 h 642"/>
                <a:gd name="T14" fmla="*/ 1 w 671"/>
                <a:gd name="T15" fmla="*/ 0 h 642"/>
                <a:gd name="T16" fmla="*/ 1 w 671"/>
                <a:gd name="T17" fmla="*/ 1 h 642"/>
                <a:gd name="T18" fmla="*/ 1 w 671"/>
                <a:gd name="T19" fmla="*/ 1 h 642"/>
                <a:gd name="T20" fmla="*/ 1 w 671"/>
                <a:gd name="T21" fmla="*/ 1 h 642"/>
                <a:gd name="T22" fmla="*/ 1 w 671"/>
                <a:gd name="T23" fmla="*/ 1 h 642"/>
                <a:gd name="T24" fmla="*/ 1 w 671"/>
                <a:gd name="T25" fmla="*/ 1 h 642"/>
                <a:gd name="T26" fmla="*/ 1 w 671"/>
                <a:gd name="T27" fmla="*/ 1 h 642"/>
                <a:gd name="T28" fmla="*/ 1 w 671"/>
                <a:gd name="T29" fmla="*/ 1 h 642"/>
                <a:gd name="T30" fmla="*/ 1 w 671"/>
                <a:gd name="T31" fmla="*/ 1 h 642"/>
                <a:gd name="T32" fmla="*/ 1 w 671"/>
                <a:gd name="T33" fmla="*/ 1 h 642"/>
                <a:gd name="T34" fmla="*/ 1 w 671"/>
                <a:gd name="T35" fmla="*/ 1 h 642"/>
                <a:gd name="T36" fmla="*/ 1 w 671"/>
                <a:gd name="T37" fmla="*/ 1 h 642"/>
                <a:gd name="T38" fmla="*/ 0 w 671"/>
                <a:gd name="T39" fmla="*/ 1 h 642"/>
                <a:gd name="T40" fmla="*/ 1 w 671"/>
                <a:gd name="T41" fmla="*/ 1 h 642"/>
                <a:gd name="T42" fmla="*/ 1 w 671"/>
                <a:gd name="T43" fmla="*/ 1 h 642"/>
                <a:gd name="T44" fmla="*/ 1 w 671"/>
                <a:gd name="T45" fmla="*/ 1 h 642"/>
                <a:gd name="T46" fmla="*/ 1 w 671"/>
                <a:gd name="T47" fmla="*/ 1 h 642"/>
                <a:gd name="T48" fmla="*/ 1 w 671"/>
                <a:gd name="T49" fmla="*/ 1 h 642"/>
                <a:gd name="T50" fmla="*/ 1 w 671"/>
                <a:gd name="T51" fmla="*/ 1 h 64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71"/>
                <a:gd name="T79" fmla="*/ 0 h 642"/>
                <a:gd name="T80" fmla="*/ 671 w 671"/>
                <a:gd name="T81" fmla="*/ 642 h 64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71" h="642">
                  <a:moveTo>
                    <a:pt x="240" y="227"/>
                  </a:moveTo>
                  <a:lnTo>
                    <a:pt x="282" y="180"/>
                  </a:lnTo>
                  <a:lnTo>
                    <a:pt x="328" y="132"/>
                  </a:lnTo>
                  <a:lnTo>
                    <a:pt x="411" y="79"/>
                  </a:lnTo>
                  <a:lnTo>
                    <a:pt x="499" y="34"/>
                  </a:lnTo>
                  <a:lnTo>
                    <a:pt x="568" y="13"/>
                  </a:lnTo>
                  <a:lnTo>
                    <a:pt x="608" y="0"/>
                  </a:lnTo>
                  <a:lnTo>
                    <a:pt x="652" y="0"/>
                  </a:lnTo>
                  <a:lnTo>
                    <a:pt x="671" y="34"/>
                  </a:lnTo>
                  <a:lnTo>
                    <a:pt x="655" y="73"/>
                  </a:lnTo>
                  <a:lnTo>
                    <a:pt x="629" y="138"/>
                  </a:lnTo>
                  <a:lnTo>
                    <a:pt x="575" y="230"/>
                  </a:lnTo>
                  <a:lnTo>
                    <a:pt x="512" y="333"/>
                  </a:lnTo>
                  <a:lnTo>
                    <a:pt x="417" y="447"/>
                  </a:lnTo>
                  <a:lnTo>
                    <a:pt x="314" y="537"/>
                  </a:lnTo>
                  <a:lnTo>
                    <a:pt x="229" y="600"/>
                  </a:lnTo>
                  <a:lnTo>
                    <a:pt x="156" y="639"/>
                  </a:lnTo>
                  <a:lnTo>
                    <a:pt x="77" y="642"/>
                  </a:lnTo>
                  <a:lnTo>
                    <a:pt x="15" y="634"/>
                  </a:lnTo>
                  <a:lnTo>
                    <a:pt x="0" y="597"/>
                  </a:lnTo>
                  <a:lnTo>
                    <a:pt x="34" y="509"/>
                  </a:lnTo>
                  <a:lnTo>
                    <a:pt x="84" y="415"/>
                  </a:lnTo>
                  <a:lnTo>
                    <a:pt x="147" y="336"/>
                  </a:lnTo>
                  <a:lnTo>
                    <a:pt x="205" y="270"/>
                  </a:lnTo>
                  <a:lnTo>
                    <a:pt x="240" y="227"/>
                  </a:lnTo>
                  <a:close/>
                </a:path>
              </a:pathLst>
            </a:custGeom>
            <a:solidFill>
              <a:srgbClr val="F5F0F5"/>
            </a:solidFill>
            <a:ln w="9525">
              <a:noFill/>
              <a:round/>
              <a:headEnd/>
              <a:tailEnd/>
            </a:ln>
          </p:spPr>
          <p:txBody>
            <a:bodyPr/>
            <a:lstStyle/>
            <a:p>
              <a:endParaRPr lang="ja-JP" altLang="en-US"/>
            </a:p>
          </p:txBody>
        </p:sp>
        <p:sp>
          <p:nvSpPr>
            <p:cNvPr id="50469" name="Freeform 268"/>
            <p:cNvSpPr>
              <a:spLocks/>
            </p:cNvSpPr>
            <p:nvPr/>
          </p:nvSpPr>
          <p:spPr bwMode="auto">
            <a:xfrm>
              <a:off x="4613" y="1342"/>
              <a:ext cx="324" cy="305"/>
            </a:xfrm>
            <a:custGeom>
              <a:avLst/>
              <a:gdLst>
                <a:gd name="T0" fmla="*/ 1 w 646"/>
                <a:gd name="T1" fmla="*/ 0 h 612"/>
                <a:gd name="T2" fmla="*/ 1 w 646"/>
                <a:gd name="T3" fmla="*/ 0 h 612"/>
                <a:gd name="T4" fmla="*/ 1 w 646"/>
                <a:gd name="T5" fmla="*/ 0 h 612"/>
                <a:gd name="T6" fmla="*/ 1 w 646"/>
                <a:gd name="T7" fmla="*/ 0 h 612"/>
                <a:gd name="T8" fmla="*/ 1 w 646"/>
                <a:gd name="T9" fmla="*/ 0 h 612"/>
                <a:gd name="T10" fmla="*/ 1 w 646"/>
                <a:gd name="T11" fmla="*/ 0 h 612"/>
                <a:gd name="T12" fmla="*/ 1 w 646"/>
                <a:gd name="T13" fmla="*/ 0 h 612"/>
                <a:gd name="T14" fmla="*/ 1 w 646"/>
                <a:gd name="T15" fmla="*/ 0 h 612"/>
                <a:gd name="T16" fmla="*/ 0 w 646"/>
                <a:gd name="T17" fmla="*/ 0 h 612"/>
                <a:gd name="T18" fmla="*/ 0 w 646"/>
                <a:gd name="T19" fmla="*/ 0 h 612"/>
                <a:gd name="T20" fmla="*/ 1 w 646"/>
                <a:gd name="T21" fmla="*/ 0 h 612"/>
                <a:gd name="T22" fmla="*/ 1 w 646"/>
                <a:gd name="T23" fmla="*/ 0 h 612"/>
                <a:gd name="T24" fmla="*/ 1 w 646"/>
                <a:gd name="T25" fmla="*/ 0 h 612"/>
                <a:gd name="T26" fmla="*/ 1 w 646"/>
                <a:gd name="T27" fmla="*/ 0 h 612"/>
                <a:gd name="T28" fmla="*/ 1 w 646"/>
                <a:gd name="T29" fmla="*/ 0 h 612"/>
                <a:gd name="T30" fmla="*/ 1 w 646"/>
                <a:gd name="T31" fmla="*/ 0 h 612"/>
                <a:gd name="T32" fmla="*/ 1 w 646"/>
                <a:gd name="T33" fmla="*/ 0 h 612"/>
                <a:gd name="T34" fmla="*/ 1 w 646"/>
                <a:gd name="T35" fmla="*/ 0 h 612"/>
                <a:gd name="T36" fmla="*/ 1 w 646"/>
                <a:gd name="T37" fmla="*/ 0 h 612"/>
                <a:gd name="T38" fmla="*/ 1 w 646"/>
                <a:gd name="T39" fmla="*/ 0 h 612"/>
                <a:gd name="T40" fmla="*/ 1 w 646"/>
                <a:gd name="T41" fmla="*/ 0 h 612"/>
                <a:gd name="T42" fmla="*/ 1 w 646"/>
                <a:gd name="T43" fmla="*/ 0 h 612"/>
                <a:gd name="T44" fmla="*/ 1 w 646"/>
                <a:gd name="T45" fmla="*/ 0 h 612"/>
                <a:gd name="T46" fmla="*/ 1 w 646"/>
                <a:gd name="T47" fmla="*/ 0 h 612"/>
                <a:gd name="T48" fmla="*/ 1 w 646"/>
                <a:gd name="T49" fmla="*/ 0 h 612"/>
                <a:gd name="T50" fmla="*/ 1 w 646"/>
                <a:gd name="T51" fmla="*/ 0 h 612"/>
                <a:gd name="T52" fmla="*/ 1 w 646"/>
                <a:gd name="T53" fmla="*/ 0 h 612"/>
                <a:gd name="T54" fmla="*/ 1 w 646"/>
                <a:gd name="T55" fmla="*/ 0 h 61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46"/>
                <a:gd name="T85" fmla="*/ 0 h 612"/>
                <a:gd name="T86" fmla="*/ 646 w 646"/>
                <a:gd name="T87" fmla="*/ 612 h 61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46" h="612">
                  <a:moveTo>
                    <a:pt x="487" y="0"/>
                  </a:moveTo>
                  <a:lnTo>
                    <a:pt x="447" y="44"/>
                  </a:lnTo>
                  <a:lnTo>
                    <a:pt x="428" y="74"/>
                  </a:lnTo>
                  <a:lnTo>
                    <a:pt x="416" y="102"/>
                  </a:lnTo>
                  <a:lnTo>
                    <a:pt x="347" y="164"/>
                  </a:lnTo>
                  <a:lnTo>
                    <a:pt x="207" y="279"/>
                  </a:lnTo>
                  <a:lnTo>
                    <a:pt x="90" y="375"/>
                  </a:lnTo>
                  <a:lnTo>
                    <a:pt x="33" y="448"/>
                  </a:lnTo>
                  <a:lnTo>
                    <a:pt x="0" y="486"/>
                  </a:lnTo>
                  <a:lnTo>
                    <a:pt x="0" y="539"/>
                  </a:lnTo>
                  <a:lnTo>
                    <a:pt x="35" y="588"/>
                  </a:lnTo>
                  <a:lnTo>
                    <a:pt x="80" y="612"/>
                  </a:lnTo>
                  <a:lnTo>
                    <a:pt x="127" y="588"/>
                  </a:lnTo>
                  <a:lnTo>
                    <a:pt x="177" y="563"/>
                  </a:lnTo>
                  <a:lnTo>
                    <a:pt x="207" y="536"/>
                  </a:lnTo>
                  <a:lnTo>
                    <a:pt x="260" y="462"/>
                  </a:lnTo>
                  <a:lnTo>
                    <a:pt x="333" y="399"/>
                  </a:lnTo>
                  <a:lnTo>
                    <a:pt x="407" y="330"/>
                  </a:lnTo>
                  <a:lnTo>
                    <a:pt x="437" y="279"/>
                  </a:lnTo>
                  <a:lnTo>
                    <a:pt x="518" y="226"/>
                  </a:lnTo>
                  <a:lnTo>
                    <a:pt x="553" y="208"/>
                  </a:lnTo>
                  <a:lnTo>
                    <a:pt x="598" y="208"/>
                  </a:lnTo>
                  <a:lnTo>
                    <a:pt x="638" y="185"/>
                  </a:lnTo>
                  <a:lnTo>
                    <a:pt x="646" y="136"/>
                  </a:lnTo>
                  <a:lnTo>
                    <a:pt x="605" y="74"/>
                  </a:lnTo>
                  <a:lnTo>
                    <a:pt x="535" y="21"/>
                  </a:lnTo>
                  <a:lnTo>
                    <a:pt x="487" y="0"/>
                  </a:lnTo>
                  <a:close/>
                </a:path>
              </a:pathLst>
            </a:custGeom>
            <a:solidFill>
              <a:srgbClr val="E0CFE0"/>
            </a:solidFill>
            <a:ln w="9525">
              <a:noFill/>
              <a:round/>
              <a:headEnd/>
              <a:tailEnd/>
            </a:ln>
          </p:spPr>
          <p:txBody>
            <a:bodyPr/>
            <a:lstStyle/>
            <a:p>
              <a:endParaRPr lang="ja-JP" altLang="en-US"/>
            </a:p>
          </p:txBody>
        </p:sp>
        <p:sp>
          <p:nvSpPr>
            <p:cNvPr id="50470" name="Freeform 269"/>
            <p:cNvSpPr>
              <a:spLocks/>
            </p:cNvSpPr>
            <p:nvPr/>
          </p:nvSpPr>
          <p:spPr bwMode="auto">
            <a:xfrm>
              <a:off x="4331" y="1403"/>
              <a:ext cx="273" cy="220"/>
            </a:xfrm>
            <a:custGeom>
              <a:avLst/>
              <a:gdLst>
                <a:gd name="T0" fmla="*/ 1 w 545"/>
                <a:gd name="T1" fmla="*/ 0 h 440"/>
                <a:gd name="T2" fmla="*/ 1 w 545"/>
                <a:gd name="T3" fmla="*/ 1 h 440"/>
                <a:gd name="T4" fmla="*/ 1 w 545"/>
                <a:gd name="T5" fmla="*/ 1 h 440"/>
                <a:gd name="T6" fmla="*/ 0 w 545"/>
                <a:gd name="T7" fmla="*/ 1 h 440"/>
                <a:gd name="T8" fmla="*/ 1 w 545"/>
                <a:gd name="T9" fmla="*/ 1 h 440"/>
                <a:gd name="T10" fmla="*/ 1 w 545"/>
                <a:gd name="T11" fmla="*/ 1 h 440"/>
                <a:gd name="T12" fmla="*/ 1 w 545"/>
                <a:gd name="T13" fmla="*/ 1 h 440"/>
                <a:gd name="T14" fmla="*/ 1 w 545"/>
                <a:gd name="T15" fmla="*/ 1 h 440"/>
                <a:gd name="T16" fmla="*/ 1 w 545"/>
                <a:gd name="T17" fmla="*/ 1 h 440"/>
                <a:gd name="T18" fmla="*/ 1 w 545"/>
                <a:gd name="T19" fmla="*/ 1 h 440"/>
                <a:gd name="T20" fmla="*/ 1 w 545"/>
                <a:gd name="T21" fmla="*/ 1 h 440"/>
                <a:gd name="T22" fmla="*/ 1 w 545"/>
                <a:gd name="T23" fmla="*/ 1 h 440"/>
                <a:gd name="T24" fmla="*/ 1 w 545"/>
                <a:gd name="T25" fmla="*/ 0 h 440"/>
                <a:gd name="T26" fmla="*/ 1 w 545"/>
                <a:gd name="T27" fmla="*/ 0 h 4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5"/>
                <a:gd name="T43" fmla="*/ 0 h 440"/>
                <a:gd name="T44" fmla="*/ 545 w 545"/>
                <a:gd name="T45" fmla="*/ 440 h 4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5" h="440">
                  <a:moveTo>
                    <a:pt x="299" y="0"/>
                  </a:moveTo>
                  <a:lnTo>
                    <a:pt x="185" y="109"/>
                  </a:lnTo>
                  <a:lnTo>
                    <a:pt x="59" y="196"/>
                  </a:lnTo>
                  <a:lnTo>
                    <a:pt x="0" y="236"/>
                  </a:lnTo>
                  <a:lnTo>
                    <a:pt x="96" y="357"/>
                  </a:lnTo>
                  <a:lnTo>
                    <a:pt x="170" y="407"/>
                  </a:lnTo>
                  <a:lnTo>
                    <a:pt x="261" y="437"/>
                  </a:lnTo>
                  <a:lnTo>
                    <a:pt x="291" y="440"/>
                  </a:lnTo>
                  <a:lnTo>
                    <a:pt x="404" y="300"/>
                  </a:lnTo>
                  <a:lnTo>
                    <a:pt x="460" y="246"/>
                  </a:lnTo>
                  <a:lnTo>
                    <a:pt x="545" y="144"/>
                  </a:lnTo>
                  <a:lnTo>
                    <a:pt x="391" y="41"/>
                  </a:lnTo>
                  <a:lnTo>
                    <a:pt x="299" y="0"/>
                  </a:lnTo>
                  <a:close/>
                </a:path>
              </a:pathLst>
            </a:custGeom>
            <a:solidFill>
              <a:srgbClr val="FFBF99"/>
            </a:solidFill>
            <a:ln w="9525">
              <a:noFill/>
              <a:round/>
              <a:headEnd/>
              <a:tailEnd/>
            </a:ln>
          </p:spPr>
          <p:txBody>
            <a:bodyPr/>
            <a:lstStyle/>
            <a:p>
              <a:endParaRPr lang="ja-JP" altLang="en-US"/>
            </a:p>
          </p:txBody>
        </p:sp>
        <p:sp>
          <p:nvSpPr>
            <p:cNvPr id="50471" name="Freeform 270"/>
            <p:cNvSpPr>
              <a:spLocks/>
            </p:cNvSpPr>
            <p:nvPr/>
          </p:nvSpPr>
          <p:spPr bwMode="auto">
            <a:xfrm>
              <a:off x="4482" y="1155"/>
              <a:ext cx="235" cy="327"/>
            </a:xfrm>
            <a:custGeom>
              <a:avLst/>
              <a:gdLst>
                <a:gd name="T0" fmla="*/ 1 w 470"/>
                <a:gd name="T1" fmla="*/ 0 h 655"/>
                <a:gd name="T2" fmla="*/ 1 w 470"/>
                <a:gd name="T3" fmla="*/ 0 h 655"/>
                <a:gd name="T4" fmla="*/ 1 w 470"/>
                <a:gd name="T5" fmla="*/ 0 h 655"/>
                <a:gd name="T6" fmla="*/ 0 w 470"/>
                <a:gd name="T7" fmla="*/ 0 h 655"/>
                <a:gd name="T8" fmla="*/ 1 w 470"/>
                <a:gd name="T9" fmla="*/ 0 h 655"/>
                <a:gd name="T10" fmla="*/ 1 w 470"/>
                <a:gd name="T11" fmla="*/ 0 h 655"/>
                <a:gd name="T12" fmla="*/ 1 w 470"/>
                <a:gd name="T13" fmla="*/ 0 h 655"/>
                <a:gd name="T14" fmla="*/ 1 w 470"/>
                <a:gd name="T15" fmla="*/ 0 h 655"/>
                <a:gd name="T16" fmla="*/ 1 w 470"/>
                <a:gd name="T17" fmla="*/ 0 h 655"/>
                <a:gd name="T18" fmla="*/ 1 w 470"/>
                <a:gd name="T19" fmla="*/ 0 h 655"/>
                <a:gd name="T20" fmla="*/ 1 w 470"/>
                <a:gd name="T21" fmla="*/ 0 h 655"/>
                <a:gd name="T22" fmla="*/ 1 w 470"/>
                <a:gd name="T23" fmla="*/ 0 h 655"/>
                <a:gd name="T24" fmla="*/ 1 w 470"/>
                <a:gd name="T25" fmla="*/ 0 h 655"/>
                <a:gd name="T26" fmla="*/ 1 w 470"/>
                <a:gd name="T27" fmla="*/ 0 h 6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0"/>
                <a:gd name="T43" fmla="*/ 0 h 655"/>
                <a:gd name="T44" fmla="*/ 470 w 470"/>
                <a:gd name="T45" fmla="*/ 655 h 6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0" h="655">
                  <a:moveTo>
                    <a:pt x="272" y="0"/>
                  </a:moveTo>
                  <a:lnTo>
                    <a:pt x="213" y="126"/>
                  </a:lnTo>
                  <a:lnTo>
                    <a:pt x="52" y="394"/>
                  </a:lnTo>
                  <a:lnTo>
                    <a:pt x="0" y="478"/>
                  </a:lnTo>
                  <a:lnTo>
                    <a:pt x="86" y="565"/>
                  </a:lnTo>
                  <a:lnTo>
                    <a:pt x="182" y="640"/>
                  </a:lnTo>
                  <a:lnTo>
                    <a:pt x="232" y="655"/>
                  </a:lnTo>
                  <a:lnTo>
                    <a:pt x="312" y="534"/>
                  </a:lnTo>
                  <a:lnTo>
                    <a:pt x="396" y="383"/>
                  </a:lnTo>
                  <a:lnTo>
                    <a:pt x="446" y="221"/>
                  </a:lnTo>
                  <a:lnTo>
                    <a:pt x="470" y="147"/>
                  </a:lnTo>
                  <a:lnTo>
                    <a:pt x="369" y="81"/>
                  </a:lnTo>
                  <a:lnTo>
                    <a:pt x="272" y="0"/>
                  </a:lnTo>
                  <a:close/>
                </a:path>
              </a:pathLst>
            </a:custGeom>
            <a:solidFill>
              <a:srgbClr val="FFF2EB"/>
            </a:solidFill>
            <a:ln w="9525">
              <a:noFill/>
              <a:round/>
              <a:headEnd/>
              <a:tailEnd/>
            </a:ln>
          </p:spPr>
          <p:txBody>
            <a:bodyPr/>
            <a:lstStyle/>
            <a:p>
              <a:endParaRPr lang="ja-JP" altLang="en-US"/>
            </a:p>
          </p:txBody>
        </p:sp>
        <p:sp>
          <p:nvSpPr>
            <p:cNvPr id="50472" name="Freeform 271"/>
            <p:cNvSpPr>
              <a:spLocks/>
            </p:cNvSpPr>
            <p:nvPr/>
          </p:nvSpPr>
          <p:spPr bwMode="auto">
            <a:xfrm>
              <a:off x="4488" y="1198"/>
              <a:ext cx="187" cy="326"/>
            </a:xfrm>
            <a:custGeom>
              <a:avLst/>
              <a:gdLst>
                <a:gd name="T0" fmla="*/ 1 w 374"/>
                <a:gd name="T1" fmla="*/ 0 h 652"/>
                <a:gd name="T2" fmla="*/ 1 w 374"/>
                <a:gd name="T3" fmla="*/ 1 h 652"/>
                <a:gd name="T4" fmla="*/ 1 w 374"/>
                <a:gd name="T5" fmla="*/ 1 h 652"/>
                <a:gd name="T6" fmla="*/ 1 w 374"/>
                <a:gd name="T7" fmla="*/ 1 h 652"/>
                <a:gd name="T8" fmla="*/ 1 w 374"/>
                <a:gd name="T9" fmla="*/ 1 h 652"/>
                <a:gd name="T10" fmla="*/ 0 w 374"/>
                <a:gd name="T11" fmla="*/ 1 h 652"/>
                <a:gd name="T12" fmla="*/ 1 w 374"/>
                <a:gd name="T13" fmla="*/ 1 h 652"/>
                <a:gd name="T14" fmla="*/ 1 w 374"/>
                <a:gd name="T15" fmla="*/ 1 h 652"/>
                <a:gd name="T16" fmla="*/ 1 w 374"/>
                <a:gd name="T17" fmla="*/ 1 h 652"/>
                <a:gd name="T18" fmla="*/ 1 w 374"/>
                <a:gd name="T19" fmla="*/ 1 h 652"/>
                <a:gd name="T20" fmla="*/ 1 w 374"/>
                <a:gd name="T21" fmla="*/ 1 h 652"/>
                <a:gd name="T22" fmla="*/ 1 w 374"/>
                <a:gd name="T23" fmla="*/ 1 h 652"/>
                <a:gd name="T24" fmla="*/ 1 w 374"/>
                <a:gd name="T25" fmla="*/ 1 h 652"/>
                <a:gd name="T26" fmla="*/ 1 w 374"/>
                <a:gd name="T27" fmla="*/ 1 h 652"/>
                <a:gd name="T28" fmla="*/ 1 w 374"/>
                <a:gd name="T29" fmla="*/ 1 h 652"/>
                <a:gd name="T30" fmla="*/ 1 w 374"/>
                <a:gd name="T31" fmla="*/ 1 h 652"/>
                <a:gd name="T32" fmla="*/ 1 w 374"/>
                <a:gd name="T33" fmla="*/ 0 h 652"/>
                <a:gd name="T34" fmla="*/ 1 w 374"/>
                <a:gd name="T35" fmla="*/ 0 h 65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4"/>
                <a:gd name="T55" fmla="*/ 0 h 652"/>
                <a:gd name="T56" fmla="*/ 374 w 374"/>
                <a:gd name="T57" fmla="*/ 652 h 65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4" h="652">
                  <a:moveTo>
                    <a:pt x="331" y="0"/>
                  </a:moveTo>
                  <a:lnTo>
                    <a:pt x="299" y="90"/>
                  </a:lnTo>
                  <a:lnTo>
                    <a:pt x="263" y="211"/>
                  </a:lnTo>
                  <a:lnTo>
                    <a:pt x="86" y="428"/>
                  </a:lnTo>
                  <a:lnTo>
                    <a:pt x="24" y="512"/>
                  </a:lnTo>
                  <a:lnTo>
                    <a:pt x="0" y="553"/>
                  </a:lnTo>
                  <a:lnTo>
                    <a:pt x="17" y="613"/>
                  </a:lnTo>
                  <a:lnTo>
                    <a:pt x="40" y="652"/>
                  </a:lnTo>
                  <a:lnTo>
                    <a:pt x="80" y="652"/>
                  </a:lnTo>
                  <a:lnTo>
                    <a:pt x="111" y="598"/>
                  </a:lnTo>
                  <a:lnTo>
                    <a:pt x="149" y="515"/>
                  </a:lnTo>
                  <a:lnTo>
                    <a:pt x="186" y="428"/>
                  </a:lnTo>
                  <a:lnTo>
                    <a:pt x="299" y="241"/>
                  </a:lnTo>
                  <a:lnTo>
                    <a:pt x="350" y="151"/>
                  </a:lnTo>
                  <a:lnTo>
                    <a:pt x="368" y="87"/>
                  </a:lnTo>
                  <a:lnTo>
                    <a:pt x="374" y="47"/>
                  </a:lnTo>
                  <a:lnTo>
                    <a:pt x="331" y="0"/>
                  </a:lnTo>
                  <a:close/>
                </a:path>
              </a:pathLst>
            </a:custGeom>
            <a:solidFill>
              <a:srgbClr val="FF8033"/>
            </a:solidFill>
            <a:ln w="9525">
              <a:noFill/>
              <a:round/>
              <a:headEnd/>
              <a:tailEnd/>
            </a:ln>
          </p:spPr>
          <p:txBody>
            <a:bodyPr/>
            <a:lstStyle/>
            <a:p>
              <a:endParaRPr lang="ja-JP" altLang="en-US"/>
            </a:p>
          </p:txBody>
        </p:sp>
        <p:sp>
          <p:nvSpPr>
            <p:cNvPr id="50473" name="Freeform 272"/>
            <p:cNvSpPr>
              <a:spLocks/>
            </p:cNvSpPr>
            <p:nvPr/>
          </p:nvSpPr>
          <p:spPr bwMode="auto">
            <a:xfrm>
              <a:off x="4643" y="1069"/>
              <a:ext cx="111" cy="139"/>
            </a:xfrm>
            <a:custGeom>
              <a:avLst/>
              <a:gdLst>
                <a:gd name="T0" fmla="*/ 0 w 222"/>
                <a:gd name="T1" fmla="*/ 1 h 278"/>
                <a:gd name="T2" fmla="*/ 1 w 222"/>
                <a:gd name="T3" fmla="*/ 1 h 278"/>
                <a:gd name="T4" fmla="*/ 1 w 222"/>
                <a:gd name="T5" fmla="*/ 1 h 278"/>
                <a:gd name="T6" fmla="*/ 1 w 222"/>
                <a:gd name="T7" fmla="*/ 1 h 278"/>
                <a:gd name="T8" fmla="*/ 1 w 222"/>
                <a:gd name="T9" fmla="*/ 1 h 278"/>
                <a:gd name="T10" fmla="*/ 1 w 222"/>
                <a:gd name="T11" fmla="*/ 0 h 278"/>
                <a:gd name="T12" fmla="*/ 1 w 222"/>
                <a:gd name="T13" fmla="*/ 1 h 278"/>
                <a:gd name="T14" fmla="*/ 1 w 222"/>
                <a:gd name="T15" fmla="*/ 1 h 278"/>
                <a:gd name="T16" fmla="*/ 1 w 222"/>
                <a:gd name="T17" fmla="*/ 1 h 278"/>
                <a:gd name="T18" fmla="*/ 1 w 222"/>
                <a:gd name="T19" fmla="*/ 1 h 278"/>
                <a:gd name="T20" fmla="*/ 1 w 222"/>
                <a:gd name="T21" fmla="*/ 1 h 278"/>
                <a:gd name="T22" fmla="*/ 1 w 222"/>
                <a:gd name="T23" fmla="*/ 1 h 278"/>
                <a:gd name="T24" fmla="*/ 1 w 222"/>
                <a:gd name="T25" fmla="*/ 1 h 278"/>
                <a:gd name="T26" fmla="*/ 1 w 222"/>
                <a:gd name="T27" fmla="*/ 1 h 278"/>
                <a:gd name="T28" fmla="*/ 1 w 222"/>
                <a:gd name="T29" fmla="*/ 1 h 278"/>
                <a:gd name="T30" fmla="*/ 1 w 222"/>
                <a:gd name="T31" fmla="*/ 1 h 278"/>
                <a:gd name="T32" fmla="*/ 1 w 222"/>
                <a:gd name="T33" fmla="*/ 1 h 278"/>
                <a:gd name="T34" fmla="*/ 0 w 222"/>
                <a:gd name="T35" fmla="*/ 1 h 278"/>
                <a:gd name="T36" fmla="*/ 0 w 222"/>
                <a:gd name="T37" fmla="*/ 1 h 2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2"/>
                <a:gd name="T58" fmla="*/ 0 h 278"/>
                <a:gd name="T59" fmla="*/ 222 w 222"/>
                <a:gd name="T60" fmla="*/ 278 h 27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2" h="278">
                  <a:moveTo>
                    <a:pt x="0" y="232"/>
                  </a:moveTo>
                  <a:lnTo>
                    <a:pt x="37" y="175"/>
                  </a:lnTo>
                  <a:lnTo>
                    <a:pt x="68" y="124"/>
                  </a:lnTo>
                  <a:lnTo>
                    <a:pt x="68" y="79"/>
                  </a:lnTo>
                  <a:lnTo>
                    <a:pt x="74" y="21"/>
                  </a:lnTo>
                  <a:lnTo>
                    <a:pt x="100" y="0"/>
                  </a:lnTo>
                  <a:lnTo>
                    <a:pt x="148" y="8"/>
                  </a:lnTo>
                  <a:lnTo>
                    <a:pt x="177" y="37"/>
                  </a:lnTo>
                  <a:lnTo>
                    <a:pt x="198" y="90"/>
                  </a:lnTo>
                  <a:lnTo>
                    <a:pt x="211" y="124"/>
                  </a:lnTo>
                  <a:lnTo>
                    <a:pt x="222" y="156"/>
                  </a:lnTo>
                  <a:lnTo>
                    <a:pt x="201" y="185"/>
                  </a:lnTo>
                  <a:lnTo>
                    <a:pt x="155" y="185"/>
                  </a:lnTo>
                  <a:lnTo>
                    <a:pt x="127" y="228"/>
                  </a:lnTo>
                  <a:lnTo>
                    <a:pt x="93" y="275"/>
                  </a:lnTo>
                  <a:lnTo>
                    <a:pt x="61" y="278"/>
                  </a:lnTo>
                  <a:lnTo>
                    <a:pt x="18" y="264"/>
                  </a:lnTo>
                  <a:lnTo>
                    <a:pt x="0" y="232"/>
                  </a:lnTo>
                  <a:close/>
                </a:path>
              </a:pathLst>
            </a:custGeom>
            <a:solidFill>
              <a:srgbClr val="FFE6E6"/>
            </a:solidFill>
            <a:ln w="9525">
              <a:noFill/>
              <a:round/>
              <a:headEnd/>
              <a:tailEnd/>
            </a:ln>
          </p:spPr>
          <p:txBody>
            <a:bodyPr/>
            <a:lstStyle/>
            <a:p>
              <a:endParaRPr lang="ja-JP" altLang="en-US"/>
            </a:p>
          </p:txBody>
        </p:sp>
        <p:sp>
          <p:nvSpPr>
            <p:cNvPr id="50474" name="Freeform 273"/>
            <p:cNvSpPr>
              <a:spLocks/>
            </p:cNvSpPr>
            <p:nvPr/>
          </p:nvSpPr>
          <p:spPr bwMode="auto">
            <a:xfrm>
              <a:off x="4654" y="1048"/>
              <a:ext cx="82" cy="78"/>
            </a:xfrm>
            <a:custGeom>
              <a:avLst/>
              <a:gdLst>
                <a:gd name="T0" fmla="*/ 0 w 166"/>
                <a:gd name="T1" fmla="*/ 1 h 156"/>
                <a:gd name="T2" fmla="*/ 0 w 166"/>
                <a:gd name="T3" fmla="*/ 1 h 156"/>
                <a:gd name="T4" fmla="*/ 0 w 166"/>
                <a:gd name="T5" fmla="*/ 1 h 156"/>
                <a:gd name="T6" fmla="*/ 0 w 166"/>
                <a:gd name="T7" fmla="*/ 1 h 156"/>
                <a:gd name="T8" fmla="*/ 0 w 166"/>
                <a:gd name="T9" fmla="*/ 1 h 156"/>
                <a:gd name="T10" fmla="*/ 0 w 166"/>
                <a:gd name="T11" fmla="*/ 1 h 156"/>
                <a:gd name="T12" fmla="*/ 0 w 166"/>
                <a:gd name="T13" fmla="*/ 0 h 156"/>
                <a:gd name="T14" fmla="*/ 0 w 166"/>
                <a:gd name="T15" fmla="*/ 1 h 156"/>
                <a:gd name="T16" fmla="*/ 0 w 166"/>
                <a:gd name="T17" fmla="*/ 1 h 156"/>
                <a:gd name="T18" fmla="*/ 0 w 166"/>
                <a:gd name="T19" fmla="*/ 1 h 156"/>
                <a:gd name="T20" fmla="*/ 0 w 166"/>
                <a:gd name="T21" fmla="*/ 1 h 156"/>
                <a:gd name="T22" fmla="*/ 0 w 166"/>
                <a:gd name="T23" fmla="*/ 1 h 156"/>
                <a:gd name="T24" fmla="*/ 0 w 166"/>
                <a:gd name="T25" fmla="*/ 1 h 1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6"/>
                <a:gd name="T40" fmla="*/ 0 h 156"/>
                <a:gd name="T41" fmla="*/ 166 w 166"/>
                <a:gd name="T42" fmla="*/ 156 h 1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6" h="156">
                  <a:moveTo>
                    <a:pt x="64" y="156"/>
                  </a:moveTo>
                  <a:lnTo>
                    <a:pt x="26" y="127"/>
                  </a:lnTo>
                  <a:lnTo>
                    <a:pt x="0" y="90"/>
                  </a:lnTo>
                  <a:lnTo>
                    <a:pt x="13" y="53"/>
                  </a:lnTo>
                  <a:lnTo>
                    <a:pt x="53" y="24"/>
                  </a:lnTo>
                  <a:lnTo>
                    <a:pt x="93" y="10"/>
                  </a:lnTo>
                  <a:lnTo>
                    <a:pt x="140" y="0"/>
                  </a:lnTo>
                  <a:lnTo>
                    <a:pt x="166" y="24"/>
                  </a:lnTo>
                  <a:lnTo>
                    <a:pt x="140" y="79"/>
                  </a:lnTo>
                  <a:lnTo>
                    <a:pt x="113" y="97"/>
                  </a:lnTo>
                  <a:lnTo>
                    <a:pt x="82" y="113"/>
                  </a:lnTo>
                  <a:lnTo>
                    <a:pt x="64" y="156"/>
                  </a:lnTo>
                  <a:close/>
                </a:path>
              </a:pathLst>
            </a:custGeom>
            <a:solidFill>
              <a:srgbClr val="E0D4D4"/>
            </a:solidFill>
            <a:ln w="9525">
              <a:noFill/>
              <a:round/>
              <a:headEnd/>
              <a:tailEnd/>
            </a:ln>
          </p:spPr>
          <p:txBody>
            <a:bodyPr/>
            <a:lstStyle/>
            <a:p>
              <a:endParaRPr lang="ja-JP" altLang="en-US"/>
            </a:p>
          </p:txBody>
        </p:sp>
        <p:sp>
          <p:nvSpPr>
            <p:cNvPr id="50475" name="Freeform 274"/>
            <p:cNvSpPr>
              <a:spLocks/>
            </p:cNvSpPr>
            <p:nvPr/>
          </p:nvSpPr>
          <p:spPr bwMode="auto">
            <a:xfrm>
              <a:off x="4252" y="1067"/>
              <a:ext cx="558" cy="558"/>
            </a:xfrm>
            <a:custGeom>
              <a:avLst/>
              <a:gdLst>
                <a:gd name="T0" fmla="*/ 1 w 1115"/>
                <a:gd name="T1" fmla="*/ 1 h 1115"/>
                <a:gd name="T2" fmla="*/ 1 w 1115"/>
                <a:gd name="T3" fmla="*/ 1 h 1115"/>
                <a:gd name="T4" fmla="*/ 1 w 1115"/>
                <a:gd name="T5" fmla="*/ 1 h 1115"/>
                <a:gd name="T6" fmla="*/ 1 w 1115"/>
                <a:gd name="T7" fmla="*/ 1 h 1115"/>
                <a:gd name="T8" fmla="*/ 1 w 1115"/>
                <a:gd name="T9" fmla="*/ 1 h 1115"/>
                <a:gd name="T10" fmla="*/ 1 w 1115"/>
                <a:gd name="T11" fmla="*/ 1 h 1115"/>
                <a:gd name="T12" fmla="*/ 1 w 1115"/>
                <a:gd name="T13" fmla="*/ 1 h 1115"/>
                <a:gd name="T14" fmla="*/ 1 w 1115"/>
                <a:gd name="T15" fmla="*/ 1 h 1115"/>
                <a:gd name="T16" fmla="*/ 1 w 1115"/>
                <a:gd name="T17" fmla="*/ 1 h 1115"/>
                <a:gd name="T18" fmla="*/ 1 w 1115"/>
                <a:gd name="T19" fmla="*/ 1 h 1115"/>
                <a:gd name="T20" fmla="*/ 1 w 1115"/>
                <a:gd name="T21" fmla="*/ 1 h 1115"/>
                <a:gd name="T22" fmla="*/ 1 w 1115"/>
                <a:gd name="T23" fmla="*/ 1 h 1115"/>
                <a:gd name="T24" fmla="*/ 1 w 1115"/>
                <a:gd name="T25" fmla="*/ 1 h 1115"/>
                <a:gd name="T26" fmla="*/ 1 w 1115"/>
                <a:gd name="T27" fmla="*/ 1 h 1115"/>
                <a:gd name="T28" fmla="*/ 1 w 1115"/>
                <a:gd name="T29" fmla="*/ 1 h 1115"/>
                <a:gd name="T30" fmla="*/ 1 w 1115"/>
                <a:gd name="T31" fmla="*/ 1 h 1115"/>
                <a:gd name="T32" fmla="*/ 1 w 1115"/>
                <a:gd name="T33" fmla="*/ 1 h 1115"/>
                <a:gd name="T34" fmla="*/ 1 w 1115"/>
                <a:gd name="T35" fmla="*/ 1 h 1115"/>
                <a:gd name="T36" fmla="*/ 1 w 1115"/>
                <a:gd name="T37" fmla="*/ 1 h 1115"/>
                <a:gd name="T38" fmla="*/ 1 w 1115"/>
                <a:gd name="T39" fmla="*/ 1 h 1115"/>
                <a:gd name="T40" fmla="*/ 1 w 1115"/>
                <a:gd name="T41" fmla="*/ 1 h 1115"/>
                <a:gd name="T42" fmla="*/ 1 w 1115"/>
                <a:gd name="T43" fmla="*/ 1 h 1115"/>
                <a:gd name="T44" fmla="*/ 1 w 1115"/>
                <a:gd name="T45" fmla="*/ 1 h 1115"/>
                <a:gd name="T46" fmla="*/ 1 w 1115"/>
                <a:gd name="T47" fmla="*/ 1 h 1115"/>
                <a:gd name="T48" fmla="*/ 1 w 1115"/>
                <a:gd name="T49" fmla="*/ 1 h 1115"/>
                <a:gd name="T50" fmla="*/ 1 w 1115"/>
                <a:gd name="T51" fmla="*/ 1 h 1115"/>
                <a:gd name="T52" fmla="*/ 1 w 1115"/>
                <a:gd name="T53" fmla="*/ 1 h 1115"/>
                <a:gd name="T54" fmla="*/ 1 w 1115"/>
                <a:gd name="T55" fmla="*/ 1 h 1115"/>
                <a:gd name="T56" fmla="*/ 1 w 1115"/>
                <a:gd name="T57" fmla="*/ 1 h 1115"/>
                <a:gd name="T58" fmla="*/ 1 w 1115"/>
                <a:gd name="T59" fmla="*/ 1 h 1115"/>
                <a:gd name="T60" fmla="*/ 1 w 1115"/>
                <a:gd name="T61" fmla="*/ 1 h 1115"/>
                <a:gd name="T62" fmla="*/ 1 w 1115"/>
                <a:gd name="T63" fmla="*/ 1 h 1115"/>
                <a:gd name="T64" fmla="*/ 0 w 1115"/>
                <a:gd name="T65" fmla="*/ 1 h 1115"/>
                <a:gd name="T66" fmla="*/ 1 w 1115"/>
                <a:gd name="T67" fmla="*/ 1 h 1115"/>
                <a:gd name="T68" fmla="*/ 1 w 1115"/>
                <a:gd name="T69" fmla="*/ 1 h 1115"/>
                <a:gd name="T70" fmla="*/ 1 w 1115"/>
                <a:gd name="T71" fmla="*/ 1 h 1115"/>
                <a:gd name="T72" fmla="*/ 1 w 1115"/>
                <a:gd name="T73" fmla="*/ 1 h 11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115"/>
                <a:gd name="T112" fmla="*/ 0 h 1115"/>
                <a:gd name="T113" fmla="*/ 1115 w 1115"/>
                <a:gd name="T114" fmla="*/ 1115 h 11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115" h="1115">
                  <a:moveTo>
                    <a:pt x="211" y="914"/>
                  </a:moveTo>
                  <a:lnTo>
                    <a:pt x="261" y="883"/>
                  </a:lnTo>
                  <a:lnTo>
                    <a:pt x="343" y="836"/>
                  </a:lnTo>
                  <a:lnTo>
                    <a:pt x="401" y="777"/>
                  </a:lnTo>
                  <a:lnTo>
                    <a:pt x="472" y="708"/>
                  </a:lnTo>
                  <a:lnTo>
                    <a:pt x="525" y="622"/>
                  </a:lnTo>
                  <a:lnTo>
                    <a:pt x="613" y="684"/>
                  </a:lnTo>
                  <a:lnTo>
                    <a:pt x="703" y="725"/>
                  </a:lnTo>
                  <a:lnTo>
                    <a:pt x="669" y="801"/>
                  </a:lnTo>
                  <a:lnTo>
                    <a:pt x="618" y="860"/>
                  </a:lnTo>
                  <a:lnTo>
                    <a:pt x="549" y="934"/>
                  </a:lnTo>
                  <a:lnTo>
                    <a:pt x="468" y="1010"/>
                  </a:lnTo>
                  <a:lnTo>
                    <a:pt x="385" y="1102"/>
                  </a:lnTo>
                  <a:lnTo>
                    <a:pt x="449" y="1115"/>
                  </a:lnTo>
                  <a:lnTo>
                    <a:pt x="502" y="1105"/>
                  </a:lnTo>
                  <a:lnTo>
                    <a:pt x="570" y="1099"/>
                  </a:lnTo>
                  <a:lnTo>
                    <a:pt x="615" y="1065"/>
                  </a:lnTo>
                  <a:lnTo>
                    <a:pt x="689" y="983"/>
                  </a:lnTo>
                  <a:lnTo>
                    <a:pt x="743" y="907"/>
                  </a:lnTo>
                  <a:lnTo>
                    <a:pt x="822" y="759"/>
                  </a:lnTo>
                  <a:lnTo>
                    <a:pt x="875" y="764"/>
                  </a:lnTo>
                  <a:lnTo>
                    <a:pt x="919" y="759"/>
                  </a:lnTo>
                  <a:lnTo>
                    <a:pt x="922" y="716"/>
                  </a:lnTo>
                  <a:lnTo>
                    <a:pt x="946" y="709"/>
                  </a:lnTo>
                  <a:lnTo>
                    <a:pt x="998" y="733"/>
                  </a:lnTo>
                  <a:lnTo>
                    <a:pt x="1036" y="749"/>
                  </a:lnTo>
                  <a:lnTo>
                    <a:pt x="1080" y="733"/>
                  </a:lnTo>
                  <a:lnTo>
                    <a:pt x="1115" y="698"/>
                  </a:lnTo>
                  <a:lnTo>
                    <a:pt x="1097" y="643"/>
                  </a:lnTo>
                  <a:lnTo>
                    <a:pt x="1097" y="579"/>
                  </a:lnTo>
                  <a:lnTo>
                    <a:pt x="1089" y="498"/>
                  </a:lnTo>
                  <a:lnTo>
                    <a:pt x="1080" y="420"/>
                  </a:lnTo>
                  <a:lnTo>
                    <a:pt x="1073" y="379"/>
                  </a:lnTo>
                  <a:lnTo>
                    <a:pt x="1014" y="334"/>
                  </a:lnTo>
                  <a:lnTo>
                    <a:pt x="933" y="285"/>
                  </a:lnTo>
                  <a:lnTo>
                    <a:pt x="867" y="256"/>
                  </a:lnTo>
                  <a:lnTo>
                    <a:pt x="850" y="273"/>
                  </a:lnTo>
                  <a:lnTo>
                    <a:pt x="882" y="315"/>
                  </a:lnTo>
                  <a:lnTo>
                    <a:pt x="900" y="346"/>
                  </a:lnTo>
                  <a:lnTo>
                    <a:pt x="879" y="399"/>
                  </a:lnTo>
                  <a:lnTo>
                    <a:pt x="843" y="498"/>
                  </a:lnTo>
                  <a:lnTo>
                    <a:pt x="822" y="582"/>
                  </a:lnTo>
                  <a:lnTo>
                    <a:pt x="792" y="537"/>
                  </a:lnTo>
                  <a:lnTo>
                    <a:pt x="753" y="479"/>
                  </a:lnTo>
                  <a:lnTo>
                    <a:pt x="711" y="396"/>
                  </a:lnTo>
                  <a:lnTo>
                    <a:pt x="706" y="331"/>
                  </a:lnTo>
                  <a:lnTo>
                    <a:pt x="732" y="264"/>
                  </a:lnTo>
                  <a:lnTo>
                    <a:pt x="753" y="222"/>
                  </a:lnTo>
                  <a:lnTo>
                    <a:pt x="800" y="235"/>
                  </a:lnTo>
                  <a:lnTo>
                    <a:pt x="819" y="215"/>
                  </a:lnTo>
                  <a:lnTo>
                    <a:pt x="761" y="182"/>
                  </a:lnTo>
                  <a:lnTo>
                    <a:pt x="695" y="112"/>
                  </a:lnTo>
                  <a:lnTo>
                    <a:pt x="631" y="54"/>
                  </a:lnTo>
                  <a:lnTo>
                    <a:pt x="579" y="14"/>
                  </a:lnTo>
                  <a:lnTo>
                    <a:pt x="528" y="0"/>
                  </a:lnTo>
                  <a:lnTo>
                    <a:pt x="484" y="6"/>
                  </a:lnTo>
                  <a:lnTo>
                    <a:pt x="449" y="45"/>
                  </a:lnTo>
                  <a:lnTo>
                    <a:pt x="428" y="88"/>
                  </a:lnTo>
                  <a:lnTo>
                    <a:pt x="391" y="185"/>
                  </a:lnTo>
                  <a:lnTo>
                    <a:pt x="357" y="238"/>
                  </a:lnTo>
                  <a:lnTo>
                    <a:pt x="288" y="276"/>
                  </a:lnTo>
                  <a:lnTo>
                    <a:pt x="206" y="318"/>
                  </a:lnTo>
                  <a:lnTo>
                    <a:pt x="124" y="365"/>
                  </a:lnTo>
                  <a:lnTo>
                    <a:pt x="53" y="381"/>
                  </a:lnTo>
                  <a:lnTo>
                    <a:pt x="24" y="405"/>
                  </a:lnTo>
                  <a:lnTo>
                    <a:pt x="0" y="437"/>
                  </a:lnTo>
                  <a:lnTo>
                    <a:pt x="10" y="470"/>
                  </a:lnTo>
                  <a:lnTo>
                    <a:pt x="52" y="576"/>
                  </a:lnTo>
                  <a:lnTo>
                    <a:pt x="85" y="704"/>
                  </a:lnTo>
                  <a:lnTo>
                    <a:pt x="131" y="820"/>
                  </a:lnTo>
                  <a:lnTo>
                    <a:pt x="145" y="864"/>
                  </a:lnTo>
                  <a:lnTo>
                    <a:pt x="179" y="934"/>
                  </a:lnTo>
                  <a:lnTo>
                    <a:pt x="211" y="914"/>
                  </a:lnTo>
                  <a:close/>
                </a:path>
              </a:pathLst>
            </a:custGeom>
            <a:solidFill>
              <a:srgbClr val="FFD9C2"/>
            </a:solidFill>
            <a:ln w="9525">
              <a:noFill/>
              <a:round/>
              <a:headEnd/>
              <a:tailEnd/>
            </a:ln>
          </p:spPr>
          <p:txBody>
            <a:bodyPr/>
            <a:lstStyle/>
            <a:p>
              <a:endParaRPr lang="ja-JP" altLang="en-US"/>
            </a:p>
          </p:txBody>
        </p:sp>
        <p:sp>
          <p:nvSpPr>
            <p:cNvPr id="50476" name="Freeform 275"/>
            <p:cNvSpPr>
              <a:spLocks/>
            </p:cNvSpPr>
            <p:nvPr/>
          </p:nvSpPr>
          <p:spPr bwMode="auto">
            <a:xfrm>
              <a:off x="4813" y="1437"/>
              <a:ext cx="44" cy="50"/>
            </a:xfrm>
            <a:custGeom>
              <a:avLst/>
              <a:gdLst>
                <a:gd name="T0" fmla="*/ 1 w 88"/>
                <a:gd name="T1" fmla="*/ 1 h 100"/>
                <a:gd name="T2" fmla="*/ 1 w 88"/>
                <a:gd name="T3" fmla="*/ 1 h 100"/>
                <a:gd name="T4" fmla="*/ 1 w 88"/>
                <a:gd name="T5" fmla="*/ 0 h 100"/>
                <a:gd name="T6" fmla="*/ 1 w 88"/>
                <a:gd name="T7" fmla="*/ 1 h 100"/>
                <a:gd name="T8" fmla="*/ 0 w 88"/>
                <a:gd name="T9" fmla="*/ 1 h 100"/>
                <a:gd name="T10" fmla="*/ 1 w 88"/>
                <a:gd name="T11" fmla="*/ 1 h 100"/>
                <a:gd name="T12" fmla="*/ 1 w 88"/>
                <a:gd name="T13" fmla="*/ 1 h 100"/>
                <a:gd name="T14" fmla="*/ 1 w 88"/>
                <a:gd name="T15" fmla="*/ 1 h 100"/>
                <a:gd name="T16" fmla="*/ 1 w 88"/>
                <a:gd name="T17" fmla="*/ 1 h 100"/>
                <a:gd name="T18" fmla="*/ 1 w 88"/>
                <a:gd name="T19" fmla="*/ 1 h 100"/>
                <a:gd name="T20" fmla="*/ 1 w 88"/>
                <a:gd name="T21" fmla="*/ 1 h 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100"/>
                <a:gd name="T35" fmla="*/ 88 w 88"/>
                <a:gd name="T36" fmla="*/ 100 h 1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100">
                  <a:moveTo>
                    <a:pt x="75" y="27"/>
                  </a:moveTo>
                  <a:lnTo>
                    <a:pt x="48" y="3"/>
                  </a:lnTo>
                  <a:lnTo>
                    <a:pt x="24" y="0"/>
                  </a:lnTo>
                  <a:lnTo>
                    <a:pt x="8" y="24"/>
                  </a:lnTo>
                  <a:lnTo>
                    <a:pt x="0" y="50"/>
                  </a:lnTo>
                  <a:lnTo>
                    <a:pt x="20" y="87"/>
                  </a:lnTo>
                  <a:lnTo>
                    <a:pt x="48" y="100"/>
                  </a:lnTo>
                  <a:lnTo>
                    <a:pt x="82" y="93"/>
                  </a:lnTo>
                  <a:lnTo>
                    <a:pt x="88" y="53"/>
                  </a:lnTo>
                  <a:lnTo>
                    <a:pt x="75" y="27"/>
                  </a:lnTo>
                  <a:close/>
                </a:path>
              </a:pathLst>
            </a:custGeom>
            <a:solidFill>
              <a:srgbClr val="FFE6E6"/>
            </a:solidFill>
            <a:ln w="9525">
              <a:noFill/>
              <a:round/>
              <a:headEnd/>
              <a:tailEnd/>
            </a:ln>
          </p:spPr>
          <p:txBody>
            <a:bodyPr/>
            <a:lstStyle/>
            <a:p>
              <a:endParaRPr lang="ja-JP" altLang="en-US"/>
            </a:p>
          </p:txBody>
        </p:sp>
        <p:sp>
          <p:nvSpPr>
            <p:cNvPr id="50477" name="Freeform 276"/>
            <p:cNvSpPr>
              <a:spLocks/>
            </p:cNvSpPr>
            <p:nvPr/>
          </p:nvSpPr>
          <p:spPr bwMode="auto">
            <a:xfrm>
              <a:off x="4702" y="1421"/>
              <a:ext cx="75" cy="53"/>
            </a:xfrm>
            <a:custGeom>
              <a:avLst/>
              <a:gdLst>
                <a:gd name="T0" fmla="*/ 1 w 149"/>
                <a:gd name="T1" fmla="*/ 1 h 104"/>
                <a:gd name="T2" fmla="*/ 1 w 149"/>
                <a:gd name="T3" fmla="*/ 0 h 104"/>
                <a:gd name="T4" fmla="*/ 1 w 149"/>
                <a:gd name="T5" fmla="*/ 1 h 104"/>
                <a:gd name="T6" fmla="*/ 1 w 149"/>
                <a:gd name="T7" fmla="*/ 1 h 104"/>
                <a:gd name="T8" fmla="*/ 1 w 149"/>
                <a:gd name="T9" fmla="*/ 1 h 104"/>
                <a:gd name="T10" fmla="*/ 1 w 149"/>
                <a:gd name="T11" fmla="*/ 1 h 104"/>
                <a:gd name="T12" fmla="*/ 1 w 149"/>
                <a:gd name="T13" fmla="*/ 1 h 104"/>
                <a:gd name="T14" fmla="*/ 1 w 149"/>
                <a:gd name="T15" fmla="*/ 1 h 104"/>
                <a:gd name="T16" fmla="*/ 1 w 149"/>
                <a:gd name="T17" fmla="*/ 1 h 104"/>
                <a:gd name="T18" fmla="*/ 1 w 149"/>
                <a:gd name="T19" fmla="*/ 1 h 104"/>
                <a:gd name="T20" fmla="*/ 0 w 149"/>
                <a:gd name="T21" fmla="*/ 1 h 104"/>
                <a:gd name="T22" fmla="*/ 1 w 149"/>
                <a:gd name="T23" fmla="*/ 1 h 104"/>
                <a:gd name="T24" fmla="*/ 1 w 149"/>
                <a:gd name="T25" fmla="*/ 1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104"/>
                <a:gd name="T41" fmla="*/ 149 w 149"/>
                <a:gd name="T42" fmla="*/ 104 h 1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104">
                  <a:moveTo>
                    <a:pt x="19" y="4"/>
                  </a:moveTo>
                  <a:lnTo>
                    <a:pt x="53" y="0"/>
                  </a:lnTo>
                  <a:lnTo>
                    <a:pt x="104" y="22"/>
                  </a:lnTo>
                  <a:lnTo>
                    <a:pt x="140" y="35"/>
                  </a:lnTo>
                  <a:lnTo>
                    <a:pt x="149" y="62"/>
                  </a:lnTo>
                  <a:lnTo>
                    <a:pt x="140" y="90"/>
                  </a:lnTo>
                  <a:lnTo>
                    <a:pt x="119" y="104"/>
                  </a:lnTo>
                  <a:lnTo>
                    <a:pt x="83" y="96"/>
                  </a:lnTo>
                  <a:lnTo>
                    <a:pt x="49" y="69"/>
                  </a:lnTo>
                  <a:lnTo>
                    <a:pt x="22" y="48"/>
                  </a:lnTo>
                  <a:lnTo>
                    <a:pt x="0" y="29"/>
                  </a:lnTo>
                  <a:lnTo>
                    <a:pt x="19" y="4"/>
                  </a:lnTo>
                  <a:close/>
                </a:path>
              </a:pathLst>
            </a:custGeom>
            <a:solidFill>
              <a:srgbClr val="FFE6E6"/>
            </a:solidFill>
            <a:ln w="9525">
              <a:noFill/>
              <a:round/>
              <a:headEnd/>
              <a:tailEnd/>
            </a:ln>
          </p:spPr>
          <p:txBody>
            <a:bodyPr/>
            <a:lstStyle/>
            <a:p>
              <a:endParaRPr lang="ja-JP" altLang="en-US"/>
            </a:p>
          </p:txBody>
        </p:sp>
        <p:sp>
          <p:nvSpPr>
            <p:cNvPr id="50478" name="Freeform 277"/>
            <p:cNvSpPr>
              <a:spLocks/>
            </p:cNvSpPr>
            <p:nvPr/>
          </p:nvSpPr>
          <p:spPr bwMode="auto">
            <a:xfrm>
              <a:off x="4570" y="886"/>
              <a:ext cx="100" cy="124"/>
            </a:xfrm>
            <a:custGeom>
              <a:avLst/>
              <a:gdLst>
                <a:gd name="T0" fmla="*/ 0 w 201"/>
                <a:gd name="T1" fmla="*/ 0 h 250"/>
                <a:gd name="T2" fmla="*/ 0 w 201"/>
                <a:gd name="T3" fmla="*/ 0 h 250"/>
                <a:gd name="T4" fmla="*/ 0 w 201"/>
                <a:gd name="T5" fmla="*/ 0 h 250"/>
                <a:gd name="T6" fmla="*/ 0 w 201"/>
                <a:gd name="T7" fmla="*/ 0 h 250"/>
                <a:gd name="T8" fmla="*/ 0 w 201"/>
                <a:gd name="T9" fmla="*/ 0 h 250"/>
                <a:gd name="T10" fmla="*/ 0 w 201"/>
                <a:gd name="T11" fmla="*/ 0 h 250"/>
                <a:gd name="T12" fmla="*/ 0 w 201"/>
                <a:gd name="T13" fmla="*/ 0 h 250"/>
                <a:gd name="T14" fmla="*/ 0 w 201"/>
                <a:gd name="T15" fmla="*/ 0 h 250"/>
                <a:gd name="T16" fmla="*/ 0 w 201"/>
                <a:gd name="T17" fmla="*/ 0 h 250"/>
                <a:gd name="T18" fmla="*/ 0 w 201"/>
                <a:gd name="T19" fmla="*/ 0 h 250"/>
                <a:gd name="T20" fmla="*/ 0 w 201"/>
                <a:gd name="T21" fmla="*/ 0 h 250"/>
                <a:gd name="T22" fmla="*/ 0 w 201"/>
                <a:gd name="T23" fmla="*/ 0 h 250"/>
                <a:gd name="T24" fmla="*/ 0 w 201"/>
                <a:gd name="T25" fmla="*/ 0 h 250"/>
                <a:gd name="T26" fmla="*/ 0 w 201"/>
                <a:gd name="T27" fmla="*/ 0 h 250"/>
                <a:gd name="T28" fmla="*/ 0 w 201"/>
                <a:gd name="T29" fmla="*/ 0 h 250"/>
                <a:gd name="T30" fmla="*/ 0 w 201"/>
                <a:gd name="T31" fmla="*/ 0 h 250"/>
                <a:gd name="T32" fmla="*/ 0 w 201"/>
                <a:gd name="T33" fmla="*/ 0 h 250"/>
                <a:gd name="T34" fmla="*/ 0 w 201"/>
                <a:gd name="T35" fmla="*/ 0 h 250"/>
                <a:gd name="T36" fmla="*/ 0 w 201"/>
                <a:gd name="T37" fmla="*/ 0 h 250"/>
                <a:gd name="T38" fmla="*/ 0 w 201"/>
                <a:gd name="T39" fmla="*/ 0 h 250"/>
                <a:gd name="T40" fmla="*/ 0 w 201"/>
                <a:gd name="T41" fmla="*/ 0 h 250"/>
                <a:gd name="T42" fmla="*/ 0 w 201"/>
                <a:gd name="T43" fmla="*/ 0 h 250"/>
                <a:gd name="T44" fmla="*/ 0 w 201"/>
                <a:gd name="T45" fmla="*/ 0 h 250"/>
                <a:gd name="T46" fmla="*/ 0 w 201"/>
                <a:gd name="T47" fmla="*/ 0 h 250"/>
                <a:gd name="T48" fmla="*/ 0 w 201"/>
                <a:gd name="T49" fmla="*/ 0 h 250"/>
                <a:gd name="T50" fmla="*/ 0 w 201"/>
                <a:gd name="T51" fmla="*/ 0 h 250"/>
                <a:gd name="T52" fmla="*/ 0 w 201"/>
                <a:gd name="T53" fmla="*/ 0 h 250"/>
                <a:gd name="T54" fmla="*/ 0 w 201"/>
                <a:gd name="T55" fmla="*/ 0 h 250"/>
                <a:gd name="T56" fmla="*/ 0 w 201"/>
                <a:gd name="T57" fmla="*/ 0 h 250"/>
                <a:gd name="T58" fmla="*/ 0 w 201"/>
                <a:gd name="T59" fmla="*/ 0 h 250"/>
                <a:gd name="T60" fmla="*/ 0 w 201"/>
                <a:gd name="T61" fmla="*/ 0 h 250"/>
                <a:gd name="T62" fmla="*/ 0 w 201"/>
                <a:gd name="T63" fmla="*/ 0 h 250"/>
                <a:gd name="T64" fmla="*/ 0 w 201"/>
                <a:gd name="T65" fmla="*/ 0 h 250"/>
                <a:gd name="T66" fmla="*/ 0 w 201"/>
                <a:gd name="T67" fmla="*/ 0 h 250"/>
                <a:gd name="T68" fmla="*/ 0 w 201"/>
                <a:gd name="T69" fmla="*/ 0 h 250"/>
                <a:gd name="T70" fmla="*/ 0 w 201"/>
                <a:gd name="T71" fmla="*/ 0 h 250"/>
                <a:gd name="T72" fmla="*/ 0 w 201"/>
                <a:gd name="T73" fmla="*/ 0 h 250"/>
                <a:gd name="T74" fmla="*/ 0 w 201"/>
                <a:gd name="T75" fmla="*/ 0 h 250"/>
                <a:gd name="T76" fmla="*/ 0 w 201"/>
                <a:gd name="T77" fmla="*/ 0 h 250"/>
                <a:gd name="T78" fmla="*/ 0 w 201"/>
                <a:gd name="T79" fmla="*/ 0 h 250"/>
                <a:gd name="T80" fmla="*/ 0 w 201"/>
                <a:gd name="T81" fmla="*/ 0 h 250"/>
                <a:gd name="T82" fmla="*/ 0 w 201"/>
                <a:gd name="T83" fmla="*/ 0 h 250"/>
                <a:gd name="T84" fmla="*/ 0 w 201"/>
                <a:gd name="T85" fmla="*/ 0 h 2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1"/>
                <a:gd name="T130" fmla="*/ 0 h 250"/>
                <a:gd name="T131" fmla="*/ 201 w 201"/>
                <a:gd name="T132" fmla="*/ 250 h 2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1" h="250">
                  <a:moveTo>
                    <a:pt x="164" y="176"/>
                  </a:moveTo>
                  <a:lnTo>
                    <a:pt x="157" y="185"/>
                  </a:lnTo>
                  <a:lnTo>
                    <a:pt x="153" y="195"/>
                  </a:lnTo>
                  <a:lnTo>
                    <a:pt x="146" y="204"/>
                  </a:lnTo>
                  <a:lnTo>
                    <a:pt x="140" y="214"/>
                  </a:lnTo>
                  <a:lnTo>
                    <a:pt x="132" y="224"/>
                  </a:lnTo>
                  <a:lnTo>
                    <a:pt x="125" y="232"/>
                  </a:lnTo>
                  <a:lnTo>
                    <a:pt x="117" y="241"/>
                  </a:lnTo>
                  <a:lnTo>
                    <a:pt x="111" y="250"/>
                  </a:lnTo>
                  <a:lnTo>
                    <a:pt x="107" y="243"/>
                  </a:lnTo>
                  <a:lnTo>
                    <a:pt x="107" y="238"/>
                  </a:lnTo>
                  <a:lnTo>
                    <a:pt x="107" y="232"/>
                  </a:lnTo>
                  <a:lnTo>
                    <a:pt x="107" y="225"/>
                  </a:lnTo>
                  <a:lnTo>
                    <a:pt x="106" y="221"/>
                  </a:lnTo>
                  <a:lnTo>
                    <a:pt x="106" y="214"/>
                  </a:lnTo>
                  <a:lnTo>
                    <a:pt x="106" y="208"/>
                  </a:lnTo>
                  <a:lnTo>
                    <a:pt x="106" y="203"/>
                  </a:lnTo>
                  <a:lnTo>
                    <a:pt x="104" y="196"/>
                  </a:lnTo>
                  <a:lnTo>
                    <a:pt x="103" y="190"/>
                  </a:lnTo>
                  <a:lnTo>
                    <a:pt x="101" y="185"/>
                  </a:lnTo>
                  <a:lnTo>
                    <a:pt x="99" y="182"/>
                  </a:lnTo>
                  <a:lnTo>
                    <a:pt x="95" y="177"/>
                  </a:lnTo>
                  <a:lnTo>
                    <a:pt x="90" y="174"/>
                  </a:lnTo>
                  <a:lnTo>
                    <a:pt x="85" y="171"/>
                  </a:lnTo>
                  <a:lnTo>
                    <a:pt x="79" y="171"/>
                  </a:lnTo>
                  <a:lnTo>
                    <a:pt x="79" y="163"/>
                  </a:lnTo>
                  <a:lnTo>
                    <a:pt x="82" y="155"/>
                  </a:lnTo>
                  <a:lnTo>
                    <a:pt x="83" y="150"/>
                  </a:lnTo>
                  <a:lnTo>
                    <a:pt x="87" y="143"/>
                  </a:lnTo>
                  <a:lnTo>
                    <a:pt x="90" y="137"/>
                  </a:lnTo>
                  <a:lnTo>
                    <a:pt x="93" y="130"/>
                  </a:lnTo>
                  <a:lnTo>
                    <a:pt x="96" y="124"/>
                  </a:lnTo>
                  <a:lnTo>
                    <a:pt x="101" y="118"/>
                  </a:lnTo>
                  <a:lnTo>
                    <a:pt x="104" y="111"/>
                  </a:lnTo>
                  <a:lnTo>
                    <a:pt x="107" y="106"/>
                  </a:lnTo>
                  <a:lnTo>
                    <a:pt x="111" y="100"/>
                  </a:lnTo>
                  <a:lnTo>
                    <a:pt x="114" y="93"/>
                  </a:lnTo>
                  <a:lnTo>
                    <a:pt x="114" y="85"/>
                  </a:lnTo>
                  <a:lnTo>
                    <a:pt x="117" y="79"/>
                  </a:lnTo>
                  <a:lnTo>
                    <a:pt x="117" y="73"/>
                  </a:lnTo>
                  <a:lnTo>
                    <a:pt x="117" y="68"/>
                  </a:lnTo>
                  <a:lnTo>
                    <a:pt x="109" y="68"/>
                  </a:lnTo>
                  <a:lnTo>
                    <a:pt x="103" y="71"/>
                  </a:lnTo>
                  <a:lnTo>
                    <a:pt x="98" y="73"/>
                  </a:lnTo>
                  <a:lnTo>
                    <a:pt x="93" y="77"/>
                  </a:lnTo>
                  <a:lnTo>
                    <a:pt x="83" y="85"/>
                  </a:lnTo>
                  <a:lnTo>
                    <a:pt x="74" y="97"/>
                  </a:lnTo>
                  <a:lnTo>
                    <a:pt x="64" y="105"/>
                  </a:lnTo>
                  <a:lnTo>
                    <a:pt x="54" y="114"/>
                  </a:lnTo>
                  <a:lnTo>
                    <a:pt x="48" y="116"/>
                  </a:lnTo>
                  <a:lnTo>
                    <a:pt x="43" y="119"/>
                  </a:lnTo>
                  <a:lnTo>
                    <a:pt x="37" y="121"/>
                  </a:lnTo>
                  <a:lnTo>
                    <a:pt x="30" y="122"/>
                  </a:lnTo>
                  <a:lnTo>
                    <a:pt x="0" y="73"/>
                  </a:lnTo>
                  <a:lnTo>
                    <a:pt x="9" y="68"/>
                  </a:lnTo>
                  <a:lnTo>
                    <a:pt x="21" y="61"/>
                  </a:lnTo>
                  <a:lnTo>
                    <a:pt x="32" y="53"/>
                  </a:lnTo>
                  <a:lnTo>
                    <a:pt x="48" y="47"/>
                  </a:lnTo>
                  <a:lnTo>
                    <a:pt x="61" y="37"/>
                  </a:lnTo>
                  <a:lnTo>
                    <a:pt x="77" y="29"/>
                  </a:lnTo>
                  <a:lnTo>
                    <a:pt x="93" y="19"/>
                  </a:lnTo>
                  <a:lnTo>
                    <a:pt x="107" y="13"/>
                  </a:lnTo>
                  <a:lnTo>
                    <a:pt x="122" y="7"/>
                  </a:lnTo>
                  <a:lnTo>
                    <a:pt x="138" y="3"/>
                  </a:lnTo>
                  <a:lnTo>
                    <a:pt x="153" y="0"/>
                  </a:lnTo>
                  <a:lnTo>
                    <a:pt x="165" y="2"/>
                  </a:lnTo>
                  <a:lnTo>
                    <a:pt x="177" y="7"/>
                  </a:lnTo>
                  <a:lnTo>
                    <a:pt x="186" y="15"/>
                  </a:lnTo>
                  <a:lnTo>
                    <a:pt x="194" y="26"/>
                  </a:lnTo>
                  <a:lnTo>
                    <a:pt x="201" y="44"/>
                  </a:lnTo>
                  <a:lnTo>
                    <a:pt x="201" y="52"/>
                  </a:lnTo>
                  <a:lnTo>
                    <a:pt x="201" y="60"/>
                  </a:lnTo>
                  <a:lnTo>
                    <a:pt x="198" y="68"/>
                  </a:lnTo>
                  <a:lnTo>
                    <a:pt x="193" y="76"/>
                  </a:lnTo>
                  <a:lnTo>
                    <a:pt x="186" y="84"/>
                  </a:lnTo>
                  <a:lnTo>
                    <a:pt x="182" y="93"/>
                  </a:lnTo>
                  <a:lnTo>
                    <a:pt x="175" y="100"/>
                  </a:lnTo>
                  <a:lnTo>
                    <a:pt x="169" y="110"/>
                  </a:lnTo>
                  <a:lnTo>
                    <a:pt x="162" y="118"/>
                  </a:lnTo>
                  <a:lnTo>
                    <a:pt x="157" y="126"/>
                  </a:lnTo>
                  <a:lnTo>
                    <a:pt x="153" y="132"/>
                  </a:lnTo>
                  <a:lnTo>
                    <a:pt x="151" y="142"/>
                  </a:lnTo>
                  <a:lnTo>
                    <a:pt x="149" y="150"/>
                  </a:lnTo>
                  <a:lnTo>
                    <a:pt x="153" y="158"/>
                  </a:lnTo>
                  <a:lnTo>
                    <a:pt x="156" y="167"/>
                  </a:lnTo>
                  <a:lnTo>
                    <a:pt x="164" y="176"/>
                  </a:lnTo>
                  <a:close/>
                </a:path>
              </a:pathLst>
            </a:custGeom>
            <a:solidFill>
              <a:srgbClr val="800080"/>
            </a:solidFill>
            <a:ln w="9525">
              <a:noFill/>
              <a:round/>
              <a:headEnd/>
              <a:tailEnd/>
            </a:ln>
          </p:spPr>
          <p:txBody>
            <a:bodyPr/>
            <a:lstStyle/>
            <a:p>
              <a:endParaRPr lang="ja-JP" altLang="en-US"/>
            </a:p>
          </p:txBody>
        </p:sp>
        <p:sp>
          <p:nvSpPr>
            <p:cNvPr id="50479" name="Freeform 278"/>
            <p:cNvSpPr>
              <a:spLocks/>
            </p:cNvSpPr>
            <p:nvPr/>
          </p:nvSpPr>
          <p:spPr bwMode="auto">
            <a:xfrm>
              <a:off x="4848" y="949"/>
              <a:ext cx="377" cy="400"/>
            </a:xfrm>
            <a:custGeom>
              <a:avLst/>
              <a:gdLst>
                <a:gd name="T0" fmla="*/ 0 w 755"/>
                <a:gd name="T1" fmla="*/ 1 h 800"/>
                <a:gd name="T2" fmla="*/ 0 w 755"/>
                <a:gd name="T3" fmla="*/ 1 h 800"/>
                <a:gd name="T4" fmla="*/ 0 w 755"/>
                <a:gd name="T5" fmla="*/ 1 h 800"/>
                <a:gd name="T6" fmla="*/ 0 w 755"/>
                <a:gd name="T7" fmla="*/ 1 h 800"/>
                <a:gd name="T8" fmla="*/ 0 w 755"/>
                <a:gd name="T9" fmla="*/ 1 h 800"/>
                <a:gd name="T10" fmla="*/ 0 w 755"/>
                <a:gd name="T11" fmla="*/ 1 h 800"/>
                <a:gd name="T12" fmla="*/ 0 w 755"/>
                <a:gd name="T13" fmla="*/ 1 h 800"/>
                <a:gd name="T14" fmla="*/ 0 w 755"/>
                <a:gd name="T15" fmla="*/ 1 h 800"/>
                <a:gd name="T16" fmla="*/ 0 w 755"/>
                <a:gd name="T17" fmla="*/ 1 h 800"/>
                <a:gd name="T18" fmla="*/ 0 w 755"/>
                <a:gd name="T19" fmla="*/ 1 h 800"/>
                <a:gd name="T20" fmla="*/ 0 w 755"/>
                <a:gd name="T21" fmla="*/ 1 h 800"/>
                <a:gd name="T22" fmla="*/ 0 w 755"/>
                <a:gd name="T23" fmla="*/ 1 h 800"/>
                <a:gd name="T24" fmla="*/ 0 w 755"/>
                <a:gd name="T25" fmla="*/ 1 h 800"/>
                <a:gd name="T26" fmla="*/ 0 w 755"/>
                <a:gd name="T27" fmla="*/ 1 h 800"/>
                <a:gd name="T28" fmla="*/ 0 w 755"/>
                <a:gd name="T29" fmla="*/ 1 h 800"/>
                <a:gd name="T30" fmla="*/ 0 w 755"/>
                <a:gd name="T31" fmla="*/ 1 h 800"/>
                <a:gd name="T32" fmla="*/ 0 w 755"/>
                <a:gd name="T33" fmla="*/ 1 h 800"/>
                <a:gd name="T34" fmla="*/ 0 w 755"/>
                <a:gd name="T35" fmla="*/ 1 h 800"/>
                <a:gd name="T36" fmla="*/ 0 w 755"/>
                <a:gd name="T37" fmla="*/ 1 h 800"/>
                <a:gd name="T38" fmla="*/ 0 w 755"/>
                <a:gd name="T39" fmla="*/ 1 h 800"/>
                <a:gd name="T40" fmla="*/ 0 w 755"/>
                <a:gd name="T41" fmla="*/ 1 h 800"/>
                <a:gd name="T42" fmla="*/ 0 w 755"/>
                <a:gd name="T43" fmla="*/ 1 h 800"/>
                <a:gd name="T44" fmla="*/ 0 w 755"/>
                <a:gd name="T45" fmla="*/ 1 h 800"/>
                <a:gd name="T46" fmla="*/ 0 w 755"/>
                <a:gd name="T47" fmla="*/ 1 h 800"/>
                <a:gd name="T48" fmla="*/ 0 w 755"/>
                <a:gd name="T49" fmla="*/ 1 h 800"/>
                <a:gd name="T50" fmla="*/ 0 w 755"/>
                <a:gd name="T51" fmla="*/ 1 h 800"/>
                <a:gd name="T52" fmla="*/ 0 w 755"/>
                <a:gd name="T53" fmla="*/ 1 h 800"/>
                <a:gd name="T54" fmla="*/ 0 w 755"/>
                <a:gd name="T55" fmla="*/ 1 h 800"/>
                <a:gd name="T56" fmla="*/ 0 w 755"/>
                <a:gd name="T57" fmla="*/ 1 h 800"/>
                <a:gd name="T58" fmla="*/ 0 w 755"/>
                <a:gd name="T59" fmla="*/ 1 h 800"/>
                <a:gd name="T60" fmla="*/ 0 w 755"/>
                <a:gd name="T61" fmla="*/ 1 h 800"/>
                <a:gd name="T62" fmla="*/ 0 w 755"/>
                <a:gd name="T63" fmla="*/ 1 h 800"/>
                <a:gd name="T64" fmla="*/ 0 w 755"/>
                <a:gd name="T65" fmla="*/ 1 h 800"/>
                <a:gd name="T66" fmla="*/ 0 w 755"/>
                <a:gd name="T67" fmla="*/ 1 h 800"/>
                <a:gd name="T68" fmla="*/ 0 w 755"/>
                <a:gd name="T69" fmla="*/ 1 h 800"/>
                <a:gd name="T70" fmla="*/ 0 w 755"/>
                <a:gd name="T71" fmla="*/ 1 h 800"/>
                <a:gd name="T72" fmla="*/ 0 w 755"/>
                <a:gd name="T73" fmla="*/ 1 h 800"/>
                <a:gd name="T74" fmla="*/ 0 w 755"/>
                <a:gd name="T75" fmla="*/ 1 h 800"/>
                <a:gd name="T76" fmla="*/ 0 w 755"/>
                <a:gd name="T77" fmla="*/ 1 h 800"/>
                <a:gd name="T78" fmla="*/ 0 w 755"/>
                <a:gd name="T79" fmla="*/ 1 h 800"/>
                <a:gd name="T80" fmla="*/ 0 w 755"/>
                <a:gd name="T81" fmla="*/ 1 h 800"/>
                <a:gd name="T82" fmla="*/ 0 w 755"/>
                <a:gd name="T83" fmla="*/ 1 h 800"/>
                <a:gd name="T84" fmla="*/ 0 w 755"/>
                <a:gd name="T85" fmla="*/ 1 h 800"/>
                <a:gd name="T86" fmla="*/ 0 w 755"/>
                <a:gd name="T87" fmla="*/ 1 h 800"/>
                <a:gd name="T88" fmla="*/ 0 w 755"/>
                <a:gd name="T89" fmla="*/ 1 h 800"/>
                <a:gd name="T90" fmla="*/ 0 w 755"/>
                <a:gd name="T91" fmla="*/ 1 h 800"/>
                <a:gd name="T92" fmla="*/ 0 w 755"/>
                <a:gd name="T93" fmla="*/ 1 h 800"/>
                <a:gd name="T94" fmla="*/ 0 w 755"/>
                <a:gd name="T95" fmla="*/ 1 h 800"/>
                <a:gd name="T96" fmla="*/ 0 w 755"/>
                <a:gd name="T97" fmla="*/ 0 h 800"/>
                <a:gd name="T98" fmla="*/ 0 w 755"/>
                <a:gd name="T99" fmla="*/ 1 h 800"/>
                <a:gd name="T100" fmla="*/ 0 w 755"/>
                <a:gd name="T101" fmla="*/ 1 h 80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55"/>
                <a:gd name="T154" fmla="*/ 0 h 800"/>
                <a:gd name="T155" fmla="*/ 755 w 755"/>
                <a:gd name="T156" fmla="*/ 800 h 80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55" h="800">
                  <a:moveTo>
                    <a:pt x="755" y="13"/>
                  </a:moveTo>
                  <a:lnTo>
                    <a:pt x="699" y="20"/>
                  </a:lnTo>
                  <a:lnTo>
                    <a:pt x="642" y="34"/>
                  </a:lnTo>
                  <a:lnTo>
                    <a:pt x="586" y="55"/>
                  </a:lnTo>
                  <a:lnTo>
                    <a:pt x="528" y="81"/>
                  </a:lnTo>
                  <a:lnTo>
                    <a:pt x="472" y="111"/>
                  </a:lnTo>
                  <a:lnTo>
                    <a:pt x="417" y="147"/>
                  </a:lnTo>
                  <a:lnTo>
                    <a:pt x="362" y="187"/>
                  </a:lnTo>
                  <a:lnTo>
                    <a:pt x="311" y="230"/>
                  </a:lnTo>
                  <a:lnTo>
                    <a:pt x="261" y="275"/>
                  </a:lnTo>
                  <a:lnTo>
                    <a:pt x="216" y="325"/>
                  </a:lnTo>
                  <a:lnTo>
                    <a:pt x="174" y="375"/>
                  </a:lnTo>
                  <a:lnTo>
                    <a:pt x="137" y="428"/>
                  </a:lnTo>
                  <a:lnTo>
                    <a:pt x="105" y="481"/>
                  </a:lnTo>
                  <a:lnTo>
                    <a:pt x="79" y="538"/>
                  </a:lnTo>
                  <a:lnTo>
                    <a:pt x="60" y="592"/>
                  </a:lnTo>
                  <a:lnTo>
                    <a:pt x="49" y="649"/>
                  </a:lnTo>
                  <a:lnTo>
                    <a:pt x="45" y="660"/>
                  </a:lnTo>
                  <a:lnTo>
                    <a:pt x="45" y="671"/>
                  </a:lnTo>
                  <a:lnTo>
                    <a:pt x="44" y="681"/>
                  </a:lnTo>
                  <a:lnTo>
                    <a:pt x="45" y="692"/>
                  </a:lnTo>
                  <a:lnTo>
                    <a:pt x="45" y="700"/>
                  </a:lnTo>
                  <a:lnTo>
                    <a:pt x="47" y="710"/>
                  </a:lnTo>
                  <a:lnTo>
                    <a:pt x="49" y="719"/>
                  </a:lnTo>
                  <a:lnTo>
                    <a:pt x="52" y="729"/>
                  </a:lnTo>
                  <a:lnTo>
                    <a:pt x="55" y="735"/>
                  </a:lnTo>
                  <a:lnTo>
                    <a:pt x="57" y="745"/>
                  </a:lnTo>
                  <a:lnTo>
                    <a:pt x="58" y="753"/>
                  </a:lnTo>
                  <a:lnTo>
                    <a:pt x="62" y="763"/>
                  </a:lnTo>
                  <a:lnTo>
                    <a:pt x="62" y="771"/>
                  </a:lnTo>
                  <a:lnTo>
                    <a:pt x="63" y="781"/>
                  </a:lnTo>
                  <a:lnTo>
                    <a:pt x="65" y="790"/>
                  </a:lnTo>
                  <a:lnTo>
                    <a:pt x="66" y="800"/>
                  </a:lnTo>
                  <a:lnTo>
                    <a:pt x="28" y="766"/>
                  </a:lnTo>
                  <a:lnTo>
                    <a:pt x="7" y="721"/>
                  </a:lnTo>
                  <a:lnTo>
                    <a:pt x="0" y="668"/>
                  </a:lnTo>
                  <a:lnTo>
                    <a:pt x="8" y="610"/>
                  </a:lnTo>
                  <a:lnTo>
                    <a:pt x="29" y="544"/>
                  </a:lnTo>
                  <a:lnTo>
                    <a:pt x="62" y="476"/>
                  </a:lnTo>
                  <a:lnTo>
                    <a:pt x="105" y="406"/>
                  </a:lnTo>
                  <a:lnTo>
                    <a:pt x="156" y="336"/>
                  </a:lnTo>
                  <a:lnTo>
                    <a:pt x="214" y="269"/>
                  </a:lnTo>
                  <a:lnTo>
                    <a:pt x="280" y="205"/>
                  </a:lnTo>
                  <a:lnTo>
                    <a:pt x="353" y="145"/>
                  </a:lnTo>
                  <a:lnTo>
                    <a:pt x="430" y="95"/>
                  </a:lnTo>
                  <a:lnTo>
                    <a:pt x="509" y="52"/>
                  </a:lnTo>
                  <a:lnTo>
                    <a:pt x="591" y="23"/>
                  </a:lnTo>
                  <a:lnTo>
                    <a:pt x="671" y="3"/>
                  </a:lnTo>
                  <a:lnTo>
                    <a:pt x="755" y="0"/>
                  </a:lnTo>
                  <a:lnTo>
                    <a:pt x="755" y="13"/>
                  </a:lnTo>
                  <a:close/>
                </a:path>
              </a:pathLst>
            </a:custGeom>
            <a:solidFill>
              <a:srgbClr val="800080"/>
            </a:solidFill>
            <a:ln w="9525">
              <a:noFill/>
              <a:round/>
              <a:headEnd/>
              <a:tailEnd/>
            </a:ln>
          </p:spPr>
          <p:txBody>
            <a:bodyPr/>
            <a:lstStyle/>
            <a:p>
              <a:endParaRPr lang="ja-JP" altLang="en-US"/>
            </a:p>
          </p:txBody>
        </p:sp>
        <p:sp>
          <p:nvSpPr>
            <p:cNvPr id="50480" name="Freeform 279"/>
            <p:cNvSpPr>
              <a:spLocks/>
            </p:cNvSpPr>
            <p:nvPr/>
          </p:nvSpPr>
          <p:spPr bwMode="auto">
            <a:xfrm>
              <a:off x="4946" y="959"/>
              <a:ext cx="393" cy="478"/>
            </a:xfrm>
            <a:custGeom>
              <a:avLst/>
              <a:gdLst>
                <a:gd name="T0" fmla="*/ 0 w 787"/>
                <a:gd name="T1" fmla="*/ 0 h 957"/>
                <a:gd name="T2" fmla="*/ 0 w 787"/>
                <a:gd name="T3" fmla="*/ 0 h 957"/>
                <a:gd name="T4" fmla="*/ 0 w 787"/>
                <a:gd name="T5" fmla="*/ 0 h 957"/>
                <a:gd name="T6" fmla="*/ 0 w 787"/>
                <a:gd name="T7" fmla="*/ 0 h 957"/>
                <a:gd name="T8" fmla="*/ 0 w 787"/>
                <a:gd name="T9" fmla="*/ 0 h 957"/>
                <a:gd name="T10" fmla="*/ 0 w 787"/>
                <a:gd name="T11" fmla="*/ 0 h 957"/>
                <a:gd name="T12" fmla="*/ 0 w 787"/>
                <a:gd name="T13" fmla="*/ 0 h 957"/>
                <a:gd name="T14" fmla="*/ 0 w 787"/>
                <a:gd name="T15" fmla="*/ 0 h 957"/>
                <a:gd name="T16" fmla="*/ 0 w 787"/>
                <a:gd name="T17" fmla="*/ 0 h 957"/>
                <a:gd name="T18" fmla="*/ 0 w 787"/>
                <a:gd name="T19" fmla="*/ 0 h 957"/>
                <a:gd name="T20" fmla="*/ 0 w 787"/>
                <a:gd name="T21" fmla="*/ 0 h 957"/>
                <a:gd name="T22" fmla="*/ 0 w 787"/>
                <a:gd name="T23" fmla="*/ 0 h 957"/>
                <a:gd name="T24" fmla="*/ 0 w 787"/>
                <a:gd name="T25" fmla="*/ 0 h 957"/>
                <a:gd name="T26" fmla="*/ 0 w 787"/>
                <a:gd name="T27" fmla="*/ 0 h 957"/>
                <a:gd name="T28" fmla="*/ 0 w 787"/>
                <a:gd name="T29" fmla="*/ 0 h 957"/>
                <a:gd name="T30" fmla="*/ 0 w 787"/>
                <a:gd name="T31" fmla="*/ 0 h 957"/>
                <a:gd name="T32" fmla="*/ 0 w 787"/>
                <a:gd name="T33" fmla="*/ 0 h 957"/>
                <a:gd name="T34" fmla="*/ 0 w 787"/>
                <a:gd name="T35" fmla="*/ 0 h 957"/>
                <a:gd name="T36" fmla="*/ 0 w 787"/>
                <a:gd name="T37" fmla="*/ 0 h 957"/>
                <a:gd name="T38" fmla="*/ 0 w 787"/>
                <a:gd name="T39" fmla="*/ 0 h 957"/>
                <a:gd name="T40" fmla="*/ 0 w 787"/>
                <a:gd name="T41" fmla="*/ 0 h 957"/>
                <a:gd name="T42" fmla="*/ 0 w 787"/>
                <a:gd name="T43" fmla="*/ 0 h 957"/>
                <a:gd name="T44" fmla="*/ 0 w 787"/>
                <a:gd name="T45" fmla="*/ 0 h 957"/>
                <a:gd name="T46" fmla="*/ 0 w 787"/>
                <a:gd name="T47" fmla="*/ 0 h 957"/>
                <a:gd name="T48" fmla="*/ 0 w 787"/>
                <a:gd name="T49" fmla="*/ 0 h 957"/>
                <a:gd name="T50" fmla="*/ 0 w 787"/>
                <a:gd name="T51" fmla="*/ 0 h 957"/>
                <a:gd name="T52" fmla="*/ 0 w 787"/>
                <a:gd name="T53" fmla="*/ 0 h 957"/>
                <a:gd name="T54" fmla="*/ 0 w 787"/>
                <a:gd name="T55" fmla="*/ 0 h 957"/>
                <a:gd name="T56" fmla="*/ 0 w 787"/>
                <a:gd name="T57" fmla="*/ 0 h 957"/>
                <a:gd name="T58" fmla="*/ 0 w 787"/>
                <a:gd name="T59" fmla="*/ 0 h 957"/>
                <a:gd name="T60" fmla="*/ 0 w 787"/>
                <a:gd name="T61" fmla="*/ 0 h 957"/>
                <a:gd name="T62" fmla="*/ 0 w 787"/>
                <a:gd name="T63" fmla="*/ 0 h 957"/>
                <a:gd name="T64" fmla="*/ 0 w 787"/>
                <a:gd name="T65" fmla="*/ 0 h 9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87"/>
                <a:gd name="T100" fmla="*/ 0 h 957"/>
                <a:gd name="T101" fmla="*/ 787 w 787"/>
                <a:gd name="T102" fmla="*/ 957 h 9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87" h="957">
                  <a:moveTo>
                    <a:pt x="0" y="915"/>
                  </a:moveTo>
                  <a:lnTo>
                    <a:pt x="56" y="925"/>
                  </a:lnTo>
                  <a:lnTo>
                    <a:pt x="114" y="920"/>
                  </a:lnTo>
                  <a:lnTo>
                    <a:pt x="175" y="901"/>
                  </a:lnTo>
                  <a:lnTo>
                    <a:pt x="238" y="875"/>
                  </a:lnTo>
                  <a:lnTo>
                    <a:pt x="299" y="836"/>
                  </a:lnTo>
                  <a:lnTo>
                    <a:pt x="362" y="789"/>
                  </a:lnTo>
                  <a:lnTo>
                    <a:pt x="422" y="736"/>
                  </a:lnTo>
                  <a:lnTo>
                    <a:pt x="479" y="678"/>
                  </a:lnTo>
                  <a:lnTo>
                    <a:pt x="534" y="613"/>
                  </a:lnTo>
                  <a:lnTo>
                    <a:pt x="584" y="548"/>
                  </a:lnTo>
                  <a:lnTo>
                    <a:pt x="629" y="481"/>
                  </a:lnTo>
                  <a:lnTo>
                    <a:pt x="671" y="415"/>
                  </a:lnTo>
                  <a:lnTo>
                    <a:pt x="703" y="349"/>
                  </a:lnTo>
                  <a:lnTo>
                    <a:pt x="729" y="286"/>
                  </a:lnTo>
                  <a:lnTo>
                    <a:pt x="747" y="228"/>
                  </a:lnTo>
                  <a:lnTo>
                    <a:pt x="756" y="177"/>
                  </a:lnTo>
                  <a:lnTo>
                    <a:pt x="755" y="160"/>
                  </a:lnTo>
                  <a:lnTo>
                    <a:pt x="755" y="148"/>
                  </a:lnTo>
                  <a:lnTo>
                    <a:pt x="750" y="135"/>
                  </a:lnTo>
                  <a:lnTo>
                    <a:pt x="747" y="123"/>
                  </a:lnTo>
                  <a:lnTo>
                    <a:pt x="738" y="111"/>
                  </a:lnTo>
                  <a:lnTo>
                    <a:pt x="732" y="101"/>
                  </a:lnTo>
                  <a:lnTo>
                    <a:pt x="724" y="91"/>
                  </a:lnTo>
                  <a:lnTo>
                    <a:pt x="716" y="82"/>
                  </a:lnTo>
                  <a:lnTo>
                    <a:pt x="705" y="74"/>
                  </a:lnTo>
                  <a:lnTo>
                    <a:pt x="695" y="64"/>
                  </a:lnTo>
                  <a:lnTo>
                    <a:pt x="684" y="56"/>
                  </a:lnTo>
                  <a:lnTo>
                    <a:pt x="674" y="48"/>
                  </a:lnTo>
                  <a:lnTo>
                    <a:pt x="663" y="40"/>
                  </a:lnTo>
                  <a:lnTo>
                    <a:pt x="653" y="32"/>
                  </a:lnTo>
                  <a:lnTo>
                    <a:pt x="644" y="24"/>
                  </a:lnTo>
                  <a:lnTo>
                    <a:pt x="634" y="17"/>
                  </a:lnTo>
                  <a:lnTo>
                    <a:pt x="634" y="0"/>
                  </a:lnTo>
                  <a:lnTo>
                    <a:pt x="642" y="0"/>
                  </a:lnTo>
                  <a:lnTo>
                    <a:pt x="652" y="3"/>
                  </a:lnTo>
                  <a:lnTo>
                    <a:pt x="661" y="6"/>
                  </a:lnTo>
                  <a:lnTo>
                    <a:pt x="671" y="11"/>
                  </a:lnTo>
                  <a:lnTo>
                    <a:pt x="679" y="16"/>
                  </a:lnTo>
                  <a:lnTo>
                    <a:pt x="687" y="22"/>
                  </a:lnTo>
                  <a:lnTo>
                    <a:pt x="697" y="29"/>
                  </a:lnTo>
                  <a:lnTo>
                    <a:pt x="706" y="35"/>
                  </a:lnTo>
                  <a:lnTo>
                    <a:pt x="714" y="41"/>
                  </a:lnTo>
                  <a:lnTo>
                    <a:pt x="722" y="49"/>
                  </a:lnTo>
                  <a:lnTo>
                    <a:pt x="730" y="57"/>
                  </a:lnTo>
                  <a:lnTo>
                    <a:pt x="738" y="66"/>
                  </a:lnTo>
                  <a:lnTo>
                    <a:pt x="745" y="74"/>
                  </a:lnTo>
                  <a:lnTo>
                    <a:pt x="751" y="82"/>
                  </a:lnTo>
                  <a:lnTo>
                    <a:pt x="756" y="88"/>
                  </a:lnTo>
                  <a:lnTo>
                    <a:pt x="763" y="96"/>
                  </a:lnTo>
                  <a:lnTo>
                    <a:pt x="785" y="157"/>
                  </a:lnTo>
                  <a:lnTo>
                    <a:pt x="787" y="226"/>
                  </a:lnTo>
                  <a:lnTo>
                    <a:pt x="772" y="302"/>
                  </a:lnTo>
                  <a:lnTo>
                    <a:pt x="742" y="382"/>
                  </a:lnTo>
                  <a:lnTo>
                    <a:pt x="697" y="465"/>
                  </a:lnTo>
                  <a:lnTo>
                    <a:pt x="642" y="547"/>
                  </a:lnTo>
                  <a:lnTo>
                    <a:pt x="578" y="627"/>
                  </a:lnTo>
                  <a:lnTo>
                    <a:pt x="508" y="704"/>
                  </a:lnTo>
                  <a:lnTo>
                    <a:pt x="433" y="773"/>
                  </a:lnTo>
                  <a:lnTo>
                    <a:pt x="357" y="835"/>
                  </a:lnTo>
                  <a:lnTo>
                    <a:pt x="282" y="886"/>
                  </a:lnTo>
                  <a:lnTo>
                    <a:pt x="211" y="925"/>
                  </a:lnTo>
                  <a:lnTo>
                    <a:pt x="143" y="949"/>
                  </a:lnTo>
                  <a:lnTo>
                    <a:pt x="85" y="957"/>
                  </a:lnTo>
                  <a:lnTo>
                    <a:pt x="35" y="946"/>
                  </a:lnTo>
                  <a:lnTo>
                    <a:pt x="0" y="915"/>
                  </a:lnTo>
                  <a:close/>
                </a:path>
              </a:pathLst>
            </a:custGeom>
            <a:solidFill>
              <a:srgbClr val="800080"/>
            </a:solidFill>
            <a:ln w="9525">
              <a:noFill/>
              <a:round/>
              <a:headEnd/>
              <a:tailEnd/>
            </a:ln>
          </p:spPr>
          <p:txBody>
            <a:bodyPr/>
            <a:lstStyle/>
            <a:p>
              <a:endParaRPr lang="ja-JP" altLang="en-US"/>
            </a:p>
          </p:txBody>
        </p:sp>
        <p:sp>
          <p:nvSpPr>
            <p:cNvPr id="50481" name="Freeform 280"/>
            <p:cNvSpPr>
              <a:spLocks/>
            </p:cNvSpPr>
            <p:nvPr/>
          </p:nvSpPr>
          <p:spPr bwMode="auto">
            <a:xfrm>
              <a:off x="4898" y="989"/>
              <a:ext cx="377" cy="391"/>
            </a:xfrm>
            <a:custGeom>
              <a:avLst/>
              <a:gdLst>
                <a:gd name="T0" fmla="*/ 1 w 753"/>
                <a:gd name="T1" fmla="*/ 0 h 784"/>
                <a:gd name="T2" fmla="*/ 1 w 753"/>
                <a:gd name="T3" fmla="*/ 0 h 784"/>
                <a:gd name="T4" fmla="*/ 1 w 753"/>
                <a:gd name="T5" fmla="*/ 0 h 784"/>
                <a:gd name="T6" fmla="*/ 1 w 753"/>
                <a:gd name="T7" fmla="*/ 0 h 784"/>
                <a:gd name="T8" fmla="*/ 1 w 753"/>
                <a:gd name="T9" fmla="*/ 0 h 784"/>
                <a:gd name="T10" fmla="*/ 1 w 753"/>
                <a:gd name="T11" fmla="*/ 0 h 784"/>
                <a:gd name="T12" fmla="*/ 1 w 753"/>
                <a:gd name="T13" fmla="*/ 0 h 784"/>
                <a:gd name="T14" fmla="*/ 1 w 753"/>
                <a:gd name="T15" fmla="*/ 0 h 784"/>
                <a:gd name="T16" fmla="*/ 1 w 753"/>
                <a:gd name="T17" fmla="*/ 0 h 784"/>
                <a:gd name="T18" fmla="*/ 1 w 753"/>
                <a:gd name="T19" fmla="*/ 0 h 784"/>
                <a:gd name="T20" fmla="*/ 1 w 753"/>
                <a:gd name="T21" fmla="*/ 0 h 784"/>
                <a:gd name="T22" fmla="*/ 1 w 753"/>
                <a:gd name="T23" fmla="*/ 0 h 784"/>
                <a:gd name="T24" fmla="*/ 1 w 753"/>
                <a:gd name="T25" fmla="*/ 0 h 784"/>
                <a:gd name="T26" fmla="*/ 1 w 753"/>
                <a:gd name="T27" fmla="*/ 0 h 784"/>
                <a:gd name="T28" fmla="*/ 1 w 753"/>
                <a:gd name="T29" fmla="*/ 0 h 784"/>
                <a:gd name="T30" fmla="*/ 1 w 753"/>
                <a:gd name="T31" fmla="*/ 0 h 784"/>
                <a:gd name="T32" fmla="*/ 1 w 753"/>
                <a:gd name="T33" fmla="*/ 0 h 784"/>
                <a:gd name="T34" fmla="*/ 1 w 753"/>
                <a:gd name="T35" fmla="*/ 0 h 784"/>
                <a:gd name="T36" fmla="*/ 0 w 753"/>
                <a:gd name="T37" fmla="*/ 0 h 784"/>
                <a:gd name="T38" fmla="*/ 0 w 753"/>
                <a:gd name="T39" fmla="*/ 0 h 784"/>
                <a:gd name="T40" fmla="*/ 1 w 753"/>
                <a:gd name="T41" fmla="*/ 0 h 784"/>
                <a:gd name="T42" fmla="*/ 1 w 753"/>
                <a:gd name="T43" fmla="*/ 0 h 784"/>
                <a:gd name="T44" fmla="*/ 1 w 753"/>
                <a:gd name="T45" fmla="*/ 0 h 784"/>
                <a:gd name="T46" fmla="*/ 1 w 753"/>
                <a:gd name="T47" fmla="*/ 0 h 784"/>
                <a:gd name="T48" fmla="*/ 1 w 753"/>
                <a:gd name="T49" fmla="*/ 0 h 784"/>
                <a:gd name="T50" fmla="*/ 1 w 753"/>
                <a:gd name="T51" fmla="*/ 0 h 784"/>
                <a:gd name="T52" fmla="*/ 1 w 753"/>
                <a:gd name="T53" fmla="*/ 0 h 784"/>
                <a:gd name="T54" fmla="*/ 1 w 753"/>
                <a:gd name="T55" fmla="*/ 0 h 784"/>
                <a:gd name="T56" fmla="*/ 1 w 753"/>
                <a:gd name="T57" fmla="*/ 0 h 784"/>
                <a:gd name="T58" fmla="*/ 1 w 753"/>
                <a:gd name="T59" fmla="*/ 0 h 784"/>
                <a:gd name="T60" fmla="*/ 1 w 753"/>
                <a:gd name="T61" fmla="*/ 0 h 784"/>
                <a:gd name="T62" fmla="*/ 1 w 753"/>
                <a:gd name="T63" fmla="*/ 0 h 784"/>
                <a:gd name="T64" fmla="*/ 1 w 753"/>
                <a:gd name="T65" fmla="*/ 0 h 784"/>
                <a:gd name="T66" fmla="*/ 1 w 753"/>
                <a:gd name="T67" fmla="*/ 0 h 7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53"/>
                <a:gd name="T103" fmla="*/ 0 h 784"/>
                <a:gd name="T104" fmla="*/ 753 w 753"/>
                <a:gd name="T105" fmla="*/ 784 h 7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53" h="784">
                  <a:moveTo>
                    <a:pt x="753" y="0"/>
                  </a:moveTo>
                  <a:lnTo>
                    <a:pt x="702" y="18"/>
                  </a:lnTo>
                  <a:lnTo>
                    <a:pt x="645" y="44"/>
                  </a:lnTo>
                  <a:lnTo>
                    <a:pt x="584" y="76"/>
                  </a:lnTo>
                  <a:lnTo>
                    <a:pt x="523" y="113"/>
                  </a:lnTo>
                  <a:lnTo>
                    <a:pt x="459" y="155"/>
                  </a:lnTo>
                  <a:lnTo>
                    <a:pt x="396" y="203"/>
                  </a:lnTo>
                  <a:lnTo>
                    <a:pt x="335" y="251"/>
                  </a:lnTo>
                  <a:lnTo>
                    <a:pt x="277" y="307"/>
                  </a:lnTo>
                  <a:lnTo>
                    <a:pt x="221" y="362"/>
                  </a:lnTo>
                  <a:lnTo>
                    <a:pt x="171" y="422"/>
                  </a:lnTo>
                  <a:lnTo>
                    <a:pt x="127" y="481"/>
                  </a:lnTo>
                  <a:lnTo>
                    <a:pt x="93" y="542"/>
                  </a:lnTo>
                  <a:lnTo>
                    <a:pt x="66" y="603"/>
                  </a:lnTo>
                  <a:lnTo>
                    <a:pt x="52" y="665"/>
                  </a:lnTo>
                  <a:lnTo>
                    <a:pt x="47" y="724"/>
                  </a:lnTo>
                  <a:lnTo>
                    <a:pt x="58" y="784"/>
                  </a:lnTo>
                  <a:lnTo>
                    <a:pt x="18" y="750"/>
                  </a:lnTo>
                  <a:lnTo>
                    <a:pt x="0" y="706"/>
                  </a:lnTo>
                  <a:lnTo>
                    <a:pt x="0" y="653"/>
                  </a:lnTo>
                  <a:lnTo>
                    <a:pt x="16" y="594"/>
                  </a:lnTo>
                  <a:lnTo>
                    <a:pt x="47" y="528"/>
                  </a:lnTo>
                  <a:lnTo>
                    <a:pt x="90" y="460"/>
                  </a:lnTo>
                  <a:lnTo>
                    <a:pt x="143" y="391"/>
                  </a:lnTo>
                  <a:lnTo>
                    <a:pt x="206" y="323"/>
                  </a:lnTo>
                  <a:lnTo>
                    <a:pt x="272" y="256"/>
                  </a:lnTo>
                  <a:lnTo>
                    <a:pt x="344" y="193"/>
                  </a:lnTo>
                  <a:lnTo>
                    <a:pt x="418" y="137"/>
                  </a:lnTo>
                  <a:lnTo>
                    <a:pt x="492" y="87"/>
                  </a:lnTo>
                  <a:lnTo>
                    <a:pt x="565" y="47"/>
                  </a:lnTo>
                  <a:lnTo>
                    <a:pt x="634" y="18"/>
                  </a:lnTo>
                  <a:lnTo>
                    <a:pt x="698" y="2"/>
                  </a:lnTo>
                  <a:lnTo>
                    <a:pt x="753" y="0"/>
                  </a:lnTo>
                  <a:close/>
                </a:path>
              </a:pathLst>
            </a:custGeom>
            <a:solidFill>
              <a:srgbClr val="800080"/>
            </a:solidFill>
            <a:ln w="9525">
              <a:noFill/>
              <a:round/>
              <a:headEnd/>
              <a:tailEnd/>
            </a:ln>
          </p:spPr>
          <p:txBody>
            <a:bodyPr/>
            <a:lstStyle/>
            <a:p>
              <a:endParaRPr lang="ja-JP" altLang="en-US"/>
            </a:p>
          </p:txBody>
        </p:sp>
        <p:sp>
          <p:nvSpPr>
            <p:cNvPr id="50482" name="Freeform 281"/>
            <p:cNvSpPr>
              <a:spLocks/>
            </p:cNvSpPr>
            <p:nvPr/>
          </p:nvSpPr>
          <p:spPr bwMode="auto">
            <a:xfrm>
              <a:off x="5083" y="1010"/>
              <a:ext cx="200" cy="119"/>
            </a:xfrm>
            <a:custGeom>
              <a:avLst/>
              <a:gdLst>
                <a:gd name="T0" fmla="*/ 0 w 401"/>
                <a:gd name="T1" fmla="*/ 1 h 238"/>
                <a:gd name="T2" fmla="*/ 0 w 401"/>
                <a:gd name="T3" fmla="*/ 1 h 238"/>
                <a:gd name="T4" fmla="*/ 0 w 401"/>
                <a:gd name="T5" fmla="*/ 1 h 238"/>
                <a:gd name="T6" fmla="*/ 0 w 401"/>
                <a:gd name="T7" fmla="*/ 1 h 238"/>
                <a:gd name="T8" fmla="*/ 0 w 401"/>
                <a:gd name="T9" fmla="*/ 1 h 238"/>
                <a:gd name="T10" fmla="*/ 0 w 401"/>
                <a:gd name="T11" fmla="*/ 1 h 238"/>
                <a:gd name="T12" fmla="*/ 0 w 401"/>
                <a:gd name="T13" fmla="*/ 1 h 238"/>
                <a:gd name="T14" fmla="*/ 0 w 401"/>
                <a:gd name="T15" fmla="*/ 1 h 238"/>
                <a:gd name="T16" fmla="*/ 0 w 401"/>
                <a:gd name="T17" fmla="*/ 1 h 238"/>
                <a:gd name="T18" fmla="*/ 0 w 401"/>
                <a:gd name="T19" fmla="*/ 1 h 238"/>
                <a:gd name="T20" fmla="*/ 0 w 401"/>
                <a:gd name="T21" fmla="*/ 1 h 238"/>
                <a:gd name="T22" fmla="*/ 0 w 401"/>
                <a:gd name="T23" fmla="*/ 1 h 238"/>
                <a:gd name="T24" fmla="*/ 0 w 401"/>
                <a:gd name="T25" fmla="*/ 1 h 238"/>
                <a:gd name="T26" fmla="*/ 0 w 401"/>
                <a:gd name="T27" fmla="*/ 1 h 238"/>
                <a:gd name="T28" fmla="*/ 0 w 401"/>
                <a:gd name="T29" fmla="*/ 1 h 238"/>
                <a:gd name="T30" fmla="*/ 0 w 401"/>
                <a:gd name="T31" fmla="*/ 1 h 238"/>
                <a:gd name="T32" fmla="*/ 0 w 401"/>
                <a:gd name="T33" fmla="*/ 1 h 238"/>
                <a:gd name="T34" fmla="*/ 0 w 401"/>
                <a:gd name="T35" fmla="*/ 1 h 238"/>
                <a:gd name="T36" fmla="*/ 0 w 401"/>
                <a:gd name="T37" fmla="*/ 1 h 238"/>
                <a:gd name="T38" fmla="*/ 0 w 401"/>
                <a:gd name="T39" fmla="*/ 1 h 238"/>
                <a:gd name="T40" fmla="*/ 0 w 401"/>
                <a:gd name="T41" fmla="*/ 1 h 238"/>
                <a:gd name="T42" fmla="*/ 0 w 401"/>
                <a:gd name="T43" fmla="*/ 1 h 238"/>
                <a:gd name="T44" fmla="*/ 0 w 401"/>
                <a:gd name="T45" fmla="*/ 1 h 238"/>
                <a:gd name="T46" fmla="*/ 0 w 401"/>
                <a:gd name="T47" fmla="*/ 1 h 238"/>
                <a:gd name="T48" fmla="*/ 0 w 401"/>
                <a:gd name="T49" fmla="*/ 1 h 238"/>
                <a:gd name="T50" fmla="*/ 0 w 401"/>
                <a:gd name="T51" fmla="*/ 1 h 238"/>
                <a:gd name="T52" fmla="*/ 0 w 401"/>
                <a:gd name="T53" fmla="*/ 1 h 238"/>
                <a:gd name="T54" fmla="*/ 0 w 401"/>
                <a:gd name="T55" fmla="*/ 1 h 238"/>
                <a:gd name="T56" fmla="*/ 0 w 401"/>
                <a:gd name="T57" fmla="*/ 1 h 238"/>
                <a:gd name="T58" fmla="*/ 0 w 401"/>
                <a:gd name="T59" fmla="*/ 1 h 238"/>
                <a:gd name="T60" fmla="*/ 0 w 401"/>
                <a:gd name="T61" fmla="*/ 1 h 238"/>
                <a:gd name="T62" fmla="*/ 0 w 401"/>
                <a:gd name="T63" fmla="*/ 1 h 238"/>
                <a:gd name="T64" fmla="*/ 0 w 401"/>
                <a:gd name="T65" fmla="*/ 1 h 238"/>
                <a:gd name="T66" fmla="*/ 0 w 401"/>
                <a:gd name="T67" fmla="*/ 0 h 238"/>
                <a:gd name="T68" fmla="*/ 0 w 401"/>
                <a:gd name="T69" fmla="*/ 0 h 238"/>
                <a:gd name="T70" fmla="*/ 0 w 401"/>
                <a:gd name="T71" fmla="*/ 0 h 238"/>
                <a:gd name="T72" fmla="*/ 0 w 401"/>
                <a:gd name="T73" fmla="*/ 0 h 238"/>
                <a:gd name="T74" fmla="*/ 0 w 401"/>
                <a:gd name="T75" fmla="*/ 0 h 238"/>
                <a:gd name="T76" fmla="*/ 0 w 401"/>
                <a:gd name="T77" fmla="*/ 0 h 238"/>
                <a:gd name="T78" fmla="*/ 0 w 401"/>
                <a:gd name="T79" fmla="*/ 0 h 238"/>
                <a:gd name="T80" fmla="*/ 0 w 401"/>
                <a:gd name="T81" fmla="*/ 1 h 238"/>
                <a:gd name="T82" fmla="*/ 0 w 401"/>
                <a:gd name="T83" fmla="*/ 1 h 238"/>
                <a:gd name="T84" fmla="*/ 0 w 401"/>
                <a:gd name="T85" fmla="*/ 1 h 23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1"/>
                <a:gd name="T130" fmla="*/ 0 h 238"/>
                <a:gd name="T131" fmla="*/ 401 w 401"/>
                <a:gd name="T132" fmla="*/ 238 h 23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1" h="238">
                  <a:moveTo>
                    <a:pt x="401" y="6"/>
                  </a:moveTo>
                  <a:lnTo>
                    <a:pt x="401" y="19"/>
                  </a:lnTo>
                  <a:lnTo>
                    <a:pt x="375" y="28"/>
                  </a:lnTo>
                  <a:lnTo>
                    <a:pt x="348" y="41"/>
                  </a:lnTo>
                  <a:lnTo>
                    <a:pt x="322" y="51"/>
                  </a:lnTo>
                  <a:lnTo>
                    <a:pt x="296" y="64"/>
                  </a:lnTo>
                  <a:lnTo>
                    <a:pt x="269" y="74"/>
                  </a:lnTo>
                  <a:lnTo>
                    <a:pt x="243" y="85"/>
                  </a:lnTo>
                  <a:lnTo>
                    <a:pt x="217" y="98"/>
                  </a:lnTo>
                  <a:lnTo>
                    <a:pt x="193" y="111"/>
                  </a:lnTo>
                  <a:lnTo>
                    <a:pt x="167" y="123"/>
                  </a:lnTo>
                  <a:lnTo>
                    <a:pt x="142" y="138"/>
                  </a:lnTo>
                  <a:lnTo>
                    <a:pt x="118" y="152"/>
                  </a:lnTo>
                  <a:lnTo>
                    <a:pt x="93" y="167"/>
                  </a:lnTo>
                  <a:lnTo>
                    <a:pt x="68" y="183"/>
                  </a:lnTo>
                  <a:lnTo>
                    <a:pt x="45" y="199"/>
                  </a:lnTo>
                  <a:lnTo>
                    <a:pt x="21" y="218"/>
                  </a:lnTo>
                  <a:lnTo>
                    <a:pt x="0" y="238"/>
                  </a:lnTo>
                  <a:lnTo>
                    <a:pt x="16" y="213"/>
                  </a:lnTo>
                  <a:lnTo>
                    <a:pt x="36" y="193"/>
                  </a:lnTo>
                  <a:lnTo>
                    <a:pt x="55" y="172"/>
                  </a:lnTo>
                  <a:lnTo>
                    <a:pt x="76" y="154"/>
                  </a:lnTo>
                  <a:lnTo>
                    <a:pt x="97" y="136"/>
                  </a:lnTo>
                  <a:lnTo>
                    <a:pt x="118" y="122"/>
                  </a:lnTo>
                  <a:lnTo>
                    <a:pt x="140" y="106"/>
                  </a:lnTo>
                  <a:lnTo>
                    <a:pt x="163" y="93"/>
                  </a:lnTo>
                  <a:lnTo>
                    <a:pt x="185" y="80"/>
                  </a:lnTo>
                  <a:lnTo>
                    <a:pt x="208" y="67"/>
                  </a:lnTo>
                  <a:lnTo>
                    <a:pt x="230" y="56"/>
                  </a:lnTo>
                  <a:lnTo>
                    <a:pt x="254" y="45"/>
                  </a:lnTo>
                  <a:lnTo>
                    <a:pt x="277" y="33"/>
                  </a:lnTo>
                  <a:lnTo>
                    <a:pt x="301" y="22"/>
                  </a:lnTo>
                  <a:lnTo>
                    <a:pt x="324" y="11"/>
                  </a:lnTo>
                  <a:lnTo>
                    <a:pt x="348" y="0"/>
                  </a:lnTo>
                  <a:lnTo>
                    <a:pt x="354" y="0"/>
                  </a:lnTo>
                  <a:lnTo>
                    <a:pt x="361" y="0"/>
                  </a:lnTo>
                  <a:lnTo>
                    <a:pt x="367" y="0"/>
                  </a:lnTo>
                  <a:lnTo>
                    <a:pt x="375" y="0"/>
                  </a:lnTo>
                  <a:lnTo>
                    <a:pt x="381" y="0"/>
                  </a:lnTo>
                  <a:lnTo>
                    <a:pt x="389" y="0"/>
                  </a:lnTo>
                  <a:lnTo>
                    <a:pt x="396" y="3"/>
                  </a:lnTo>
                  <a:lnTo>
                    <a:pt x="401" y="6"/>
                  </a:lnTo>
                  <a:close/>
                </a:path>
              </a:pathLst>
            </a:custGeom>
            <a:solidFill>
              <a:srgbClr val="800080"/>
            </a:solidFill>
            <a:ln w="9525">
              <a:noFill/>
              <a:round/>
              <a:headEnd/>
              <a:tailEnd/>
            </a:ln>
          </p:spPr>
          <p:txBody>
            <a:bodyPr/>
            <a:lstStyle/>
            <a:p>
              <a:endParaRPr lang="ja-JP" altLang="en-US"/>
            </a:p>
          </p:txBody>
        </p:sp>
        <p:sp>
          <p:nvSpPr>
            <p:cNvPr id="50483" name="Freeform 282"/>
            <p:cNvSpPr>
              <a:spLocks/>
            </p:cNvSpPr>
            <p:nvPr/>
          </p:nvSpPr>
          <p:spPr bwMode="auto">
            <a:xfrm>
              <a:off x="4617" y="1023"/>
              <a:ext cx="29" cy="30"/>
            </a:xfrm>
            <a:custGeom>
              <a:avLst/>
              <a:gdLst>
                <a:gd name="T0" fmla="*/ 0 w 60"/>
                <a:gd name="T1" fmla="*/ 1 h 60"/>
                <a:gd name="T2" fmla="*/ 0 w 60"/>
                <a:gd name="T3" fmla="*/ 1 h 60"/>
                <a:gd name="T4" fmla="*/ 0 w 60"/>
                <a:gd name="T5" fmla="*/ 1 h 60"/>
                <a:gd name="T6" fmla="*/ 0 w 60"/>
                <a:gd name="T7" fmla="*/ 1 h 60"/>
                <a:gd name="T8" fmla="*/ 0 w 60"/>
                <a:gd name="T9" fmla="*/ 1 h 60"/>
                <a:gd name="T10" fmla="*/ 0 w 60"/>
                <a:gd name="T11" fmla="*/ 1 h 60"/>
                <a:gd name="T12" fmla="*/ 0 w 60"/>
                <a:gd name="T13" fmla="*/ 1 h 60"/>
                <a:gd name="T14" fmla="*/ 0 w 60"/>
                <a:gd name="T15" fmla="*/ 1 h 60"/>
                <a:gd name="T16" fmla="*/ 0 w 60"/>
                <a:gd name="T17" fmla="*/ 1 h 60"/>
                <a:gd name="T18" fmla="*/ 0 w 60"/>
                <a:gd name="T19" fmla="*/ 1 h 60"/>
                <a:gd name="T20" fmla="*/ 0 w 60"/>
                <a:gd name="T21" fmla="*/ 1 h 60"/>
                <a:gd name="T22" fmla="*/ 0 w 60"/>
                <a:gd name="T23" fmla="*/ 1 h 60"/>
                <a:gd name="T24" fmla="*/ 0 w 60"/>
                <a:gd name="T25" fmla="*/ 1 h 60"/>
                <a:gd name="T26" fmla="*/ 0 w 60"/>
                <a:gd name="T27" fmla="*/ 1 h 60"/>
                <a:gd name="T28" fmla="*/ 0 w 60"/>
                <a:gd name="T29" fmla="*/ 1 h 60"/>
                <a:gd name="T30" fmla="*/ 0 w 60"/>
                <a:gd name="T31" fmla="*/ 1 h 60"/>
                <a:gd name="T32" fmla="*/ 0 w 60"/>
                <a:gd name="T33" fmla="*/ 0 h 60"/>
                <a:gd name="T34" fmla="*/ 0 w 60"/>
                <a:gd name="T35" fmla="*/ 1 h 60"/>
                <a:gd name="T36" fmla="*/ 0 w 60"/>
                <a:gd name="T37" fmla="*/ 1 h 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
                <a:gd name="T58" fmla="*/ 0 h 60"/>
                <a:gd name="T59" fmla="*/ 60 w 60"/>
                <a:gd name="T60" fmla="*/ 60 h 6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 h="60">
                  <a:moveTo>
                    <a:pt x="60" y="24"/>
                  </a:moveTo>
                  <a:lnTo>
                    <a:pt x="55" y="34"/>
                  </a:lnTo>
                  <a:lnTo>
                    <a:pt x="50" y="44"/>
                  </a:lnTo>
                  <a:lnTo>
                    <a:pt x="43" y="50"/>
                  </a:lnTo>
                  <a:lnTo>
                    <a:pt x="37" y="57"/>
                  </a:lnTo>
                  <a:lnTo>
                    <a:pt x="29" y="58"/>
                  </a:lnTo>
                  <a:lnTo>
                    <a:pt x="23" y="60"/>
                  </a:lnTo>
                  <a:lnTo>
                    <a:pt x="16" y="60"/>
                  </a:lnTo>
                  <a:lnTo>
                    <a:pt x="11" y="58"/>
                  </a:lnTo>
                  <a:lnTo>
                    <a:pt x="6" y="53"/>
                  </a:lnTo>
                  <a:lnTo>
                    <a:pt x="3" y="49"/>
                  </a:lnTo>
                  <a:lnTo>
                    <a:pt x="0" y="42"/>
                  </a:lnTo>
                  <a:lnTo>
                    <a:pt x="0" y="36"/>
                  </a:lnTo>
                  <a:lnTo>
                    <a:pt x="0" y="28"/>
                  </a:lnTo>
                  <a:lnTo>
                    <a:pt x="3" y="18"/>
                  </a:lnTo>
                  <a:lnTo>
                    <a:pt x="10" y="10"/>
                  </a:lnTo>
                  <a:lnTo>
                    <a:pt x="18" y="0"/>
                  </a:lnTo>
                  <a:lnTo>
                    <a:pt x="60" y="24"/>
                  </a:lnTo>
                  <a:close/>
                </a:path>
              </a:pathLst>
            </a:custGeom>
            <a:solidFill>
              <a:srgbClr val="800080"/>
            </a:solidFill>
            <a:ln w="9525">
              <a:noFill/>
              <a:round/>
              <a:headEnd/>
              <a:tailEnd/>
            </a:ln>
          </p:spPr>
          <p:txBody>
            <a:bodyPr/>
            <a:lstStyle/>
            <a:p>
              <a:endParaRPr lang="ja-JP" altLang="en-US"/>
            </a:p>
          </p:txBody>
        </p:sp>
        <p:sp>
          <p:nvSpPr>
            <p:cNvPr id="50484" name="Freeform 283"/>
            <p:cNvSpPr>
              <a:spLocks/>
            </p:cNvSpPr>
            <p:nvPr/>
          </p:nvSpPr>
          <p:spPr bwMode="auto">
            <a:xfrm>
              <a:off x="5113" y="1029"/>
              <a:ext cx="195" cy="302"/>
            </a:xfrm>
            <a:custGeom>
              <a:avLst/>
              <a:gdLst>
                <a:gd name="T0" fmla="*/ 1 w 389"/>
                <a:gd name="T1" fmla="*/ 1 h 604"/>
                <a:gd name="T2" fmla="*/ 1 w 389"/>
                <a:gd name="T3" fmla="*/ 1 h 604"/>
                <a:gd name="T4" fmla="*/ 1 w 389"/>
                <a:gd name="T5" fmla="*/ 1 h 604"/>
                <a:gd name="T6" fmla="*/ 1 w 389"/>
                <a:gd name="T7" fmla="*/ 1 h 604"/>
                <a:gd name="T8" fmla="*/ 0 w 389"/>
                <a:gd name="T9" fmla="*/ 1 h 604"/>
                <a:gd name="T10" fmla="*/ 1 w 389"/>
                <a:gd name="T11" fmla="*/ 1 h 604"/>
                <a:gd name="T12" fmla="*/ 1 w 389"/>
                <a:gd name="T13" fmla="*/ 1 h 604"/>
                <a:gd name="T14" fmla="*/ 1 w 389"/>
                <a:gd name="T15" fmla="*/ 1 h 604"/>
                <a:gd name="T16" fmla="*/ 1 w 389"/>
                <a:gd name="T17" fmla="*/ 1 h 604"/>
                <a:gd name="T18" fmla="*/ 1 w 389"/>
                <a:gd name="T19" fmla="*/ 1 h 604"/>
                <a:gd name="T20" fmla="*/ 1 w 389"/>
                <a:gd name="T21" fmla="*/ 1 h 604"/>
                <a:gd name="T22" fmla="*/ 1 w 389"/>
                <a:gd name="T23" fmla="*/ 1 h 604"/>
                <a:gd name="T24" fmla="*/ 1 w 389"/>
                <a:gd name="T25" fmla="*/ 1 h 604"/>
                <a:gd name="T26" fmla="*/ 1 w 389"/>
                <a:gd name="T27" fmla="*/ 1 h 604"/>
                <a:gd name="T28" fmla="*/ 1 w 389"/>
                <a:gd name="T29" fmla="*/ 1 h 604"/>
                <a:gd name="T30" fmla="*/ 1 w 389"/>
                <a:gd name="T31" fmla="*/ 1 h 604"/>
                <a:gd name="T32" fmla="*/ 1 w 389"/>
                <a:gd name="T33" fmla="*/ 1 h 604"/>
                <a:gd name="T34" fmla="*/ 1 w 389"/>
                <a:gd name="T35" fmla="*/ 1 h 604"/>
                <a:gd name="T36" fmla="*/ 1 w 389"/>
                <a:gd name="T37" fmla="*/ 1 h 604"/>
                <a:gd name="T38" fmla="*/ 1 w 389"/>
                <a:gd name="T39" fmla="*/ 1 h 604"/>
                <a:gd name="T40" fmla="*/ 1 w 389"/>
                <a:gd name="T41" fmla="*/ 0 h 604"/>
                <a:gd name="T42" fmla="*/ 1 w 389"/>
                <a:gd name="T43" fmla="*/ 1 h 604"/>
                <a:gd name="T44" fmla="*/ 1 w 389"/>
                <a:gd name="T45" fmla="*/ 1 h 604"/>
                <a:gd name="T46" fmla="*/ 1 w 389"/>
                <a:gd name="T47" fmla="*/ 1 h 604"/>
                <a:gd name="T48" fmla="*/ 1 w 389"/>
                <a:gd name="T49" fmla="*/ 1 h 604"/>
                <a:gd name="T50" fmla="*/ 1 w 389"/>
                <a:gd name="T51" fmla="*/ 1 h 604"/>
                <a:gd name="T52" fmla="*/ 1 w 389"/>
                <a:gd name="T53" fmla="*/ 1 h 604"/>
                <a:gd name="T54" fmla="*/ 1 w 389"/>
                <a:gd name="T55" fmla="*/ 1 h 604"/>
                <a:gd name="T56" fmla="*/ 1 w 389"/>
                <a:gd name="T57" fmla="*/ 1 h 604"/>
                <a:gd name="T58" fmla="*/ 1 w 389"/>
                <a:gd name="T59" fmla="*/ 1 h 604"/>
                <a:gd name="T60" fmla="*/ 1 w 389"/>
                <a:gd name="T61" fmla="*/ 1 h 604"/>
                <a:gd name="T62" fmla="*/ 1 w 389"/>
                <a:gd name="T63" fmla="*/ 1 h 604"/>
                <a:gd name="T64" fmla="*/ 1 w 389"/>
                <a:gd name="T65" fmla="*/ 1 h 604"/>
                <a:gd name="T66" fmla="*/ 1 w 389"/>
                <a:gd name="T67" fmla="*/ 1 h 604"/>
                <a:gd name="T68" fmla="*/ 1 w 389"/>
                <a:gd name="T69" fmla="*/ 1 h 604"/>
                <a:gd name="T70" fmla="*/ 1 w 389"/>
                <a:gd name="T71" fmla="*/ 1 h 604"/>
                <a:gd name="T72" fmla="*/ 1 w 389"/>
                <a:gd name="T73" fmla="*/ 1 h 604"/>
                <a:gd name="T74" fmla="*/ 1 w 389"/>
                <a:gd name="T75" fmla="*/ 1 h 6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89"/>
                <a:gd name="T115" fmla="*/ 0 h 604"/>
                <a:gd name="T116" fmla="*/ 389 w 389"/>
                <a:gd name="T117" fmla="*/ 604 h 6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89" h="604">
                  <a:moveTo>
                    <a:pt x="19" y="604"/>
                  </a:moveTo>
                  <a:lnTo>
                    <a:pt x="16" y="598"/>
                  </a:lnTo>
                  <a:lnTo>
                    <a:pt x="11" y="593"/>
                  </a:lnTo>
                  <a:lnTo>
                    <a:pt x="5" y="590"/>
                  </a:lnTo>
                  <a:lnTo>
                    <a:pt x="0" y="593"/>
                  </a:lnTo>
                  <a:lnTo>
                    <a:pt x="27" y="567"/>
                  </a:lnTo>
                  <a:lnTo>
                    <a:pt x="58" y="538"/>
                  </a:lnTo>
                  <a:lnTo>
                    <a:pt x="88" y="506"/>
                  </a:lnTo>
                  <a:lnTo>
                    <a:pt x="119" y="474"/>
                  </a:lnTo>
                  <a:lnTo>
                    <a:pt x="149" y="437"/>
                  </a:lnTo>
                  <a:lnTo>
                    <a:pt x="180" y="402"/>
                  </a:lnTo>
                  <a:lnTo>
                    <a:pt x="210" y="363"/>
                  </a:lnTo>
                  <a:lnTo>
                    <a:pt x="239" y="325"/>
                  </a:lnTo>
                  <a:lnTo>
                    <a:pt x="265" y="283"/>
                  </a:lnTo>
                  <a:lnTo>
                    <a:pt x="291" y="241"/>
                  </a:lnTo>
                  <a:lnTo>
                    <a:pt x="312" y="201"/>
                  </a:lnTo>
                  <a:lnTo>
                    <a:pt x="333" y="159"/>
                  </a:lnTo>
                  <a:lnTo>
                    <a:pt x="347" y="119"/>
                  </a:lnTo>
                  <a:lnTo>
                    <a:pt x="360" y="77"/>
                  </a:lnTo>
                  <a:lnTo>
                    <a:pt x="368" y="37"/>
                  </a:lnTo>
                  <a:lnTo>
                    <a:pt x="371" y="0"/>
                  </a:lnTo>
                  <a:lnTo>
                    <a:pt x="384" y="24"/>
                  </a:lnTo>
                  <a:lnTo>
                    <a:pt x="389" y="56"/>
                  </a:lnTo>
                  <a:lnTo>
                    <a:pt x="384" y="91"/>
                  </a:lnTo>
                  <a:lnTo>
                    <a:pt x="373" y="133"/>
                  </a:lnTo>
                  <a:lnTo>
                    <a:pt x="355" y="176"/>
                  </a:lnTo>
                  <a:lnTo>
                    <a:pt x="331" y="223"/>
                  </a:lnTo>
                  <a:lnTo>
                    <a:pt x="302" y="271"/>
                  </a:lnTo>
                  <a:lnTo>
                    <a:pt x="272" y="320"/>
                  </a:lnTo>
                  <a:lnTo>
                    <a:pt x="235" y="366"/>
                  </a:lnTo>
                  <a:lnTo>
                    <a:pt x="199" y="413"/>
                  </a:lnTo>
                  <a:lnTo>
                    <a:pt x="162" y="456"/>
                  </a:lnTo>
                  <a:lnTo>
                    <a:pt x="128" y="497"/>
                  </a:lnTo>
                  <a:lnTo>
                    <a:pt x="95" y="532"/>
                  </a:lnTo>
                  <a:lnTo>
                    <a:pt x="66" y="563"/>
                  </a:lnTo>
                  <a:lnTo>
                    <a:pt x="38" y="587"/>
                  </a:lnTo>
                  <a:lnTo>
                    <a:pt x="19" y="604"/>
                  </a:lnTo>
                  <a:close/>
                </a:path>
              </a:pathLst>
            </a:custGeom>
            <a:solidFill>
              <a:srgbClr val="800080"/>
            </a:solidFill>
            <a:ln w="9525">
              <a:noFill/>
              <a:round/>
              <a:headEnd/>
              <a:tailEnd/>
            </a:ln>
          </p:spPr>
          <p:txBody>
            <a:bodyPr/>
            <a:lstStyle/>
            <a:p>
              <a:endParaRPr lang="ja-JP" altLang="en-US"/>
            </a:p>
          </p:txBody>
        </p:sp>
        <p:sp>
          <p:nvSpPr>
            <p:cNvPr id="50485" name="Freeform 284"/>
            <p:cNvSpPr>
              <a:spLocks/>
            </p:cNvSpPr>
            <p:nvPr/>
          </p:nvSpPr>
          <p:spPr bwMode="auto">
            <a:xfrm>
              <a:off x="4665" y="1055"/>
              <a:ext cx="87" cy="148"/>
            </a:xfrm>
            <a:custGeom>
              <a:avLst/>
              <a:gdLst>
                <a:gd name="T0" fmla="*/ 0 w 175"/>
                <a:gd name="T1" fmla="*/ 1 h 294"/>
                <a:gd name="T2" fmla="*/ 0 w 175"/>
                <a:gd name="T3" fmla="*/ 1 h 294"/>
                <a:gd name="T4" fmla="*/ 0 w 175"/>
                <a:gd name="T5" fmla="*/ 1 h 294"/>
                <a:gd name="T6" fmla="*/ 0 w 175"/>
                <a:gd name="T7" fmla="*/ 1 h 294"/>
                <a:gd name="T8" fmla="*/ 0 w 175"/>
                <a:gd name="T9" fmla="*/ 1 h 294"/>
                <a:gd name="T10" fmla="*/ 0 w 175"/>
                <a:gd name="T11" fmla="*/ 1 h 294"/>
                <a:gd name="T12" fmla="*/ 0 w 175"/>
                <a:gd name="T13" fmla="*/ 1 h 294"/>
                <a:gd name="T14" fmla="*/ 0 w 175"/>
                <a:gd name="T15" fmla="*/ 1 h 294"/>
                <a:gd name="T16" fmla="*/ 0 w 175"/>
                <a:gd name="T17" fmla="*/ 1 h 294"/>
                <a:gd name="T18" fmla="*/ 0 w 175"/>
                <a:gd name="T19" fmla="*/ 1 h 294"/>
                <a:gd name="T20" fmla="*/ 0 w 175"/>
                <a:gd name="T21" fmla="*/ 1 h 294"/>
                <a:gd name="T22" fmla="*/ 0 w 175"/>
                <a:gd name="T23" fmla="*/ 1 h 294"/>
                <a:gd name="T24" fmla="*/ 0 w 175"/>
                <a:gd name="T25" fmla="*/ 1 h 294"/>
                <a:gd name="T26" fmla="*/ 0 w 175"/>
                <a:gd name="T27" fmla="*/ 1 h 294"/>
                <a:gd name="T28" fmla="*/ 0 w 175"/>
                <a:gd name="T29" fmla="*/ 1 h 294"/>
                <a:gd name="T30" fmla="*/ 0 w 175"/>
                <a:gd name="T31" fmla="*/ 1 h 294"/>
                <a:gd name="T32" fmla="*/ 0 w 175"/>
                <a:gd name="T33" fmla="*/ 1 h 294"/>
                <a:gd name="T34" fmla="*/ 0 w 175"/>
                <a:gd name="T35" fmla="*/ 1 h 294"/>
                <a:gd name="T36" fmla="*/ 0 w 175"/>
                <a:gd name="T37" fmla="*/ 1 h 294"/>
                <a:gd name="T38" fmla="*/ 0 w 175"/>
                <a:gd name="T39" fmla="*/ 1 h 294"/>
                <a:gd name="T40" fmla="*/ 0 w 175"/>
                <a:gd name="T41" fmla="*/ 1 h 294"/>
                <a:gd name="T42" fmla="*/ 0 w 175"/>
                <a:gd name="T43" fmla="*/ 1 h 294"/>
                <a:gd name="T44" fmla="*/ 0 w 175"/>
                <a:gd name="T45" fmla="*/ 1 h 294"/>
                <a:gd name="T46" fmla="*/ 0 w 175"/>
                <a:gd name="T47" fmla="*/ 1 h 294"/>
                <a:gd name="T48" fmla="*/ 0 w 175"/>
                <a:gd name="T49" fmla="*/ 1 h 294"/>
                <a:gd name="T50" fmla="*/ 0 w 175"/>
                <a:gd name="T51" fmla="*/ 1 h 294"/>
                <a:gd name="T52" fmla="*/ 0 w 175"/>
                <a:gd name="T53" fmla="*/ 1 h 294"/>
                <a:gd name="T54" fmla="*/ 0 w 175"/>
                <a:gd name="T55" fmla="*/ 1 h 294"/>
                <a:gd name="T56" fmla="*/ 0 w 175"/>
                <a:gd name="T57" fmla="*/ 1 h 294"/>
                <a:gd name="T58" fmla="*/ 0 w 175"/>
                <a:gd name="T59" fmla="*/ 1 h 294"/>
                <a:gd name="T60" fmla="*/ 0 w 175"/>
                <a:gd name="T61" fmla="*/ 1 h 294"/>
                <a:gd name="T62" fmla="*/ 0 w 175"/>
                <a:gd name="T63" fmla="*/ 1 h 294"/>
                <a:gd name="T64" fmla="*/ 0 w 175"/>
                <a:gd name="T65" fmla="*/ 1 h 294"/>
                <a:gd name="T66" fmla="*/ 0 w 175"/>
                <a:gd name="T67" fmla="*/ 1 h 294"/>
                <a:gd name="T68" fmla="*/ 0 w 175"/>
                <a:gd name="T69" fmla="*/ 1 h 294"/>
                <a:gd name="T70" fmla="*/ 0 w 175"/>
                <a:gd name="T71" fmla="*/ 1 h 294"/>
                <a:gd name="T72" fmla="*/ 0 w 175"/>
                <a:gd name="T73" fmla="*/ 1 h 294"/>
                <a:gd name="T74" fmla="*/ 0 w 175"/>
                <a:gd name="T75" fmla="*/ 1 h 294"/>
                <a:gd name="T76" fmla="*/ 0 w 175"/>
                <a:gd name="T77" fmla="*/ 1 h 294"/>
                <a:gd name="T78" fmla="*/ 0 w 175"/>
                <a:gd name="T79" fmla="*/ 1 h 294"/>
                <a:gd name="T80" fmla="*/ 0 w 175"/>
                <a:gd name="T81" fmla="*/ 1 h 294"/>
                <a:gd name="T82" fmla="*/ 0 w 175"/>
                <a:gd name="T83" fmla="*/ 1 h 294"/>
                <a:gd name="T84" fmla="*/ 0 w 175"/>
                <a:gd name="T85" fmla="*/ 1 h 294"/>
                <a:gd name="T86" fmla="*/ 0 w 175"/>
                <a:gd name="T87" fmla="*/ 1 h 294"/>
                <a:gd name="T88" fmla="*/ 0 w 175"/>
                <a:gd name="T89" fmla="*/ 1 h 294"/>
                <a:gd name="T90" fmla="*/ 0 w 175"/>
                <a:gd name="T91" fmla="*/ 1 h 294"/>
                <a:gd name="T92" fmla="*/ 0 w 175"/>
                <a:gd name="T93" fmla="*/ 1 h 294"/>
                <a:gd name="T94" fmla="*/ 0 w 175"/>
                <a:gd name="T95" fmla="*/ 1 h 294"/>
                <a:gd name="T96" fmla="*/ 0 w 175"/>
                <a:gd name="T97" fmla="*/ 0 h 294"/>
                <a:gd name="T98" fmla="*/ 0 w 175"/>
                <a:gd name="T99" fmla="*/ 1 h 294"/>
                <a:gd name="T100" fmla="*/ 0 w 175"/>
                <a:gd name="T101" fmla="*/ 1 h 29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5"/>
                <a:gd name="T154" fmla="*/ 0 h 294"/>
                <a:gd name="T155" fmla="*/ 175 w 175"/>
                <a:gd name="T156" fmla="*/ 294 h 29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5" h="294">
                  <a:moveTo>
                    <a:pt x="120" y="9"/>
                  </a:moveTo>
                  <a:lnTo>
                    <a:pt x="119" y="14"/>
                  </a:lnTo>
                  <a:lnTo>
                    <a:pt x="117" y="21"/>
                  </a:lnTo>
                  <a:lnTo>
                    <a:pt x="114" y="25"/>
                  </a:lnTo>
                  <a:lnTo>
                    <a:pt x="111" y="32"/>
                  </a:lnTo>
                  <a:lnTo>
                    <a:pt x="107" y="35"/>
                  </a:lnTo>
                  <a:lnTo>
                    <a:pt x="103" y="38"/>
                  </a:lnTo>
                  <a:lnTo>
                    <a:pt x="96" y="41"/>
                  </a:lnTo>
                  <a:lnTo>
                    <a:pt x="90" y="43"/>
                  </a:lnTo>
                  <a:lnTo>
                    <a:pt x="98" y="48"/>
                  </a:lnTo>
                  <a:lnTo>
                    <a:pt x="106" y="54"/>
                  </a:lnTo>
                  <a:lnTo>
                    <a:pt x="111" y="62"/>
                  </a:lnTo>
                  <a:lnTo>
                    <a:pt x="115" y="70"/>
                  </a:lnTo>
                  <a:lnTo>
                    <a:pt x="119" y="78"/>
                  </a:lnTo>
                  <a:lnTo>
                    <a:pt x="122" y="88"/>
                  </a:lnTo>
                  <a:lnTo>
                    <a:pt x="125" y="98"/>
                  </a:lnTo>
                  <a:lnTo>
                    <a:pt x="128" y="107"/>
                  </a:lnTo>
                  <a:lnTo>
                    <a:pt x="130" y="115"/>
                  </a:lnTo>
                  <a:lnTo>
                    <a:pt x="133" y="125"/>
                  </a:lnTo>
                  <a:lnTo>
                    <a:pt x="136" y="133"/>
                  </a:lnTo>
                  <a:lnTo>
                    <a:pt x="141" y="141"/>
                  </a:lnTo>
                  <a:lnTo>
                    <a:pt x="146" y="148"/>
                  </a:lnTo>
                  <a:lnTo>
                    <a:pt x="154" y="156"/>
                  </a:lnTo>
                  <a:lnTo>
                    <a:pt x="164" y="160"/>
                  </a:lnTo>
                  <a:lnTo>
                    <a:pt x="175" y="165"/>
                  </a:lnTo>
                  <a:lnTo>
                    <a:pt x="175" y="178"/>
                  </a:lnTo>
                  <a:lnTo>
                    <a:pt x="170" y="173"/>
                  </a:lnTo>
                  <a:lnTo>
                    <a:pt x="164" y="172"/>
                  </a:lnTo>
                  <a:lnTo>
                    <a:pt x="157" y="172"/>
                  </a:lnTo>
                  <a:lnTo>
                    <a:pt x="152" y="172"/>
                  </a:lnTo>
                  <a:lnTo>
                    <a:pt x="146" y="178"/>
                  </a:lnTo>
                  <a:lnTo>
                    <a:pt x="149" y="183"/>
                  </a:lnTo>
                  <a:lnTo>
                    <a:pt x="152" y="188"/>
                  </a:lnTo>
                  <a:lnTo>
                    <a:pt x="152" y="191"/>
                  </a:lnTo>
                  <a:lnTo>
                    <a:pt x="152" y="194"/>
                  </a:lnTo>
                  <a:lnTo>
                    <a:pt x="149" y="196"/>
                  </a:lnTo>
                  <a:lnTo>
                    <a:pt x="143" y="197"/>
                  </a:lnTo>
                  <a:lnTo>
                    <a:pt x="135" y="196"/>
                  </a:lnTo>
                  <a:lnTo>
                    <a:pt x="127" y="196"/>
                  </a:lnTo>
                  <a:lnTo>
                    <a:pt x="120" y="197"/>
                  </a:lnTo>
                  <a:lnTo>
                    <a:pt x="115" y="202"/>
                  </a:lnTo>
                  <a:lnTo>
                    <a:pt x="106" y="209"/>
                  </a:lnTo>
                  <a:lnTo>
                    <a:pt x="99" y="215"/>
                  </a:lnTo>
                  <a:lnTo>
                    <a:pt x="93" y="223"/>
                  </a:lnTo>
                  <a:lnTo>
                    <a:pt x="88" y="233"/>
                  </a:lnTo>
                  <a:lnTo>
                    <a:pt x="82" y="239"/>
                  </a:lnTo>
                  <a:lnTo>
                    <a:pt x="75" y="247"/>
                  </a:lnTo>
                  <a:lnTo>
                    <a:pt x="70" y="255"/>
                  </a:lnTo>
                  <a:lnTo>
                    <a:pt x="66" y="265"/>
                  </a:lnTo>
                  <a:lnTo>
                    <a:pt x="59" y="270"/>
                  </a:lnTo>
                  <a:lnTo>
                    <a:pt x="53" y="276"/>
                  </a:lnTo>
                  <a:lnTo>
                    <a:pt x="45" y="283"/>
                  </a:lnTo>
                  <a:lnTo>
                    <a:pt x="38" y="288"/>
                  </a:lnTo>
                  <a:lnTo>
                    <a:pt x="30" y="291"/>
                  </a:lnTo>
                  <a:lnTo>
                    <a:pt x="20" y="294"/>
                  </a:lnTo>
                  <a:lnTo>
                    <a:pt x="9" y="294"/>
                  </a:lnTo>
                  <a:lnTo>
                    <a:pt x="0" y="294"/>
                  </a:lnTo>
                  <a:lnTo>
                    <a:pt x="6" y="286"/>
                  </a:lnTo>
                  <a:lnTo>
                    <a:pt x="14" y="276"/>
                  </a:lnTo>
                  <a:lnTo>
                    <a:pt x="20" y="267"/>
                  </a:lnTo>
                  <a:lnTo>
                    <a:pt x="29" y="257"/>
                  </a:lnTo>
                  <a:lnTo>
                    <a:pt x="33" y="246"/>
                  </a:lnTo>
                  <a:lnTo>
                    <a:pt x="40" y="234"/>
                  </a:lnTo>
                  <a:lnTo>
                    <a:pt x="46" y="223"/>
                  </a:lnTo>
                  <a:lnTo>
                    <a:pt x="53" y="215"/>
                  </a:lnTo>
                  <a:lnTo>
                    <a:pt x="59" y="202"/>
                  </a:lnTo>
                  <a:lnTo>
                    <a:pt x="67" y="194"/>
                  </a:lnTo>
                  <a:lnTo>
                    <a:pt x="75" y="185"/>
                  </a:lnTo>
                  <a:lnTo>
                    <a:pt x="85" y="178"/>
                  </a:lnTo>
                  <a:lnTo>
                    <a:pt x="93" y="172"/>
                  </a:lnTo>
                  <a:lnTo>
                    <a:pt x="106" y="169"/>
                  </a:lnTo>
                  <a:lnTo>
                    <a:pt x="117" y="165"/>
                  </a:lnTo>
                  <a:lnTo>
                    <a:pt x="133" y="165"/>
                  </a:lnTo>
                  <a:lnTo>
                    <a:pt x="123" y="160"/>
                  </a:lnTo>
                  <a:lnTo>
                    <a:pt x="117" y="156"/>
                  </a:lnTo>
                  <a:lnTo>
                    <a:pt x="111" y="149"/>
                  </a:lnTo>
                  <a:lnTo>
                    <a:pt x="106" y="144"/>
                  </a:lnTo>
                  <a:lnTo>
                    <a:pt x="103" y="136"/>
                  </a:lnTo>
                  <a:lnTo>
                    <a:pt x="99" y="128"/>
                  </a:lnTo>
                  <a:lnTo>
                    <a:pt x="96" y="120"/>
                  </a:lnTo>
                  <a:lnTo>
                    <a:pt x="94" y="114"/>
                  </a:lnTo>
                  <a:lnTo>
                    <a:pt x="91" y="104"/>
                  </a:lnTo>
                  <a:lnTo>
                    <a:pt x="91" y="96"/>
                  </a:lnTo>
                  <a:lnTo>
                    <a:pt x="88" y="88"/>
                  </a:lnTo>
                  <a:lnTo>
                    <a:pt x="88" y="80"/>
                  </a:lnTo>
                  <a:lnTo>
                    <a:pt x="85" y="70"/>
                  </a:lnTo>
                  <a:lnTo>
                    <a:pt x="83" y="64"/>
                  </a:lnTo>
                  <a:lnTo>
                    <a:pt x="82" y="56"/>
                  </a:lnTo>
                  <a:lnTo>
                    <a:pt x="78" y="49"/>
                  </a:lnTo>
                  <a:lnTo>
                    <a:pt x="85" y="48"/>
                  </a:lnTo>
                  <a:lnTo>
                    <a:pt x="90" y="43"/>
                  </a:lnTo>
                  <a:lnTo>
                    <a:pt x="83" y="35"/>
                  </a:lnTo>
                  <a:lnTo>
                    <a:pt x="83" y="25"/>
                  </a:lnTo>
                  <a:lnTo>
                    <a:pt x="85" y="16"/>
                  </a:lnTo>
                  <a:lnTo>
                    <a:pt x="90" y="9"/>
                  </a:lnTo>
                  <a:lnTo>
                    <a:pt x="99" y="8"/>
                  </a:lnTo>
                  <a:lnTo>
                    <a:pt x="106" y="3"/>
                  </a:lnTo>
                  <a:lnTo>
                    <a:pt x="109" y="0"/>
                  </a:lnTo>
                  <a:lnTo>
                    <a:pt x="114" y="0"/>
                  </a:lnTo>
                  <a:lnTo>
                    <a:pt x="117" y="3"/>
                  </a:lnTo>
                  <a:lnTo>
                    <a:pt x="120" y="9"/>
                  </a:lnTo>
                  <a:close/>
                </a:path>
              </a:pathLst>
            </a:custGeom>
            <a:solidFill>
              <a:srgbClr val="800080"/>
            </a:solidFill>
            <a:ln w="9525">
              <a:noFill/>
              <a:round/>
              <a:headEnd/>
              <a:tailEnd/>
            </a:ln>
          </p:spPr>
          <p:txBody>
            <a:bodyPr/>
            <a:lstStyle/>
            <a:p>
              <a:endParaRPr lang="ja-JP" altLang="en-US"/>
            </a:p>
          </p:txBody>
        </p:sp>
        <p:sp>
          <p:nvSpPr>
            <p:cNvPr id="50486" name="Freeform 285"/>
            <p:cNvSpPr>
              <a:spLocks/>
            </p:cNvSpPr>
            <p:nvPr/>
          </p:nvSpPr>
          <p:spPr bwMode="auto">
            <a:xfrm>
              <a:off x="4476" y="1059"/>
              <a:ext cx="222" cy="131"/>
            </a:xfrm>
            <a:custGeom>
              <a:avLst/>
              <a:gdLst>
                <a:gd name="T0" fmla="*/ 0 w 445"/>
                <a:gd name="T1" fmla="*/ 0 h 264"/>
                <a:gd name="T2" fmla="*/ 0 w 445"/>
                <a:gd name="T3" fmla="*/ 0 h 264"/>
                <a:gd name="T4" fmla="*/ 0 w 445"/>
                <a:gd name="T5" fmla="*/ 0 h 264"/>
                <a:gd name="T6" fmla="*/ 0 w 445"/>
                <a:gd name="T7" fmla="*/ 0 h 264"/>
                <a:gd name="T8" fmla="*/ 0 w 445"/>
                <a:gd name="T9" fmla="*/ 0 h 264"/>
                <a:gd name="T10" fmla="*/ 0 w 445"/>
                <a:gd name="T11" fmla="*/ 0 h 264"/>
                <a:gd name="T12" fmla="*/ 0 w 445"/>
                <a:gd name="T13" fmla="*/ 0 h 264"/>
                <a:gd name="T14" fmla="*/ 0 w 445"/>
                <a:gd name="T15" fmla="*/ 0 h 264"/>
                <a:gd name="T16" fmla="*/ 0 w 445"/>
                <a:gd name="T17" fmla="*/ 0 h 264"/>
                <a:gd name="T18" fmla="*/ 0 w 445"/>
                <a:gd name="T19" fmla="*/ 0 h 264"/>
                <a:gd name="T20" fmla="*/ 0 w 445"/>
                <a:gd name="T21" fmla="*/ 0 h 264"/>
                <a:gd name="T22" fmla="*/ 0 w 445"/>
                <a:gd name="T23" fmla="*/ 0 h 264"/>
                <a:gd name="T24" fmla="*/ 0 w 445"/>
                <a:gd name="T25" fmla="*/ 0 h 264"/>
                <a:gd name="T26" fmla="*/ 0 w 445"/>
                <a:gd name="T27" fmla="*/ 0 h 264"/>
                <a:gd name="T28" fmla="*/ 0 w 445"/>
                <a:gd name="T29" fmla="*/ 0 h 264"/>
                <a:gd name="T30" fmla="*/ 0 w 445"/>
                <a:gd name="T31" fmla="*/ 0 h 264"/>
                <a:gd name="T32" fmla="*/ 0 w 445"/>
                <a:gd name="T33" fmla="*/ 0 h 264"/>
                <a:gd name="T34" fmla="*/ 0 w 445"/>
                <a:gd name="T35" fmla="*/ 0 h 264"/>
                <a:gd name="T36" fmla="*/ 0 w 445"/>
                <a:gd name="T37" fmla="*/ 0 h 264"/>
                <a:gd name="T38" fmla="*/ 0 w 445"/>
                <a:gd name="T39" fmla="*/ 0 h 264"/>
                <a:gd name="T40" fmla="*/ 0 w 445"/>
                <a:gd name="T41" fmla="*/ 0 h 264"/>
                <a:gd name="T42" fmla="*/ 0 w 445"/>
                <a:gd name="T43" fmla="*/ 0 h 264"/>
                <a:gd name="T44" fmla="*/ 0 w 445"/>
                <a:gd name="T45" fmla="*/ 0 h 264"/>
                <a:gd name="T46" fmla="*/ 0 w 445"/>
                <a:gd name="T47" fmla="*/ 0 h 264"/>
                <a:gd name="T48" fmla="*/ 0 w 445"/>
                <a:gd name="T49" fmla="*/ 0 h 264"/>
                <a:gd name="T50" fmla="*/ 0 w 445"/>
                <a:gd name="T51" fmla="*/ 0 h 264"/>
                <a:gd name="T52" fmla="*/ 0 w 445"/>
                <a:gd name="T53" fmla="*/ 0 h 264"/>
                <a:gd name="T54" fmla="*/ 0 w 445"/>
                <a:gd name="T55" fmla="*/ 0 h 264"/>
                <a:gd name="T56" fmla="*/ 0 w 445"/>
                <a:gd name="T57" fmla="*/ 0 h 264"/>
                <a:gd name="T58" fmla="*/ 0 w 445"/>
                <a:gd name="T59" fmla="*/ 0 h 264"/>
                <a:gd name="T60" fmla="*/ 0 w 445"/>
                <a:gd name="T61" fmla="*/ 0 h 264"/>
                <a:gd name="T62" fmla="*/ 0 w 445"/>
                <a:gd name="T63" fmla="*/ 0 h 264"/>
                <a:gd name="T64" fmla="*/ 0 w 445"/>
                <a:gd name="T65" fmla="*/ 0 h 264"/>
                <a:gd name="T66" fmla="*/ 0 w 445"/>
                <a:gd name="T67" fmla="*/ 0 h 264"/>
                <a:gd name="T68" fmla="*/ 0 w 445"/>
                <a:gd name="T69" fmla="*/ 0 h 264"/>
                <a:gd name="T70" fmla="*/ 0 w 445"/>
                <a:gd name="T71" fmla="*/ 0 h 264"/>
                <a:gd name="T72" fmla="*/ 0 w 445"/>
                <a:gd name="T73" fmla="*/ 0 h 264"/>
                <a:gd name="T74" fmla="*/ 0 w 445"/>
                <a:gd name="T75" fmla="*/ 0 h 264"/>
                <a:gd name="T76" fmla="*/ 0 w 445"/>
                <a:gd name="T77" fmla="*/ 0 h 264"/>
                <a:gd name="T78" fmla="*/ 0 w 445"/>
                <a:gd name="T79" fmla="*/ 0 h 264"/>
                <a:gd name="T80" fmla="*/ 0 w 445"/>
                <a:gd name="T81" fmla="*/ 0 h 264"/>
                <a:gd name="T82" fmla="*/ 0 w 445"/>
                <a:gd name="T83" fmla="*/ 0 h 264"/>
                <a:gd name="T84" fmla="*/ 0 w 445"/>
                <a:gd name="T85" fmla="*/ 0 h 264"/>
                <a:gd name="T86" fmla="*/ 0 w 445"/>
                <a:gd name="T87" fmla="*/ 0 h 264"/>
                <a:gd name="T88" fmla="*/ 0 w 445"/>
                <a:gd name="T89" fmla="*/ 0 h 264"/>
                <a:gd name="T90" fmla="*/ 0 w 445"/>
                <a:gd name="T91" fmla="*/ 0 h 264"/>
                <a:gd name="T92" fmla="*/ 0 w 445"/>
                <a:gd name="T93" fmla="*/ 0 h 264"/>
                <a:gd name="T94" fmla="*/ 0 w 445"/>
                <a:gd name="T95" fmla="*/ 0 h 264"/>
                <a:gd name="T96" fmla="*/ 0 w 445"/>
                <a:gd name="T97" fmla="*/ 0 h 26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45"/>
                <a:gd name="T148" fmla="*/ 0 h 264"/>
                <a:gd name="T149" fmla="*/ 445 w 445"/>
                <a:gd name="T150" fmla="*/ 264 h 26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45" h="264">
                  <a:moveTo>
                    <a:pt x="445" y="13"/>
                  </a:moveTo>
                  <a:lnTo>
                    <a:pt x="438" y="32"/>
                  </a:lnTo>
                  <a:lnTo>
                    <a:pt x="435" y="52"/>
                  </a:lnTo>
                  <a:lnTo>
                    <a:pt x="432" y="68"/>
                  </a:lnTo>
                  <a:lnTo>
                    <a:pt x="432" y="84"/>
                  </a:lnTo>
                  <a:lnTo>
                    <a:pt x="430" y="98"/>
                  </a:lnTo>
                  <a:lnTo>
                    <a:pt x="430" y="111"/>
                  </a:lnTo>
                  <a:lnTo>
                    <a:pt x="430" y="126"/>
                  </a:lnTo>
                  <a:lnTo>
                    <a:pt x="430" y="138"/>
                  </a:lnTo>
                  <a:lnTo>
                    <a:pt x="428" y="151"/>
                  </a:lnTo>
                  <a:lnTo>
                    <a:pt x="425" y="164"/>
                  </a:lnTo>
                  <a:lnTo>
                    <a:pt x="422" y="177"/>
                  </a:lnTo>
                  <a:lnTo>
                    <a:pt x="417" y="191"/>
                  </a:lnTo>
                  <a:lnTo>
                    <a:pt x="409" y="206"/>
                  </a:lnTo>
                  <a:lnTo>
                    <a:pt x="399" y="224"/>
                  </a:lnTo>
                  <a:lnTo>
                    <a:pt x="387" y="243"/>
                  </a:lnTo>
                  <a:lnTo>
                    <a:pt x="372" y="264"/>
                  </a:lnTo>
                  <a:lnTo>
                    <a:pt x="342" y="259"/>
                  </a:lnTo>
                  <a:lnTo>
                    <a:pt x="346" y="240"/>
                  </a:lnTo>
                  <a:lnTo>
                    <a:pt x="325" y="232"/>
                  </a:lnTo>
                  <a:lnTo>
                    <a:pt x="308" y="222"/>
                  </a:lnTo>
                  <a:lnTo>
                    <a:pt x="288" y="209"/>
                  </a:lnTo>
                  <a:lnTo>
                    <a:pt x="272" y="196"/>
                  </a:lnTo>
                  <a:lnTo>
                    <a:pt x="253" y="182"/>
                  </a:lnTo>
                  <a:lnTo>
                    <a:pt x="237" y="167"/>
                  </a:lnTo>
                  <a:lnTo>
                    <a:pt x="221" y="153"/>
                  </a:lnTo>
                  <a:lnTo>
                    <a:pt x="203" y="138"/>
                  </a:lnTo>
                  <a:lnTo>
                    <a:pt x="185" y="124"/>
                  </a:lnTo>
                  <a:lnTo>
                    <a:pt x="168" y="111"/>
                  </a:lnTo>
                  <a:lnTo>
                    <a:pt x="148" y="100"/>
                  </a:lnTo>
                  <a:lnTo>
                    <a:pt x="131" y="92"/>
                  </a:lnTo>
                  <a:lnTo>
                    <a:pt x="110" y="82"/>
                  </a:lnTo>
                  <a:lnTo>
                    <a:pt x="91" y="79"/>
                  </a:lnTo>
                  <a:lnTo>
                    <a:pt x="70" y="79"/>
                  </a:lnTo>
                  <a:lnTo>
                    <a:pt x="49" y="82"/>
                  </a:lnTo>
                  <a:lnTo>
                    <a:pt x="42" y="85"/>
                  </a:lnTo>
                  <a:lnTo>
                    <a:pt x="37" y="89"/>
                  </a:lnTo>
                  <a:lnTo>
                    <a:pt x="31" y="92"/>
                  </a:lnTo>
                  <a:lnTo>
                    <a:pt x="25" y="97"/>
                  </a:lnTo>
                  <a:lnTo>
                    <a:pt x="17" y="98"/>
                  </a:lnTo>
                  <a:lnTo>
                    <a:pt x="10" y="98"/>
                  </a:lnTo>
                  <a:lnTo>
                    <a:pt x="4" y="97"/>
                  </a:lnTo>
                  <a:lnTo>
                    <a:pt x="0" y="93"/>
                  </a:lnTo>
                  <a:lnTo>
                    <a:pt x="15" y="64"/>
                  </a:lnTo>
                  <a:lnTo>
                    <a:pt x="33" y="45"/>
                  </a:lnTo>
                  <a:lnTo>
                    <a:pt x="52" y="32"/>
                  </a:lnTo>
                  <a:lnTo>
                    <a:pt x="73" y="29"/>
                  </a:lnTo>
                  <a:lnTo>
                    <a:pt x="94" y="29"/>
                  </a:lnTo>
                  <a:lnTo>
                    <a:pt x="116" y="37"/>
                  </a:lnTo>
                  <a:lnTo>
                    <a:pt x="140" y="50"/>
                  </a:lnTo>
                  <a:lnTo>
                    <a:pt x="165" y="64"/>
                  </a:lnTo>
                  <a:lnTo>
                    <a:pt x="187" y="82"/>
                  </a:lnTo>
                  <a:lnTo>
                    <a:pt x="211" y="103"/>
                  </a:lnTo>
                  <a:lnTo>
                    <a:pt x="232" y="124"/>
                  </a:lnTo>
                  <a:lnTo>
                    <a:pt x="256" y="145"/>
                  </a:lnTo>
                  <a:lnTo>
                    <a:pt x="277" y="164"/>
                  </a:lnTo>
                  <a:lnTo>
                    <a:pt x="295" y="185"/>
                  </a:lnTo>
                  <a:lnTo>
                    <a:pt x="313" y="201"/>
                  </a:lnTo>
                  <a:lnTo>
                    <a:pt x="329" y="216"/>
                  </a:lnTo>
                  <a:lnTo>
                    <a:pt x="337" y="220"/>
                  </a:lnTo>
                  <a:lnTo>
                    <a:pt x="345" y="222"/>
                  </a:lnTo>
                  <a:lnTo>
                    <a:pt x="353" y="220"/>
                  </a:lnTo>
                  <a:lnTo>
                    <a:pt x="361" y="219"/>
                  </a:lnTo>
                  <a:lnTo>
                    <a:pt x="367" y="212"/>
                  </a:lnTo>
                  <a:lnTo>
                    <a:pt x="375" y="208"/>
                  </a:lnTo>
                  <a:lnTo>
                    <a:pt x="382" y="200"/>
                  </a:lnTo>
                  <a:lnTo>
                    <a:pt x="388" y="191"/>
                  </a:lnTo>
                  <a:lnTo>
                    <a:pt x="393" y="179"/>
                  </a:lnTo>
                  <a:lnTo>
                    <a:pt x="398" y="171"/>
                  </a:lnTo>
                  <a:lnTo>
                    <a:pt x="403" y="159"/>
                  </a:lnTo>
                  <a:lnTo>
                    <a:pt x="406" y="150"/>
                  </a:lnTo>
                  <a:lnTo>
                    <a:pt x="408" y="138"/>
                  </a:lnTo>
                  <a:lnTo>
                    <a:pt x="409" y="130"/>
                  </a:lnTo>
                  <a:lnTo>
                    <a:pt x="409" y="122"/>
                  </a:lnTo>
                  <a:lnTo>
                    <a:pt x="409" y="117"/>
                  </a:lnTo>
                  <a:lnTo>
                    <a:pt x="406" y="111"/>
                  </a:lnTo>
                  <a:lnTo>
                    <a:pt x="403" y="106"/>
                  </a:lnTo>
                  <a:lnTo>
                    <a:pt x="399" y="100"/>
                  </a:lnTo>
                  <a:lnTo>
                    <a:pt x="396" y="97"/>
                  </a:lnTo>
                  <a:lnTo>
                    <a:pt x="390" y="89"/>
                  </a:lnTo>
                  <a:lnTo>
                    <a:pt x="385" y="82"/>
                  </a:lnTo>
                  <a:lnTo>
                    <a:pt x="379" y="72"/>
                  </a:lnTo>
                  <a:lnTo>
                    <a:pt x="375" y="63"/>
                  </a:lnTo>
                  <a:lnTo>
                    <a:pt x="375" y="56"/>
                  </a:lnTo>
                  <a:lnTo>
                    <a:pt x="375" y="50"/>
                  </a:lnTo>
                  <a:lnTo>
                    <a:pt x="375" y="43"/>
                  </a:lnTo>
                  <a:lnTo>
                    <a:pt x="379" y="37"/>
                  </a:lnTo>
                  <a:lnTo>
                    <a:pt x="383" y="31"/>
                  </a:lnTo>
                  <a:lnTo>
                    <a:pt x="391" y="23"/>
                  </a:lnTo>
                  <a:lnTo>
                    <a:pt x="401" y="15"/>
                  </a:lnTo>
                  <a:lnTo>
                    <a:pt x="411" y="8"/>
                  </a:lnTo>
                  <a:lnTo>
                    <a:pt x="420" y="2"/>
                  </a:lnTo>
                  <a:lnTo>
                    <a:pt x="428" y="0"/>
                  </a:lnTo>
                  <a:lnTo>
                    <a:pt x="432" y="0"/>
                  </a:lnTo>
                  <a:lnTo>
                    <a:pt x="436" y="3"/>
                  </a:lnTo>
                  <a:lnTo>
                    <a:pt x="441" y="6"/>
                  </a:lnTo>
                  <a:lnTo>
                    <a:pt x="445" y="13"/>
                  </a:lnTo>
                  <a:close/>
                </a:path>
              </a:pathLst>
            </a:custGeom>
            <a:solidFill>
              <a:srgbClr val="800080"/>
            </a:solidFill>
            <a:ln w="9525">
              <a:noFill/>
              <a:round/>
              <a:headEnd/>
              <a:tailEnd/>
            </a:ln>
          </p:spPr>
          <p:txBody>
            <a:bodyPr/>
            <a:lstStyle/>
            <a:p>
              <a:endParaRPr lang="ja-JP" altLang="en-US"/>
            </a:p>
          </p:txBody>
        </p:sp>
        <p:sp>
          <p:nvSpPr>
            <p:cNvPr id="50487" name="Freeform 286"/>
            <p:cNvSpPr>
              <a:spLocks/>
            </p:cNvSpPr>
            <p:nvPr/>
          </p:nvSpPr>
          <p:spPr bwMode="auto">
            <a:xfrm>
              <a:off x="3972" y="1124"/>
              <a:ext cx="671" cy="683"/>
            </a:xfrm>
            <a:custGeom>
              <a:avLst/>
              <a:gdLst>
                <a:gd name="T0" fmla="*/ 1 w 1342"/>
                <a:gd name="T1" fmla="*/ 0 h 1368"/>
                <a:gd name="T2" fmla="*/ 1 w 1342"/>
                <a:gd name="T3" fmla="*/ 0 h 1368"/>
                <a:gd name="T4" fmla="*/ 1 w 1342"/>
                <a:gd name="T5" fmla="*/ 0 h 1368"/>
                <a:gd name="T6" fmla="*/ 1 w 1342"/>
                <a:gd name="T7" fmla="*/ 0 h 1368"/>
                <a:gd name="T8" fmla="*/ 1 w 1342"/>
                <a:gd name="T9" fmla="*/ 0 h 1368"/>
                <a:gd name="T10" fmla="*/ 1 w 1342"/>
                <a:gd name="T11" fmla="*/ 0 h 1368"/>
                <a:gd name="T12" fmla="*/ 1 w 1342"/>
                <a:gd name="T13" fmla="*/ 0 h 1368"/>
                <a:gd name="T14" fmla="*/ 1 w 1342"/>
                <a:gd name="T15" fmla="*/ 0 h 1368"/>
                <a:gd name="T16" fmla="*/ 1 w 1342"/>
                <a:gd name="T17" fmla="*/ 0 h 1368"/>
                <a:gd name="T18" fmla="*/ 1 w 1342"/>
                <a:gd name="T19" fmla="*/ 0 h 1368"/>
                <a:gd name="T20" fmla="*/ 1 w 1342"/>
                <a:gd name="T21" fmla="*/ 0 h 1368"/>
                <a:gd name="T22" fmla="*/ 1 w 1342"/>
                <a:gd name="T23" fmla="*/ 0 h 1368"/>
                <a:gd name="T24" fmla="*/ 1 w 1342"/>
                <a:gd name="T25" fmla="*/ 0 h 1368"/>
                <a:gd name="T26" fmla="*/ 1 w 1342"/>
                <a:gd name="T27" fmla="*/ 0 h 1368"/>
                <a:gd name="T28" fmla="*/ 1 w 1342"/>
                <a:gd name="T29" fmla="*/ 0 h 1368"/>
                <a:gd name="T30" fmla="*/ 1 w 1342"/>
                <a:gd name="T31" fmla="*/ 0 h 1368"/>
                <a:gd name="T32" fmla="*/ 1 w 1342"/>
                <a:gd name="T33" fmla="*/ 0 h 1368"/>
                <a:gd name="T34" fmla="*/ 1 w 1342"/>
                <a:gd name="T35" fmla="*/ 0 h 1368"/>
                <a:gd name="T36" fmla="*/ 1 w 1342"/>
                <a:gd name="T37" fmla="*/ 0 h 1368"/>
                <a:gd name="T38" fmla="*/ 1 w 1342"/>
                <a:gd name="T39" fmla="*/ 0 h 1368"/>
                <a:gd name="T40" fmla="*/ 1 w 1342"/>
                <a:gd name="T41" fmla="*/ 0 h 1368"/>
                <a:gd name="T42" fmla="*/ 1 w 1342"/>
                <a:gd name="T43" fmla="*/ 0 h 1368"/>
                <a:gd name="T44" fmla="*/ 1 w 1342"/>
                <a:gd name="T45" fmla="*/ 0 h 1368"/>
                <a:gd name="T46" fmla="*/ 1 w 1342"/>
                <a:gd name="T47" fmla="*/ 0 h 1368"/>
                <a:gd name="T48" fmla="*/ 1 w 1342"/>
                <a:gd name="T49" fmla="*/ 0 h 1368"/>
                <a:gd name="T50" fmla="*/ 1 w 1342"/>
                <a:gd name="T51" fmla="*/ 0 h 1368"/>
                <a:gd name="T52" fmla="*/ 1 w 1342"/>
                <a:gd name="T53" fmla="*/ 0 h 1368"/>
                <a:gd name="T54" fmla="*/ 1 w 1342"/>
                <a:gd name="T55" fmla="*/ 0 h 1368"/>
                <a:gd name="T56" fmla="*/ 1 w 1342"/>
                <a:gd name="T57" fmla="*/ 0 h 1368"/>
                <a:gd name="T58" fmla="*/ 1 w 1342"/>
                <a:gd name="T59" fmla="*/ 0 h 1368"/>
                <a:gd name="T60" fmla="*/ 1 w 1342"/>
                <a:gd name="T61" fmla="*/ 0 h 1368"/>
                <a:gd name="T62" fmla="*/ 1 w 1342"/>
                <a:gd name="T63" fmla="*/ 0 h 1368"/>
                <a:gd name="T64" fmla="*/ 1 w 1342"/>
                <a:gd name="T65" fmla="*/ 0 h 1368"/>
                <a:gd name="T66" fmla="*/ 1 w 1342"/>
                <a:gd name="T67" fmla="*/ 0 h 1368"/>
                <a:gd name="T68" fmla="*/ 1 w 1342"/>
                <a:gd name="T69" fmla="*/ 0 h 1368"/>
                <a:gd name="T70" fmla="*/ 1 w 1342"/>
                <a:gd name="T71" fmla="*/ 0 h 1368"/>
                <a:gd name="T72" fmla="*/ 1 w 1342"/>
                <a:gd name="T73" fmla="*/ 0 h 1368"/>
                <a:gd name="T74" fmla="*/ 1 w 1342"/>
                <a:gd name="T75" fmla="*/ 0 h 1368"/>
                <a:gd name="T76" fmla="*/ 1 w 1342"/>
                <a:gd name="T77" fmla="*/ 0 h 1368"/>
                <a:gd name="T78" fmla="*/ 1 w 1342"/>
                <a:gd name="T79" fmla="*/ 0 h 1368"/>
                <a:gd name="T80" fmla="*/ 1 w 1342"/>
                <a:gd name="T81" fmla="*/ 0 h 1368"/>
                <a:gd name="T82" fmla="*/ 1 w 1342"/>
                <a:gd name="T83" fmla="*/ 0 h 1368"/>
                <a:gd name="T84" fmla="*/ 1 w 1342"/>
                <a:gd name="T85" fmla="*/ 0 h 1368"/>
                <a:gd name="T86" fmla="*/ 0 w 1342"/>
                <a:gd name="T87" fmla="*/ 0 h 1368"/>
                <a:gd name="T88" fmla="*/ 1 w 1342"/>
                <a:gd name="T89" fmla="*/ 0 h 1368"/>
                <a:gd name="T90" fmla="*/ 1 w 1342"/>
                <a:gd name="T91" fmla="*/ 0 h 1368"/>
                <a:gd name="T92" fmla="*/ 1 w 1342"/>
                <a:gd name="T93" fmla="*/ 0 h 1368"/>
                <a:gd name="T94" fmla="*/ 1 w 1342"/>
                <a:gd name="T95" fmla="*/ 0 h 1368"/>
                <a:gd name="T96" fmla="*/ 1 w 1342"/>
                <a:gd name="T97" fmla="*/ 0 h 1368"/>
                <a:gd name="T98" fmla="*/ 1 w 1342"/>
                <a:gd name="T99" fmla="*/ 0 h 1368"/>
                <a:gd name="T100" fmla="*/ 1 w 1342"/>
                <a:gd name="T101" fmla="*/ 0 h 1368"/>
                <a:gd name="T102" fmla="*/ 1 w 1342"/>
                <a:gd name="T103" fmla="*/ 0 h 1368"/>
                <a:gd name="T104" fmla="*/ 1 w 1342"/>
                <a:gd name="T105" fmla="*/ 0 h 1368"/>
                <a:gd name="T106" fmla="*/ 1 w 1342"/>
                <a:gd name="T107" fmla="*/ 0 h 136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342"/>
                <a:gd name="T163" fmla="*/ 0 h 1368"/>
                <a:gd name="T164" fmla="*/ 1342 w 1342"/>
                <a:gd name="T165" fmla="*/ 1368 h 136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342" h="1368">
                  <a:moveTo>
                    <a:pt x="415" y="26"/>
                  </a:moveTo>
                  <a:lnTo>
                    <a:pt x="406" y="31"/>
                  </a:lnTo>
                  <a:lnTo>
                    <a:pt x="394" y="39"/>
                  </a:lnTo>
                  <a:lnTo>
                    <a:pt x="378" y="49"/>
                  </a:lnTo>
                  <a:lnTo>
                    <a:pt x="362" y="61"/>
                  </a:lnTo>
                  <a:lnTo>
                    <a:pt x="341" y="76"/>
                  </a:lnTo>
                  <a:lnTo>
                    <a:pt x="322" y="90"/>
                  </a:lnTo>
                  <a:lnTo>
                    <a:pt x="300" y="107"/>
                  </a:lnTo>
                  <a:lnTo>
                    <a:pt x="279" y="123"/>
                  </a:lnTo>
                  <a:lnTo>
                    <a:pt x="258" y="139"/>
                  </a:lnTo>
                  <a:lnTo>
                    <a:pt x="235" y="155"/>
                  </a:lnTo>
                  <a:lnTo>
                    <a:pt x="216" y="169"/>
                  </a:lnTo>
                  <a:lnTo>
                    <a:pt x="198" y="184"/>
                  </a:lnTo>
                  <a:lnTo>
                    <a:pt x="184" y="195"/>
                  </a:lnTo>
                  <a:lnTo>
                    <a:pt x="171" y="205"/>
                  </a:lnTo>
                  <a:lnTo>
                    <a:pt x="163" y="213"/>
                  </a:lnTo>
                  <a:lnTo>
                    <a:pt x="158" y="219"/>
                  </a:lnTo>
                  <a:lnTo>
                    <a:pt x="148" y="232"/>
                  </a:lnTo>
                  <a:lnTo>
                    <a:pt x="145" y="248"/>
                  </a:lnTo>
                  <a:lnTo>
                    <a:pt x="142" y="267"/>
                  </a:lnTo>
                  <a:lnTo>
                    <a:pt x="142" y="287"/>
                  </a:lnTo>
                  <a:lnTo>
                    <a:pt x="142" y="308"/>
                  </a:lnTo>
                  <a:lnTo>
                    <a:pt x="144" y="329"/>
                  </a:lnTo>
                  <a:lnTo>
                    <a:pt x="145" y="351"/>
                  </a:lnTo>
                  <a:lnTo>
                    <a:pt x="147" y="374"/>
                  </a:lnTo>
                  <a:lnTo>
                    <a:pt x="147" y="395"/>
                  </a:lnTo>
                  <a:lnTo>
                    <a:pt x="144" y="417"/>
                  </a:lnTo>
                  <a:lnTo>
                    <a:pt x="140" y="436"/>
                  </a:lnTo>
                  <a:lnTo>
                    <a:pt x="132" y="457"/>
                  </a:lnTo>
                  <a:lnTo>
                    <a:pt x="119" y="475"/>
                  </a:lnTo>
                  <a:lnTo>
                    <a:pt x="105" y="491"/>
                  </a:lnTo>
                  <a:lnTo>
                    <a:pt x="84" y="506"/>
                  </a:lnTo>
                  <a:lnTo>
                    <a:pt x="60" y="518"/>
                  </a:lnTo>
                  <a:lnTo>
                    <a:pt x="52" y="539"/>
                  </a:lnTo>
                  <a:lnTo>
                    <a:pt x="50" y="572"/>
                  </a:lnTo>
                  <a:lnTo>
                    <a:pt x="50" y="607"/>
                  </a:lnTo>
                  <a:lnTo>
                    <a:pt x="52" y="649"/>
                  </a:lnTo>
                  <a:lnTo>
                    <a:pt x="57" y="695"/>
                  </a:lnTo>
                  <a:lnTo>
                    <a:pt x="65" y="745"/>
                  </a:lnTo>
                  <a:lnTo>
                    <a:pt x="73" y="795"/>
                  </a:lnTo>
                  <a:lnTo>
                    <a:pt x="86" y="848"/>
                  </a:lnTo>
                  <a:lnTo>
                    <a:pt x="97" y="900"/>
                  </a:lnTo>
                  <a:lnTo>
                    <a:pt x="111" y="951"/>
                  </a:lnTo>
                  <a:lnTo>
                    <a:pt x="126" y="999"/>
                  </a:lnTo>
                  <a:lnTo>
                    <a:pt x="142" y="1046"/>
                  </a:lnTo>
                  <a:lnTo>
                    <a:pt x="156" y="1086"/>
                  </a:lnTo>
                  <a:lnTo>
                    <a:pt x="171" y="1122"/>
                  </a:lnTo>
                  <a:lnTo>
                    <a:pt x="185" y="1151"/>
                  </a:lnTo>
                  <a:lnTo>
                    <a:pt x="201" y="1173"/>
                  </a:lnTo>
                  <a:lnTo>
                    <a:pt x="208" y="1172"/>
                  </a:lnTo>
                  <a:lnTo>
                    <a:pt x="214" y="1170"/>
                  </a:lnTo>
                  <a:lnTo>
                    <a:pt x="221" y="1170"/>
                  </a:lnTo>
                  <a:lnTo>
                    <a:pt x="227" y="1168"/>
                  </a:lnTo>
                  <a:lnTo>
                    <a:pt x="234" y="1165"/>
                  </a:lnTo>
                  <a:lnTo>
                    <a:pt x="240" y="1164"/>
                  </a:lnTo>
                  <a:lnTo>
                    <a:pt x="246" y="1162"/>
                  </a:lnTo>
                  <a:lnTo>
                    <a:pt x="255" y="1159"/>
                  </a:lnTo>
                  <a:lnTo>
                    <a:pt x="259" y="1156"/>
                  </a:lnTo>
                  <a:lnTo>
                    <a:pt x="266" y="1152"/>
                  </a:lnTo>
                  <a:lnTo>
                    <a:pt x="272" y="1151"/>
                  </a:lnTo>
                  <a:lnTo>
                    <a:pt x="279" y="1147"/>
                  </a:lnTo>
                  <a:lnTo>
                    <a:pt x="285" y="1144"/>
                  </a:lnTo>
                  <a:lnTo>
                    <a:pt x="292" y="1141"/>
                  </a:lnTo>
                  <a:lnTo>
                    <a:pt x="298" y="1138"/>
                  </a:lnTo>
                  <a:lnTo>
                    <a:pt x="304" y="1135"/>
                  </a:lnTo>
                  <a:lnTo>
                    <a:pt x="317" y="1162"/>
                  </a:lnTo>
                  <a:lnTo>
                    <a:pt x="309" y="1167"/>
                  </a:lnTo>
                  <a:lnTo>
                    <a:pt x="301" y="1173"/>
                  </a:lnTo>
                  <a:lnTo>
                    <a:pt x="292" y="1176"/>
                  </a:lnTo>
                  <a:lnTo>
                    <a:pt x="282" y="1181"/>
                  </a:lnTo>
                  <a:lnTo>
                    <a:pt x="272" y="1183"/>
                  </a:lnTo>
                  <a:lnTo>
                    <a:pt x="261" y="1188"/>
                  </a:lnTo>
                  <a:lnTo>
                    <a:pt x="251" y="1191"/>
                  </a:lnTo>
                  <a:lnTo>
                    <a:pt x="245" y="1197"/>
                  </a:lnTo>
                  <a:lnTo>
                    <a:pt x="272" y="1212"/>
                  </a:lnTo>
                  <a:lnTo>
                    <a:pt x="301" y="1228"/>
                  </a:lnTo>
                  <a:lnTo>
                    <a:pt x="329" y="1241"/>
                  </a:lnTo>
                  <a:lnTo>
                    <a:pt x="359" y="1254"/>
                  </a:lnTo>
                  <a:lnTo>
                    <a:pt x="390" y="1265"/>
                  </a:lnTo>
                  <a:lnTo>
                    <a:pt x="420" y="1273"/>
                  </a:lnTo>
                  <a:lnTo>
                    <a:pt x="452" y="1281"/>
                  </a:lnTo>
                  <a:lnTo>
                    <a:pt x="486" y="1289"/>
                  </a:lnTo>
                  <a:lnTo>
                    <a:pt x="517" y="1294"/>
                  </a:lnTo>
                  <a:lnTo>
                    <a:pt x="549" y="1297"/>
                  </a:lnTo>
                  <a:lnTo>
                    <a:pt x="581" y="1299"/>
                  </a:lnTo>
                  <a:lnTo>
                    <a:pt x="615" y="1299"/>
                  </a:lnTo>
                  <a:lnTo>
                    <a:pt x="647" y="1295"/>
                  </a:lnTo>
                  <a:lnTo>
                    <a:pt x="679" y="1292"/>
                  </a:lnTo>
                  <a:lnTo>
                    <a:pt x="711" y="1284"/>
                  </a:lnTo>
                  <a:lnTo>
                    <a:pt x="744" y="1278"/>
                  </a:lnTo>
                  <a:lnTo>
                    <a:pt x="771" y="1287"/>
                  </a:lnTo>
                  <a:lnTo>
                    <a:pt x="802" y="1297"/>
                  </a:lnTo>
                  <a:lnTo>
                    <a:pt x="830" y="1304"/>
                  </a:lnTo>
                  <a:lnTo>
                    <a:pt x="861" y="1310"/>
                  </a:lnTo>
                  <a:lnTo>
                    <a:pt x="892" y="1312"/>
                  </a:lnTo>
                  <a:lnTo>
                    <a:pt x="922" y="1315"/>
                  </a:lnTo>
                  <a:lnTo>
                    <a:pt x="953" y="1315"/>
                  </a:lnTo>
                  <a:lnTo>
                    <a:pt x="985" y="1315"/>
                  </a:lnTo>
                  <a:lnTo>
                    <a:pt x="1014" y="1310"/>
                  </a:lnTo>
                  <a:lnTo>
                    <a:pt x="1046" y="1305"/>
                  </a:lnTo>
                  <a:lnTo>
                    <a:pt x="1077" y="1300"/>
                  </a:lnTo>
                  <a:lnTo>
                    <a:pt x="1106" y="1292"/>
                  </a:lnTo>
                  <a:lnTo>
                    <a:pt x="1135" y="1281"/>
                  </a:lnTo>
                  <a:lnTo>
                    <a:pt x="1164" y="1273"/>
                  </a:lnTo>
                  <a:lnTo>
                    <a:pt x="1192" y="1260"/>
                  </a:lnTo>
                  <a:lnTo>
                    <a:pt x="1220" y="1247"/>
                  </a:lnTo>
                  <a:lnTo>
                    <a:pt x="1207" y="1228"/>
                  </a:lnTo>
                  <a:lnTo>
                    <a:pt x="1212" y="1225"/>
                  </a:lnTo>
                  <a:lnTo>
                    <a:pt x="1218" y="1223"/>
                  </a:lnTo>
                  <a:lnTo>
                    <a:pt x="1225" y="1221"/>
                  </a:lnTo>
                  <a:lnTo>
                    <a:pt x="1233" y="1221"/>
                  </a:lnTo>
                  <a:lnTo>
                    <a:pt x="1239" y="1221"/>
                  </a:lnTo>
                  <a:lnTo>
                    <a:pt x="1247" y="1221"/>
                  </a:lnTo>
                  <a:lnTo>
                    <a:pt x="1254" y="1221"/>
                  </a:lnTo>
                  <a:lnTo>
                    <a:pt x="1263" y="1221"/>
                  </a:lnTo>
                  <a:lnTo>
                    <a:pt x="1270" y="1220"/>
                  </a:lnTo>
                  <a:lnTo>
                    <a:pt x="1276" y="1220"/>
                  </a:lnTo>
                  <a:lnTo>
                    <a:pt x="1283" y="1218"/>
                  </a:lnTo>
                  <a:lnTo>
                    <a:pt x="1289" y="1217"/>
                  </a:lnTo>
                  <a:lnTo>
                    <a:pt x="1294" y="1213"/>
                  </a:lnTo>
                  <a:lnTo>
                    <a:pt x="1299" y="1209"/>
                  </a:lnTo>
                  <a:lnTo>
                    <a:pt x="1302" y="1204"/>
                  </a:lnTo>
                  <a:lnTo>
                    <a:pt x="1307" y="1197"/>
                  </a:lnTo>
                  <a:lnTo>
                    <a:pt x="1305" y="1189"/>
                  </a:lnTo>
                  <a:lnTo>
                    <a:pt x="1303" y="1178"/>
                  </a:lnTo>
                  <a:lnTo>
                    <a:pt x="1300" y="1162"/>
                  </a:lnTo>
                  <a:lnTo>
                    <a:pt x="1295" y="1146"/>
                  </a:lnTo>
                  <a:lnTo>
                    <a:pt x="1289" y="1127"/>
                  </a:lnTo>
                  <a:lnTo>
                    <a:pt x="1281" y="1106"/>
                  </a:lnTo>
                  <a:lnTo>
                    <a:pt x="1275" y="1083"/>
                  </a:lnTo>
                  <a:lnTo>
                    <a:pt x="1266" y="1062"/>
                  </a:lnTo>
                  <a:lnTo>
                    <a:pt x="1257" y="1038"/>
                  </a:lnTo>
                  <a:lnTo>
                    <a:pt x="1249" y="1016"/>
                  </a:lnTo>
                  <a:lnTo>
                    <a:pt x="1239" y="995"/>
                  </a:lnTo>
                  <a:lnTo>
                    <a:pt x="1234" y="974"/>
                  </a:lnTo>
                  <a:lnTo>
                    <a:pt x="1226" y="953"/>
                  </a:lnTo>
                  <a:lnTo>
                    <a:pt x="1221" y="935"/>
                  </a:lnTo>
                  <a:lnTo>
                    <a:pt x="1217" y="921"/>
                  </a:lnTo>
                  <a:lnTo>
                    <a:pt x="1213" y="909"/>
                  </a:lnTo>
                  <a:lnTo>
                    <a:pt x="1239" y="903"/>
                  </a:lnTo>
                  <a:lnTo>
                    <a:pt x="1244" y="917"/>
                  </a:lnTo>
                  <a:lnTo>
                    <a:pt x="1252" y="935"/>
                  </a:lnTo>
                  <a:lnTo>
                    <a:pt x="1262" y="953"/>
                  </a:lnTo>
                  <a:lnTo>
                    <a:pt x="1271" y="975"/>
                  </a:lnTo>
                  <a:lnTo>
                    <a:pt x="1281" y="998"/>
                  </a:lnTo>
                  <a:lnTo>
                    <a:pt x="1292" y="1022"/>
                  </a:lnTo>
                  <a:lnTo>
                    <a:pt x="1303" y="1048"/>
                  </a:lnTo>
                  <a:lnTo>
                    <a:pt x="1313" y="1073"/>
                  </a:lnTo>
                  <a:lnTo>
                    <a:pt x="1321" y="1098"/>
                  </a:lnTo>
                  <a:lnTo>
                    <a:pt x="1331" y="1122"/>
                  </a:lnTo>
                  <a:lnTo>
                    <a:pt x="1336" y="1144"/>
                  </a:lnTo>
                  <a:lnTo>
                    <a:pt x="1340" y="1167"/>
                  </a:lnTo>
                  <a:lnTo>
                    <a:pt x="1342" y="1188"/>
                  </a:lnTo>
                  <a:lnTo>
                    <a:pt x="1342" y="1205"/>
                  </a:lnTo>
                  <a:lnTo>
                    <a:pt x="1337" y="1220"/>
                  </a:lnTo>
                  <a:lnTo>
                    <a:pt x="1331" y="1234"/>
                  </a:lnTo>
                  <a:lnTo>
                    <a:pt x="1318" y="1244"/>
                  </a:lnTo>
                  <a:lnTo>
                    <a:pt x="1300" y="1255"/>
                  </a:lnTo>
                  <a:lnTo>
                    <a:pt x="1281" y="1267"/>
                  </a:lnTo>
                  <a:lnTo>
                    <a:pt x="1257" y="1279"/>
                  </a:lnTo>
                  <a:lnTo>
                    <a:pt x="1231" y="1291"/>
                  </a:lnTo>
                  <a:lnTo>
                    <a:pt x="1202" y="1302"/>
                  </a:lnTo>
                  <a:lnTo>
                    <a:pt x="1172" y="1312"/>
                  </a:lnTo>
                  <a:lnTo>
                    <a:pt x="1141" y="1323"/>
                  </a:lnTo>
                  <a:lnTo>
                    <a:pt x="1109" y="1332"/>
                  </a:lnTo>
                  <a:lnTo>
                    <a:pt x="1078" y="1341"/>
                  </a:lnTo>
                  <a:lnTo>
                    <a:pt x="1048" y="1349"/>
                  </a:lnTo>
                  <a:lnTo>
                    <a:pt x="1020" y="1355"/>
                  </a:lnTo>
                  <a:lnTo>
                    <a:pt x="993" y="1361"/>
                  </a:lnTo>
                  <a:lnTo>
                    <a:pt x="970" y="1365"/>
                  </a:lnTo>
                  <a:lnTo>
                    <a:pt x="950" y="1366"/>
                  </a:lnTo>
                  <a:lnTo>
                    <a:pt x="933" y="1368"/>
                  </a:lnTo>
                  <a:lnTo>
                    <a:pt x="908" y="1365"/>
                  </a:lnTo>
                  <a:lnTo>
                    <a:pt x="885" y="1363"/>
                  </a:lnTo>
                  <a:lnTo>
                    <a:pt x="866" y="1360"/>
                  </a:lnTo>
                  <a:lnTo>
                    <a:pt x="848" y="1357"/>
                  </a:lnTo>
                  <a:lnTo>
                    <a:pt x="830" y="1352"/>
                  </a:lnTo>
                  <a:lnTo>
                    <a:pt x="816" y="1349"/>
                  </a:lnTo>
                  <a:lnTo>
                    <a:pt x="800" y="1345"/>
                  </a:lnTo>
                  <a:lnTo>
                    <a:pt x="787" y="1342"/>
                  </a:lnTo>
                  <a:lnTo>
                    <a:pt x="771" y="1339"/>
                  </a:lnTo>
                  <a:lnTo>
                    <a:pt x="755" y="1337"/>
                  </a:lnTo>
                  <a:lnTo>
                    <a:pt x="739" y="1334"/>
                  </a:lnTo>
                  <a:lnTo>
                    <a:pt x="721" y="1334"/>
                  </a:lnTo>
                  <a:lnTo>
                    <a:pt x="699" y="1334"/>
                  </a:lnTo>
                  <a:lnTo>
                    <a:pt x="678" y="1339"/>
                  </a:lnTo>
                  <a:lnTo>
                    <a:pt x="652" y="1344"/>
                  </a:lnTo>
                  <a:lnTo>
                    <a:pt x="623" y="1350"/>
                  </a:lnTo>
                  <a:lnTo>
                    <a:pt x="596" y="1353"/>
                  </a:lnTo>
                  <a:lnTo>
                    <a:pt x="565" y="1353"/>
                  </a:lnTo>
                  <a:lnTo>
                    <a:pt x="531" y="1350"/>
                  </a:lnTo>
                  <a:lnTo>
                    <a:pt x="496" y="1344"/>
                  </a:lnTo>
                  <a:lnTo>
                    <a:pt x="457" y="1334"/>
                  </a:lnTo>
                  <a:lnTo>
                    <a:pt x="420" y="1323"/>
                  </a:lnTo>
                  <a:lnTo>
                    <a:pt x="380" y="1310"/>
                  </a:lnTo>
                  <a:lnTo>
                    <a:pt x="341" y="1295"/>
                  </a:lnTo>
                  <a:lnTo>
                    <a:pt x="303" y="1276"/>
                  </a:lnTo>
                  <a:lnTo>
                    <a:pt x="266" y="1258"/>
                  </a:lnTo>
                  <a:lnTo>
                    <a:pt x="230" y="1238"/>
                  </a:lnTo>
                  <a:lnTo>
                    <a:pt x="198" y="1217"/>
                  </a:lnTo>
                  <a:lnTo>
                    <a:pt x="169" y="1194"/>
                  </a:lnTo>
                  <a:lnTo>
                    <a:pt x="145" y="1173"/>
                  </a:lnTo>
                  <a:lnTo>
                    <a:pt x="124" y="1151"/>
                  </a:lnTo>
                  <a:lnTo>
                    <a:pt x="110" y="1130"/>
                  </a:lnTo>
                  <a:lnTo>
                    <a:pt x="102" y="1112"/>
                  </a:lnTo>
                  <a:lnTo>
                    <a:pt x="94" y="1088"/>
                  </a:lnTo>
                  <a:lnTo>
                    <a:pt x="84" y="1057"/>
                  </a:lnTo>
                  <a:lnTo>
                    <a:pt x="76" y="1022"/>
                  </a:lnTo>
                  <a:lnTo>
                    <a:pt x="66" y="982"/>
                  </a:lnTo>
                  <a:lnTo>
                    <a:pt x="58" y="940"/>
                  </a:lnTo>
                  <a:lnTo>
                    <a:pt x="49" y="895"/>
                  </a:lnTo>
                  <a:lnTo>
                    <a:pt x="41" y="848"/>
                  </a:lnTo>
                  <a:lnTo>
                    <a:pt x="31" y="802"/>
                  </a:lnTo>
                  <a:lnTo>
                    <a:pt x="23" y="757"/>
                  </a:lnTo>
                  <a:lnTo>
                    <a:pt x="16" y="713"/>
                  </a:lnTo>
                  <a:lnTo>
                    <a:pt x="12" y="671"/>
                  </a:lnTo>
                  <a:lnTo>
                    <a:pt x="5" y="634"/>
                  </a:lnTo>
                  <a:lnTo>
                    <a:pt x="2" y="602"/>
                  </a:lnTo>
                  <a:lnTo>
                    <a:pt x="0" y="575"/>
                  </a:lnTo>
                  <a:lnTo>
                    <a:pt x="0" y="557"/>
                  </a:lnTo>
                  <a:lnTo>
                    <a:pt x="0" y="541"/>
                  </a:lnTo>
                  <a:lnTo>
                    <a:pt x="2" y="528"/>
                  </a:lnTo>
                  <a:lnTo>
                    <a:pt x="5" y="515"/>
                  </a:lnTo>
                  <a:lnTo>
                    <a:pt x="12" y="504"/>
                  </a:lnTo>
                  <a:lnTo>
                    <a:pt x="16" y="493"/>
                  </a:lnTo>
                  <a:lnTo>
                    <a:pt x="23" y="483"/>
                  </a:lnTo>
                  <a:lnTo>
                    <a:pt x="31" y="475"/>
                  </a:lnTo>
                  <a:lnTo>
                    <a:pt x="41" y="465"/>
                  </a:lnTo>
                  <a:lnTo>
                    <a:pt x="47" y="457"/>
                  </a:lnTo>
                  <a:lnTo>
                    <a:pt x="57" y="448"/>
                  </a:lnTo>
                  <a:lnTo>
                    <a:pt x="65" y="438"/>
                  </a:lnTo>
                  <a:lnTo>
                    <a:pt x="73" y="430"/>
                  </a:lnTo>
                  <a:lnTo>
                    <a:pt x="81" y="420"/>
                  </a:lnTo>
                  <a:lnTo>
                    <a:pt x="89" y="411"/>
                  </a:lnTo>
                  <a:lnTo>
                    <a:pt x="95" y="401"/>
                  </a:lnTo>
                  <a:lnTo>
                    <a:pt x="102" y="391"/>
                  </a:lnTo>
                  <a:lnTo>
                    <a:pt x="108" y="375"/>
                  </a:lnTo>
                  <a:lnTo>
                    <a:pt x="111" y="359"/>
                  </a:lnTo>
                  <a:lnTo>
                    <a:pt x="111" y="343"/>
                  </a:lnTo>
                  <a:lnTo>
                    <a:pt x="113" y="327"/>
                  </a:lnTo>
                  <a:lnTo>
                    <a:pt x="111" y="309"/>
                  </a:lnTo>
                  <a:lnTo>
                    <a:pt x="110" y="293"/>
                  </a:lnTo>
                  <a:lnTo>
                    <a:pt x="108" y="275"/>
                  </a:lnTo>
                  <a:lnTo>
                    <a:pt x="108" y="259"/>
                  </a:lnTo>
                  <a:lnTo>
                    <a:pt x="108" y="242"/>
                  </a:lnTo>
                  <a:lnTo>
                    <a:pt x="108" y="226"/>
                  </a:lnTo>
                  <a:lnTo>
                    <a:pt x="111" y="210"/>
                  </a:lnTo>
                  <a:lnTo>
                    <a:pt x="118" y="195"/>
                  </a:lnTo>
                  <a:lnTo>
                    <a:pt x="126" y="179"/>
                  </a:lnTo>
                  <a:lnTo>
                    <a:pt x="140" y="164"/>
                  </a:lnTo>
                  <a:lnTo>
                    <a:pt x="155" y="152"/>
                  </a:lnTo>
                  <a:lnTo>
                    <a:pt x="177" y="140"/>
                  </a:lnTo>
                  <a:lnTo>
                    <a:pt x="190" y="131"/>
                  </a:lnTo>
                  <a:lnTo>
                    <a:pt x="205" y="123"/>
                  </a:lnTo>
                  <a:lnTo>
                    <a:pt x="219" y="113"/>
                  </a:lnTo>
                  <a:lnTo>
                    <a:pt x="234" y="103"/>
                  </a:lnTo>
                  <a:lnTo>
                    <a:pt x="248" y="94"/>
                  </a:lnTo>
                  <a:lnTo>
                    <a:pt x="261" y="82"/>
                  </a:lnTo>
                  <a:lnTo>
                    <a:pt x="274" y="73"/>
                  </a:lnTo>
                  <a:lnTo>
                    <a:pt x="290" y="63"/>
                  </a:lnTo>
                  <a:lnTo>
                    <a:pt x="301" y="52"/>
                  </a:lnTo>
                  <a:lnTo>
                    <a:pt x="316" y="44"/>
                  </a:lnTo>
                  <a:lnTo>
                    <a:pt x="330" y="34"/>
                  </a:lnTo>
                  <a:lnTo>
                    <a:pt x="345" y="26"/>
                  </a:lnTo>
                  <a:lnTo>
                    <a:pt x="359" y="16"/>
                  </a:lnTo>
                  <a:lnTo>
                    <a:pt x="375" y="12"/>
                  </a:lnTo>
                  <a:lnTo>
                    <a:pt x="391" y="4"/>
                  </a:lnTo>
                  <a:lnTo>
                    <a:pt x="407" y="0"/>
                  </a:lnTo>
                  <a:lnTo>
                    <a:pt x="412" y="2"/>
                  </a:lnTo>
                  <a:lnTo>
                    <a:pt x="415" y="12"/>
                  </a:lnTo>
                  <a:lnTo>
                    <a:pt x="415" y="18"/>
                  </a:lnTo>
                  <a:lnTo>
                    <a:pt x="415" y="26"/>
                  </a:lnTo>
                  <a:close/>
                </a:path>
              </a:pathLst>
            </a:custGeom>
            <a:solidFill>
              <a:srgbClr val="800080"/>
            </a:solidFill>
            <a:ln w="9525">
              <a:noFill/>
              <a:round/>
              <a:headEnd/>
              <a:tailEnd/>
            </a:ln>
          </p:spPr>
          <p:txBody>
            <a:bodyPr/>
            <a:lstStyle/>
            <a:p>
              <a:endParaRPr lang="ja-JP" altLang="en-US"/>
            </a:p>
          </p:txBody>
        </p:sp>
        <p:sp>
          <p:nvSpPr>
            <p:cNvPr id="50488" name="Freeform 287"/>
            <p:cNvSpPr>
              <a:spLocks/>
            </p:cNvSpPr>
            <p:nvPr/>
          </p:nvSpPr>
          <p:spPr bwMode="auto">
            <a:xfrm>
              <a:off x="4255" y="1133"/>
              <a:ext cx="447" cy="574"/>
            </a:xfrm>
            <a:custGeom>
              <a:avLst/>
              <a:gdLst>
                <a:gd name="T0" fmla="*/ 1 w 893"/>
                <a:gd name="T1" fmla="*/ 1 h 1147"/>
                <a:gd name="T2" fmla="*/ 1 w 893"/>
                <a:gd name="T3" fmla="*/ 1 h 1147"/>
                <a:gd name="T4" fmla="*/ 1 w 893"/>
                <a:gd name="T5" fmla="*/ 1 h 1147"/>
                <a:gd name="T6" fmla="*/ 1 w 893"/>
                <a:gd name="T7" fmla="*/ 1 h 1147"/>
                <a:gd name="T8" fmla="*/ 1 w 893"/>
                <a:gd name="T9" fmla="*/ 1 h 1147"/>
                <a:gd name="T10" fmla="*/ 1 w 893"/>
                <a:gd name="T11" fmla="*/ 1 h 1147"/>
                <a:gd name="T12" fmla="*/ 1 w 893"/>
                <a:gd name="T13" fmla="*/ 1 h 1147"/>
                <a:gd name="T14" fmla="*/ 1 w 893"/>
                <a:gd name="T15" fmla="*/ 1 h 1147"/>
                <a:gd name="T16" fmla="*/ 1 w 893"/>
                <a:gd name="T17" fmla="*/ 1 h 1147"/>
                <a:gd name="T18" fmla="*/ 1 w 893"/>
                <a:gd name="T19" fmla="*/ 1 h 1147"/>
                <a:gd name="T20" fmla="*/ 1 w 893"/>
                <a:gd name="T21" fmla="*/ 1 h 1147"/>
                <a:gd name="T22" fmla="*/ 1 w 893"/>
                <a:gd name="T23" fmla="*/ 1 h 1147"/>
                <a:gd name="T24" fmla="*/ 1 w 893"/>
                <a:gd name="T25" fmla="*/ 1 h 1147"/>
                <a:gd name="T26" fmla="*/ 1 w 893"/>
                <a:gd name="T27" fmla="*/ 1 h 1147"/>
                <a:gd name="T28" fmla="*/ 1 w 893"/>
                <a:gd name="T29" fmla="*/ 1 h 1147"/>
                <a:gd name="T30" fmla="*/ 1 w 893"/>
                <a:gd name="T31" fmla="*/ 1 h 1147"/>
                <a:gd name="T32" fmla="*/ 1 w 893"/>
                <a:gd name="T33" fmla="*/ 1 h 1147"/>
                <a:gd name="T34" fmla="*/ 1 w 893"/>
                <a:gd name="T35" fmla="*/ 1 h 1147"/>
                <a:gd name="T36" fmla="*/ 1 w 893"/>
                <a:gd name="T37" fmla="*/ 1 h 1147"/>
                <a:gd name="T38" fmla="*/ 1 w 893"/>
                <a:gd name="T39" fmla="*/ 1 h 1147"/>
                <a:gd name="T40" fmla="*/ 1 w 893"/>
                <a:gd name="T41" fmla="*/ 1 h 1147"/>
                <a:gd name="T42" fmla="*/ 1 w 893"/>
                <a:gd name="T43" fmla="*/ 1 h 1147"/>
                <a:gd name="T44" fmla="*/ 1 w 893"/>
                <a:gd name="T45" fmla="*/ 1 h 1147"/>
                <a:gd name="T46" fmla="*/ 1 w 893"/>
                <a:gd name="T47" fmla="*/ 1 h 1147"/>
                <a:gd name="T48" fmla="*/ 1 w 893"/>
                <a:gd name="T49" fmla="*/ 1 h 1147"/>
                <a:gd name="T50" fmla="*/ 1 w 893"/>
                <a:gd name="T51" fmla="*/ 1 h 1147"/>
                <a:gd name="T52" fmla="*/ 1 w 893"/>
                <a:gd name="T53" fmla="*/ 1 h 1147"/>
                <a:gd name="T54" fmla="*/ 1 w 893"/>
                <a:gd name="T55" fmla="*/ 1 h 1147"/>
                <a:gd name="T56" fmla="*/ 1 w 893"/>
                <a:gd name="T57" fmla="*/ 1 h 1147"/>
                <a:gd name="T58" fmla="*/ 1 w 893"/>
                <a:gd name="T59" fmla="*/ 1 h 1147"/>
                <a:gd name="T60" fmla="*/ 1 w 893"/>
                <a:gd name="T61" fmla="*/ 1 h 1147"/>
                <a:gd name="T62" fmla="*/ 1 w 893"/>
                <a:gd name="T63" fmla="*/ 1 h 1147"/>
                <a:gd name="T64" fmla="*/ 1 w 893"/>
                <a:gd name="T65" fmla="*/ 1 h 1147"/>
                <a:gd name="T66" fmla="*/ 1 w 893"/>
                <a:gd name="T67" fmla="*/ 1 h 1147"/>
                <a:gd name="T68" fmla="*/ 1 w 893"/>
                <a:gd name="T69" fmla="*/ 1 h 1147"/>
                <a:gd name="T70" fmla="*/ 1 w 893"/>
                <a:gd name="T71" fmla="*/ 1 h 1147"/>
                <a:gd name="T72" fmla="*/ 1 w 893"/>
                <a:gd name="T73" fmla="*/ 1 h 1147"/>
                <a:gd name="T74" fmla="*/ 1 w 893"/>
                <a:gd name="T75" fmla="*/ 1 h 1147"/>
                <a:gd name="T76" fmla="*/ 1 w 893"/>
                <a:gd name="T77" fmla="*/ 1 h 1147"/>
                <a:gd name="T78" fmla="*/ 1 w 893"/>
                <a:gd name="T79" fmla="*/ 1 h 1147"/>
                <a:gd name="T80" fmla="*/ 1 w 893"/>
                <a:gd name="T81" fmla="*/ 1 h 1147"/>
                <a:gd name="T82" fmla="*/ 1 w 893"/>
                <a:gd name="T83" fmla="*/ 1 h 1147"/>
                <a:gd name="T84" fmla="*/ 1 w 893"/>
                <a:gd name="T85" fmla="*/ 1 h 1147"/>
                <a:gd name="T86" fmla="*/ 1 w 893"/>
                <a:gd name="T87" fmla="*/ 1 h 1147"/>
                <a:gd name="T88" fmla="*/ 1 w 893"/>
                <a:gd name="T89" fmla="*/ 1 h 1147"/>
                <a:gd name="T90" fmla="*/ 1 w 893"/>
                <a:gd name="T91" fmla="*/ 1 h 1147"/>
                <a:gd name="T92" fmla="*/ 1 w 893"/>
                <a:gd name="T93" fmla="*/ 1 h 1147"/>
                <a:gd name="T94" fmla="*/ 1 w 893"/>
                <a:gd name="T95" fmla="*/ 1 h 1147"/>
                <a:gd name="T96" fmla="*/ 1 w 893"/>
                <a:gd name="T97" fmla="*/ 1 h 1147"/>
                <a:gd name="T98" fmla="*/ 1 w 893"/>
                <a:gd name="T99" fmla="*/ 1 h 1147"/>
                <a:gd name="T100" fmla="*/ 1 w 893"/>
                <a:gd name="T101" fmla="*/ 1 h 1147"/>
                <a:gd name="T102" fmla="*/ 1 w 893"/>
                <a:gd name="T103" fmla="*/ 1 h 1147"/>
                <a:gd name="T104" fmla="*/ 1 w 893"/>
                <a:gd name="T105" fmla="*/ 1 h 1147"/>
                <a:gd name="T106" fmla="*/ 1 w 893"/>
                <a:gd name="T107" fmla="*/ 1 h 1147"/>
                <a:gd name="T108" fmla="*/ 1 w 893"/>
                <a:gd name="T109" fmla="*/ 1 h 1147"/>
                <a:gd name="T110" fmla="*/ 1 w 893"/>
                <a:gd name="T111" fmla="*/ 1 h 1147"/>
                <a:gd name="T112" fmla="*/ 1 w 893"/>
                <a:gd name="T113" fmla="*/ 1 h 1147"/>
                <a:gd name="T114" fmla="*/ 1 w 893"/>
                <a:gd name="T115" fmla="*/ 1 h 1147"/>
                <a:gd name="T116" fmla="*/ 1 w 893"/>
                <a:gd name="T117" fmla="*/ 1 h 1147"/>
                <a:gd name="T118" fmla="*/ 1 w 893"/>
                <a:gd name="T119" fmla="*/ 1 h 1147"/>
                <a:gd name="T120" fmla="*/ 1 w 893"/>
                <a:gd name="T121" fmla="*/ 1 h 1147"/>
                <a:gd name="T122" fmla="*/ 1 w 893"/>
                <a:gd name="T123" fmla="*/ 1 h 1147"/>
                <a:gd name="T124" fmla="*/ 1 w 893"/>
                <a:gd name="T125" fmla="*/ 1 h 11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93"/>
                <a:gd name="T190" fmla="*/ 0 h 1147"/>
                <a:gd name="T191" fmla="*/ 893 w 893"/>
                <a:gd name="T192" fmla="*/ 1147 h 11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93" h="1147">
                  <a:moveTo>
                    <a:pt x="440" y="0"/>
                  </a:moveTo>
                  <a:lnTo>
                    <a:pt x="436" y="11"/>
                  </a:lnTo>
                  <a:lnTo>
                    <a:pt x="432" y="22"/>
                  </a:lnTo>
                  <a:lnTo>
                    <a:pt x="429" y="35"/>
                  </a:lnTo>
                  <a:lnTo>
                    <a:pt x="426" y="46"/>
                  </a:lnTo>
                  <a:lnTo>
                    <a:pt x="421" y="59"/>
                  </a:lnTo>
                  <a:lnTo>
                    <a:pt x="418" y="70"/>
                  </a:lnTo>
                  <a:lnTo>
                    <a:pt x="413" y="82"/>
                  </a:lnTo>
                  <a:lnTo>
                    <a:pt x="410" y="95"/>
                  </a:lnTo>
                  <a:lnTo>
                    <a:pt x="407" y="106"/>
                  </a:lnTo>
                  <a:lnTo>
                    <a:pt x="402" y="119"/>
                  </a:lnTo>
                  <a:lnTo>
                    <a:pt x="399" y="130"/>
                  </a:lnTo>
                  <a:lnTo>
                    <a:pt x="399" y="143"/>
                  </a:lnTo>
                  <a:lnTo>
                    <a:pt x="395" y="156"/>
                  </a:lnTo>
                  <a:lnTo>
                    <a:pt x="395" y="167"/>
                  </a:lnTo>
                  <a:lnTo>
                    <a:pt x="395" y="180"/>
                  </a:lnTo>
                  <a:lnTo>
                    <a:pt x="397" y="193"/>
                  </a:lnTo>
                  <a:lnTo>
                    <a:pt x="386" y="220"/>
                  </a:lnTo>
                  <a:lnTo>
                    <a:pt x="389" y="251"/>
                  </a:lnTo>
                  <a:lnTo>
                    <a:pt x="402" y="281"/>
                  </a:lnTo>
                  <a:lnTo>
                    <a:pt x="424" y="315"/>
                  </a:lnTo>
                  <a:lnTo>
                    <a:pt x="453" y="346"/>
                  </a:lnTo>
                  <a:lnTo>
                    <a:pt x="490" y="379"/>
                  </a:lnTo>
                  <a:lnTo>
                    <a:pt x="531" y="412"/>
                  </a:lnTo>
                  <a:lnTo>
                    <a:pt x="576" y="444"/>
                  </a:lnTo>
                  <a:lnTo>
                    <a:pt x="622" y="473"/>
                  </a:lnTo>
                  <a:lnTo>
                    <a:pt x="669" y="500"/>
                  </a:lnTo>
                  <a:lnTo>
                    <a:pt x="714" y="526"/>
                  </a:lnTo>
                  <a:lnTo>
                    <a:pt x="761" y="548"/>
                  </a:lnTo>
                  <a:lnTo>
                    <a:pt x="801" y="569"/>
                  </a:lnTo>
                  <a:lnTo>
                    <a:pt x="838" y="587"/>
                  </a:lnTo>
                  <a:lnTo>
                    <a:pt x="868" y="600"/>
                  </a:lnTo>
                  <a:lnTo>
                    <a:pt x="893" y="611"/>
                  </a:lnTo>
                  <a:lnTo>
                    <a:pt x="893" y="616"/>
                  </a:lnTo>
                  <a:lnTo>
                    <a:pt x="867" y="616"/>
                  </a:lnTo>
                  <a:lnTo>
                    <a:pt x="843" y="614"/>
                  </a:lnTo>
                  <a:lnTo>
                    <a:pt x="815" y="611"/>
                  </a:lnTo>
                  <a:lnTo>
                    <a:pt x="791" y="608"/>
                  </a:lnTo>
                  <a:lnTo>
                    <a:pt x="764" y="600"/>
                  </a:lnTo>
                  <a:lnTo>
                    <a:pt x="740" y="593"/>
                  </a:lnTo>
                  <a:lnTo>
                    <a:pt x="714" y="584"/>
                  </a:lnTo>
                  <a:lnTo>
                    <a:pt x="688" y="576"/>
                  </a:lnTo>
                  <a:lnTo>
                    <a:pt x="664" y="564"/>
                  </a:lnTo>
                  <a:lnTo>
                    <a:pt x="638" y="553"/>
                  </a:lnTo>
                  <a:lnTo>
                    <a:pt x="614" y="540"/>
                  </a:lnTo>
                  <a:lnTo>
                    <a:pt x="593" y="527"/>
                  </a:lnTo>
                  <a:lnTo>
                    <a:pt x="571" y="513"/>
                  </a:lnTo>
                  <a:lnTo>
                    <a:pt x="550" y="498"/>
                  </a:lnTo>
                  <a:lnTo>
                    <a:pt x="531" y="482"/>
                  </a:lnTo>
                  <a:lnTo>
                    <a:pt x="513" y="468"/>
                  </a:lnTo>
                  <a:lnTo>
                    <a:pt x="482" y="511"/>
                  </a:lnTo>
                  <a:lnTo>
                    <a:pt x="484" y="516"/>
                  </a:lnTo>
                  <a:lnTo>
                    <a:pt x="487" y="523"/>
                  </a:lnTo>
                  <a:lnTo>
                    <a:pt x="490" y="529"/>
                  </a:lnTo>
                  <a:lnTo>
                    <a:pt x="494" y="534"/>
                  </a:lnTo>
                  <a:lnTo>
                    <a:pt x="502" y="543"/>
                  </a:lnTo>
                  <a:lnTo>
                    <a:pt x="511" y="555"/>
                  </a:lnTo>
                  <a:lnTo>
                    <a:pt x="521" y="563"/>
                  </a:lnTo>
                  <a:lnTo>
                    <a:pt x="529" y="572"/>
                  </a:lnTo>
                  <a:lnTo>
                    <a:pt x="539" y="580"/>
                  </a:lnTo>
                  <a:lnTo>
                    <a:pt x="550" y="590"/>
                  </a:lnTo>
                  <a:lnTo>
                    <a:pt x="579" y="548"/>
                  </a:lnTo>
                  <a:lnTo>
                    <a:pt x="603" y="555"/>
                  </a:lnTo>
                  <a:lnTo>
                    <a:pt x="601" y="563"/>
                  </a:lnTo>
                  <a:lnTo>
                    <a:pt x="600" y="574"/>
                  </a:lnTo>
                  <a:lnTo>
                    <a:pt x="595" y="584"/>
                  </a:lnTo>
                  <a:lnTo>
                    <a:pt x="592" y="593"/>
                  </a:lnTo>
                  <a:lnTo>
                    <a:pt x="585" y="601"/>
                  </a:lnTo>
                  <a:lnTo>
                    <a:pt x="580" y="611"/>
                  </a:lnTo>
                  <a:lnTo>
                    <a:pt x="574" y="619"/>
                  </a:lnTo>
                  <a:lnTo>
                    <a:pt x="569" y="627"/>
                  </a:lnTo>
                  <a:lnTo>
                    <a:pt x="561" y="634"/>
                  </a:lnTo>
                  <a:lnTo>
                    <a:pt x="553" y="642"/>
                  </a:lnTo>
                  <a:lnTo>
                    <a:pt x="545" y="648"/>
                  </a:lnTo>
                  <a:lnTo>
                    <a:pt x="539" y="656"/>
                  </a:lnTo>
                  <a:lnTo>
                    <a:pt x="529" y="663"/>
                  </a:lnTo>
                  <a:lnTo>
                    <a:pt x="523" y="669"/>
                  </a:lnTo>
                  <a:lnTo>
                    <a:pt x="514" y="675"/>
                  </a:lnTo>
                  <a:lnTo>
                    <a:pt x="506" y="683"/>
                  </a:lnTo>
                  <a:lnTo>
                    <a:pt x="531" y="712"/>
                  </a:lnTo>
                  <a:lnTo>
                    <a:pt x="600" y="646"/>
                  </a:lnTo>
                  <a:lnTo>
                    <a:pt x="537" y="769"/>
                  </a:lnTo>
                  <a:lnTo>
                    <a:pt x="527" y="769"/>
                  </a:lnTo>
                  <a:lnTo>
                    <a:pt x="518" y="765"/>
                  </a:lnTo>
                  <a:lnTo>
                    <a:pt x="511" y="762"/>
                  </a:lnTo>
                  <a:lnTo>
                    <a:pt x="506" y="759"/>
                  </a:lnTo>
                  <a:lnTo>
                    <a:pt x="503" y="753"/>
                  </a:lnTo>
                  <a:lnTo>
                    <a:pt x="500" y="748"/>
                  </a:lnTo>
                  <a:lnTo>
                    <a:pt x="497" y="740"/>
                  </a:lnTo>
                  <a:lnTo>
                    <a:pt x="497" y="733"/>
                  </a:lnTo>
                  <a:lnTo>
                    <a:pt x="495" y="725"/>
                  </a:lnTo>
                  <a:lnTo>
                    <a:pt x="494" y="719"/>
                  </a:lnTo>
                  <a:lnTo>
                    <a:pt x="492" y="711"/>
                  </a:lnTo>
                  <a:lnTo>
                    <a:pt x="492" y="703"/>
                  </a:lnTo>
                  <a:lnTo>
                    <a:pt x="490" y="695"/>
                  </a:lnTo>
                  <a:lnTo>
                    <a:pt x="489" y="688"/>
                  </a:lnTo>
                  <a:lnTo>
                    <a:pt x="486" y="680"/>
                  </a:lnTo>
                  <a:lnTo>
                    <a:pt x="482" y="677"/>
                  </a:lnTo>
                  <a:lnTo>
                    <a:pt x="531" y="621"/>
                  </a:lnTo>
                  <a:lnTo>
                    <a:pt x="524" y="617"/>
                  </a:lnTo>
                  <a:lnTo>
                    <a:pt x="518" y="616"/>
                  </a:lnTo>
                  <a:lnTo>
                    <a:pt x="513" y="613"/>
                  </a:lnTo>
                  <a:lnTo>
                    <a:pt x="508" y="611"/>
                  </a:lnTo>
                  <a:lnTo>
                    <a:pt x="498" y="603"/>
                  </a:lnTo>
                  <a:lnTo>
                    <a:pt x="492" y="595"/>
                  </a:lnTo>
                  <a:lnTo>
                    <a:pt x="482" y="585"/>
                  </a:lnTo>
                  <a:lnTo>
                    <a:pt x="474" y="577"/>
                  </a:lnTo>
                  <a:lnTo>
                    <a:pt x="465" y="568"/>
                  </a:lnTo>
                  <a:lnTo>
                    <a:pt x="458" y="561"/>
                  </a:lnTo>
                  <a:lnTo>
                    <a:pt x="442" y="576"/>
                  </a:lnTo>
                  <a:lnTo>
                    <a:pt x="428" y="590"/>
                  </a:lnTo>
                  <a:lnTo>
                    <a:pt x="412" y="606"/>
                  </a:lnTo>
                  <a:lnTo>
                    <a:pt x="395" y="622"/>
                  </a:lnTo>
                  <a:lnTo>
                    <a:pt x="379" y="637"/>
                  </a:lnTo>
                  <a:lnTo>
                    <a:pt x="365" y="651"/>
                  </a:lnTo>
                  <a:lnTo>
                    <a:pt x="349" y="667"/>
                  </a:lnTo>
                  <a:lnTo>
                    <a:pt x="333" y="683"/>
                  </a:lnTo>
                  <a:lnTo>
                    <a:pt x="317" y="696"/>
                  </a:lnTo>
                  <a:lnTo>
                    <a:pt x="299" y="711"/>
                  </a:lnTo>
                  <a:lnTo>
                    <a:pt x="281" y="722"/>
                  </a:lnTo>
                  <a:lnTo>
                    <a:pt x="263" y="735"/>
                  </a:lnTo>
                  <a:lnTo>
                    <a:pt x="243" y="745"/>
                  </a:lnTo>
                  <a:lnTo>
                    <a:pt x="225" y="754"/>
                  </a:lnTo>
                  <a:lnTo>
                    <a:pt x="204" y="762"/>
                  </a:lnTo>
                  <a:lnTo>
                    <a:pt x="183" y="769"/>
                  </a:lnTo>
                  <a:lnTo>
                    <a:pt x="193" y="786"/>
                  </a:lnTo>
                  <a:lnTo>
                    <a:pt x="204" y="802"/>
                  </a:lnTo>
                  <a:lnTo>
                    <a:pt x="217" y="819"/>
                  </a:lnTo>
                  <a:lnTo>
                    <a:pt x="228" y="836"/>
                  </a:lnTo>
                  <a:lnTo>
                    <a:pt x="241" y="851"/>
                  </a:lnTo>
                  <a:lnTo>
                    <a:pt x="255" y="867"/>
                  </a:lnTo>
                  <a:lnTo>
                    <a:pt x="272" y="881"/>
                  </a:lnTo>
                  <a:lnTo>
                    <a:pt x="286" y="896"/>
                  </a:lnTo>
                  <a:lnTo>
                    <a:pt x="302" y="907"/>
                  </a:lnTo>
                  <a:lnTo>
                    <a:pt x="320" y="920"/>
                  </a:lnTo>
                  <a:lnTo>
                    <a:pt x="336" y="931"/>
                  </a:lnTo>
                  <a:lnTo>
                    <a:pt x="354" y="942"/>
                  </a:lnTo>
                  <a:lnTo>
                    <a:pt x="373" y="950"/>
                  </a:lnTo>
                  <a:lnTo>
                    <a:pt x="392" y="959"/>
                  </a:lnTo>
                  <a:lnTo>
                    <a:pt x="412" y="963"/>
                  </a:lnTo>
                  <a:lnTo>
                    <a:pt x="434" y="970"/>
                  </a:lnTo>
                  <a:lnTo>
                    <a:pt x="460" y="957"/>
                  </a:lnTo>
                  <a:lnTo>
                    <a:pt x="487" y="942"/>
                  </a:lnTo>
                  <a:lnTo>
                    <a:pt x="511" y="928"/>
                  </a:lnTo>
                  <a:lnTo>
                    <a:pt x="537" y="910"/>
                  </a:lnTo>
                  <a:lnTo>
                    <a:pt x="560" y="889"/>
                  </a:lnTo>
                  <a:lnTo>
                    <a:pt x="582" y="870"/>
                  </a:lnTo>
                  <a:lnTo>
                    <a:pt x="605" y="848"/>
                  </a:lnTo>
                  <a:lnTo>
                    <a:pt x="625" y="825"/>
                  </a:lnTo>
                  <a:lnTo>
                    <a:pt x="646" y="801"/>
                  </a:lnTo>
                  <a:lnTo>
                    <a:pt x="666" y="777"/>
                  </a:lnTo>
                  <a:lnTo>
                    <a:pt x="685" y="751"/>
                  </a:lnTo>
                  <a:lnTo>
                    <a:pt x="703" y="727"/>
                  </a:lnTo>
                  <a:lnTo>
                    <a:pt x="719" y="701"/>
                  </a:lnTo>
                  <a:lnTo>
                    <a:pt x="736" y="675"/>
                  </a:lnTo>
                  <a:lnTo>
                    <a:pt x="753" y="651"/>
                  </a:lnTo>
                  <a:lnTo>
                    <a:pt x="769" y="627"/>
                  </a:lnTo>
                  <a:lnTo>
                    <a:pt x="799" y="634"/>
                  </a:lnTo>
                  <a:lnTo>
                    <a:pt x="788" y="656"/>
                  </a:lnTo>
                  <a:lnTo>
                    <a:pt x="778" y="679"/>
                  </a:lnTo>
                  <a:lnTo>
                    <a:pt x="765" y="701"/>
                  </a:lnTo>
                  <a:lnTo>
                    <a:pt x="754" y="724"/>
                  </a:lnTo>
                  <a:lnTo>
                    <a:pt x="740" y="745"/>
                  </a:lnTo>
                  <a:lnTo>
                    <a:pt x="727" y="765"/>
                  </a:lnTo>
                  <a:lnTo>
                    <a:pt x="712" y="786"/>
                  </a:lnTo>
                  <a:lnTo>
                    <a:pt x="699" y="809"/>
                  </a:lnTo>
                  <a:lnTo>
                    <a:pt x="682" y="828"/>
                  </a:lnTo>
                  <a:lnTo>
                    <a:pt x="667" y="848"/>
                  </a:lnTo>
                  <a:lnTo>
                    <a:pt x="650" y="867"/>
                  </a:lnTo>
                  <a:lnTo>
                    <a:pt x="634" y="886"/>
                  </a:lnTo>
                  <a:lnTo>
                    <a:pt x="616" y="904"/>
                  </a:lnTo>
                  <a:lnTo>
                    <a:pt x="598" y="922"/>
                  </a:lnTo>
                  <a:lnTo>
                    <a:pt x="579" y="939"/>
                  </a:lnTo>
                  <a:lnTo>
                    <a:pt x="561" y="957"/>
                  </a:lnTo>
                  <a:lnTo>
                    <a:pt x="561" y="965"/>
                  </a:lnTo>
                  <a:lnTo>
                    <a:pt x="563" y="976"/>
                  </a:lnTo>
                  <a:lnTo>
                    <a:pt x="564" y="986"/>
                  </a:lnTo>
                  <a:lnTo>
                    <a:pt x="568" y="997"/>
                  </a:lnTo>
                  <a:lnTo>
                    <a:pt x="571" y="1007"/>
                  </a:lnTo>
                  <a:lnTo>
                    <a:pt x="574" y="1016"/>
                  </a:lnTo>
                  <a:lnTo>
                    <a:pt x="577" y="1026"/>
                  </a:lnTo>
                  <a:lnTo>
                    <a:pt x="582" y="1036"/>
                  </a:lnTo>
                  <a:lnTo>
                    <a:pt x="585" y="1045"/>
                  </a:lnTo>
                  <a:lnTo>
                    <a:pt x="588" y="1055"/>
                  </a:lnTo>
                  <a:lnTo>
                    <a:pt x="590" y="1065"/>
                  </a:lnTo>
                  <a:lnTo>
                    <a:pt x="595" y="1074"/>
                  </a:lnTo>
                  <a:lnTo>
                    <a:pt x="597" y="1084"/>
                  </a:lnTo>
                  <a:lnTo>
                    <a:pt x="600" y="1095"/>
                  </a:lnTo>
                  <a:lnTo>
                    <a:pt x="601" y="1105"/>
                  </a:lnTo>
                  <a:lnTo>
                    <a:pt x="603" y="1115"/>
                  </a:lnTo>
                  <a:lnTo>
                    <a:pt x="611" y="1113"/>
                  </a:lnTo>
                  <a:lnTo>
                    <a:pt x="617" y="1111"/>
                  </a:lnTo>
                  <a:lnTo>
                    <a:pt x="621" y="1107"/>
                  </a:lnTo>
                  <a:lnTo>
                    <a:pt x="625" y="1103"/>
                  </a:lnTo>
                  <a:lnTo>
                    <a:pt x="625" y="1097"/>
                  </a:lnTo>
                  <a:lnTo>
                    <a:pt x="625" y="1092"/>
                  </a:lnTo>
                  <a:lnTo>
                    <a:pt x="625" y="1086"/>
                  </a:lnTo>
                  <a:lnTo>
                    <a:pt x="624" y="1079"/>
                  </a:lnTo>
                  <a:lnTo>
                    <a:pt x="621" y="1071"/>
                  </a:lnTo>
                  <a:lnTo>
                    <a:pt x="617" y="1065"/>
                  </a:lnTo>
                  <a:lnTo>
                    <a:pt x="614" y="1057"/>
                  </a:lnTo>
                  <a:lnTo>
                    <a:pt x="613" y="1050"/>
                  </a:lnTo>
                  <a:lnTo>
                    <a:pt x="609" y="1042"/>
                  </a:lnTo>
                  <a:lnTo>
                    <a:pt x="609" y="1036"/>
                  </a:lnTo>
                  <a:lnTo>
                    <a:pt x="608" y="1029"/>
                  </a:lnTo>
                  <a:lnTo>
                    <a:pt x="611" y="1025"/>
                  </a:lnTo>
                  <a:lnTo>
                    <a:pt x="617" y="1025"/>
                  </a:lnTo>
                  <a:lnTo>
                    <a:pt x="624" y="1025"/>
                  </a:lnTo>
                  <a:lnTo>
                    <a:pt x="629" y="1026"/>
                  </a:lnTo>
                  <a:lnTo>
                    <a:pt x="635" y="1029"/>
                  </a:lnTo>
                  <a:lnTo>
                    <a:pt x="638" y="1034"/>
                  </a:lnTo>
                  <a:lnTo>
                    <a:pt x="642" y="1041"/>
                  </a:lnTo>
                  <a:lnTo>
                    <a:pt x="645" y="1047"/>
                  </a:lnTo>
                  <a:lnTo>
                    <a:pt x="650" y="1053"/>
                  </a:lnTo>
                  <a:lnTo>
                    <a:pt x="650" y="1060"/>
                  </a:lnTo>
                  <a:lnTo>
                    <a:pt x="653" y="1068"/>
                  </a:lnTo>
                  <a:lnTo>
                    <a:pt x="654" y="1074"/>
                  </a:lnTo>
                  <a:lnTo>
                    <a:pt x="658" y="1082"/>
                  </a:lnTo>
                  <a:lnTo>
                    <a:pt x="661" y="1089"/>
                  </a:lnTo>
                  <a:lnTo>
                    <a:pt x="664" y="1095"/>
                  </a:lnTo>
                  <a:lnTo>
                    <a:pt x="667" y="1100"/>
                  </a:lnTo>
                  <a:lnTo>
                    <a:pt x="672" y="1105"/>
                  </a:lnTo>
                  <a:lnTo>
                    <a:pt x="683" y="1142"/>
                  </a:lnTo>
                  <a:lnTo>
                    <a:pt x="674" y="1144"/>
                  </a:lnTo>
                  <a:lnTo>
                    <a:pt x="664" y="1145"/>
                  </a:lnTo>
                  <a:lnTo>
                    <a:pt x="654" y="1147"/>
                  </a:lnTo>
                  <a:lnTo>
                    <a:pt x="646" y="1147"/>
                  </a:lnTo>
                  <a:lnTo>
                    <a:pt x="638" y="1147"/>
                  </a:lnTo>
                  <a:lnTo>
                    <a:pt x="629" y="1145"/>
                  </a:lnTo>
                  <a:lnTo>
                    <a:pt x="619" y="1144"/>
                  </a:lnTo>
                  <a:lnTo>
                    <a:pt x="611" y="1142"/>
                  </a:lnTo>
                  <a:lnTo>
                    <a:pt x="600" y="1123"/>
                  </a:lnTo>
                  <a:lnTo>
                    <a:pt x="603" y="1115"/>
                  </a:lnTo>
                  <a:lnTo>
                    <a:pt x="580" y="1113"/>
                  </a:lnTo>
                  <a:lnTo>
                    <a:pt x="553" y="1110"/>
                  </a:lnTo>
                  <a:lnTo>
                    <a:pt x="518" y="1103"/>
                  </a:lnTo>
                  <a:lnTo>
                    <a:pt x="479" y="1097"/>
                  </a:lnTo>
                  <a:lnTo>
                    <a:pt x="437" y="1086"/>
                  </a:lnTo>
                  <a:lnTo>
                    <a:pt x="392" y="1076"/>
                  </a:lnTo>
                  <a:lnTo>
                    <a:pt x="347" y="1062"/>
                  </a:lnTo>
                  <a:lnTo>
                    <a:pt x="302" y="1049"/>
                  </a:lnTo>
                  <a:lnTo>
                    <a:pt x="257" y="1033"/>
                  </a:lnTo>
                  <a:lnTo>
                    <a:pt x="215" y="1015"/>
                  </a:lnTo>
                  <a:lnTo>
                    <a:pt x="177" y="994"/>
                  </a:lnTo>
                  <a:lnTo>
                    <a:pt x="144" y="976"/>
                  </a:lnTo>
                  <a:lnTo>
                    <a:pt x="117" y="954"/>
                  </a:lnTo>
                  <a:lnTo>
                    <a:pt x="98" y="933"/>
                  </a:lnTo>
                  <a:lnTo>
                    <a:pt x="87" y="912"/>
                  </a:lnTo>
                  <a:lnTo>
                    <a:pt x="85" y="889"/>
                  </a:lnTo>
                  <a:lnTo>
                    <a:pt x="91" y="894"/>
                  </a:lnTo>
                  <a:lnTo>
                    <a:pt x="96" y="899"/>
                  </a:lnTo>
                  <a:lnTo>
                    <a:pt x="103" y="904"/>
                  </a:lnTo>
                  <a:lnTo>
                    <a:pt x="109" y="910"/>
                  </a:lnTo>
                  <a:lnTo>
                    <a:pt x="114" y="913"/>
                  </a:lnTo>
                  <a:lnTo>
                    <a:pt x="122" y="918"/>
                  </a:lnTo>
                  <a:lnTo>
                    <a:pt x="128" y="923"/>
                  </a:lnTo>
                  <a:lnTo>
                    <a:pt x="135" y="928"/>
                  </a:lnTo>
                  <a:lnTo>
                    <a:pt x="141" y="931"/>
                  </a:lnTo>
                  <a:lnTo>
                    <a:pt x="148" y="936"/>
                  </a:lnTo>
                  <a:lnTo>
                    <a:pt x="156" y="939"/>
                  </a:lnTo>
                  <a:lnTo>
                    <a:pt x="162" y="946"/>
                  </a:lnTo>
                  <a:lnTo>
                    <a:pt x="169" y="947"/>
                  </a:lnTo>
                  <a:lnTo>
                    <a:pt x="175" y="954"/>
                  </a:lnTo>
                  <a:lnTo>
                    <a:pt x="181" y="957"/>
                  </a:lnTo>
                  <a:lnTo>
                    <a:pt x="189" y="962"/>
                  </a:lnTo>
                  <a:lnTo>
                    <a:pt x="193" y="955"/>
                  </a:lnTo>
                  <a:lnTo>
                    <a:pt x="196" y="949"/>
                  </a:lnTo>
                  <a:lnTo>
                    <a:pt x="193" y="942"/>
                  </a:lnTo>
                  <a:lnTo>
                    <a:pt x="193" y="936"/>
                  </a:lnTo>
                  <a:lnTo>
                    <a:pt x="189" y="928"/>
                  </a:lnTo>
                  <a:lnTo>
                    <a:pt x="189" y="922"/>
                  </a:lnTo>
                  <a:lnTo>
                    <a:pt x="189" y="915"/>
                  </a:lnTo>
                  <a:lnTo>
                    <a:pt x="196" y="909"/>
                  </a:lnTo>
                  <a:lnTo>
                    <a:pt x="212" y="915"/>
                  </a:lnTo>
                  <a:lnTo>
                    <a:pt x="230" y="925"/>
                  </a:lnTo>
                  <a:lnTo>
                    <a:pt x="246" y="933"/>
                  </a:lnTo>
                  <a:lnTo>
                    <a:pt x="262" y="944"/>
                  </a:lnTo>
                  <a:lnTo>
                    <a:pt x="278" y="954"/>
                  </a:lnTo>
                  <a:lnTo>
                    <a:pt x="292" y="963"/>
                  </a:lnTo>
                  <a:lnTo>
                    <a:pt x="309" y="975"/>
                  </a:lnTo>
                  <a:lnTo>
                    <a:pt x="325" y="984"/>
                  </a:lnTo>
                  <a:lnTo>
                    <a:pt x="341" y="992"/>
                  </a:lnTo>
                  <a:lnTo>
                    <a:pt x="357" y="1000"/>
                  </a:lnTo>
                  <a:lnTo>
                    <a:pt x="373" y="1007"/>
                  </a:lnTo>
                  <a:lnTo>
                    <a:pt x="392" y="1013"/>
                  </a:lnTo>
                  <a:lnTo>
                    <a:pt x="410" y="1015"/>
                  </a:lnTo>
                  <a:lnTo>
                    <a:pt x="429" y="1016"/>
                  </a:lnTo>
                  <a:lnTo>
                    <a:pt x="449" y="1015"/>
                  </a:lnTo>
                  <a:lnTo>
                    <a:pt x="471" y="1013"/>
                  </a:lnTo>
                  <a:lnTo>
                    <a:pt x="482" y="989"/>
                  </a:lnTo>
                  <a:lnTo>
                    <a:pt x="476" y="983"/>
                  </a:lnTo>
                  <a:lnTo>
                    <a:pt x="469" y="983"/>
                  </a:lnTo>
                  <a:lnTo>
                    <a:pt x="463" y="981"/>
                  </a:lnTo>
                  <a:lnTo>
                    <a:pt x="457" y="983"/>
                  </a:lnTo>
                  <a:lnTo>
                    <a:pt x="447" y="984"/>
                  </a:lnTo>
                  <a:lnTo>
                    <a:pt x="442" y="986"/>
                  </a:lnTo>
                  <a:lnTo>
                    <a:pt x="432" y="988"/>
                  </a:lnTo>
                  <a:lnTo>
                    <a:pt x="428" y="989"/>
                  </a:lnTo>
                  <a:lnTo>
                    <a:pt x="366" y="975"/>
                  </a:lnTo>
                  <a:lnTo>
                    <a:pt x="315" y="954"/>
                  </a:lnTo>
                  <a:lnTo>
                    <a:pt x="268" y="928"/>
                  </a:lnTo>
                  <a:lnTo>
                    <a:pt x="230" y="897"/>
                  </a:lnTo>
                  <a:lnTo>
                    <a:pt x="194" y="860"/>
                  </a:lnTo>
                  <a:lnTo>
                    <a:pt x="164" y="822"/>
                  </a:lnTo>
                  <a:lnTo>
                    <a:pt x="140" y="778"/>
                  </a:lnTo>
                  <a:lnTo>
                    <a:pt x="117" y="730"/>
                  </a:lnTo>
                  <a:lnTo>
                    <a:pt x="98" y="680"/>
                  </a:lnTo>
                  <a:lnTo>
                    <a:pt x="82" y="630"/>
                  </a:lnTo>
                  <a:lnTo>
                    <a:pt x="66" y="577"/>
                  </a:lnTo>
                  <a:lnTo>
                    <a:pt x="53" y="527"/>
                  </a:lnTo>
                  <a:lnTo>
                    <a:pt x="40" y="474"/>
                  </a:lnTo>
                  <a:lnTo>
                    <a:pt x="27" y="424"/>
                  </a:lnTo>
                  <a:lnTo>
                    <a:pt x="14" y="375"/>
                  </a:lnTo>
                  <a:lnTo>
                    <a:pt x="0" y="328"/>
                  </a:lnTo>
                  <a:lnTo>
                    <a:pt x="9" y="329"/>
                  </a:lnTo>
                  <a:lnTo>
                    <a:pt x="17" y="341"/>
                  </a:lnTo>
                  <a:lnTo>
                    <a:pt x="29" y="358"/>
                  </a:lnTo>
                  <a:lnTo>
                    <a:pt x="40" y="381"/>
                  </a:lnTo>
                  <a:lnTo>
                    <a:pt x="51" y="408"/>
                  </a:lnTo>
                  <a:lnTo>
                    <a:pt x="62" y="440"/>
                  </a:lnTo>
                  <a:lnTo>
                    <a:pt x="75" y="474"/>
                  </a:lnTo>
                  <a:lnTo>
                    <a:pt x="88" y="511"/>
                  </a:lnTo>
                  <a:lnTo>
                    <a:pt x="99" y="548"/>
                  </a:lnTo>
                  <a:lnTo>
                    <a:pt x="111" y="585"/>
                  </a:lnTo>
                  <a:lnTo>
                    <a:pt x="124" y="622"/>
                  </a:lnTo>
                  <a:lnTo>
                    <a:pt x="135" y="656"/>
                  </a:lnTo>
                  <a:lnTo>
                    <a:pt x="146" y="687"/>
                  </a:lnTo>
                  <a:lnTo>
                    <a:pt x="156" y="716"/>
                  </a:lnTo>
                  <a:lnTo>
                    <a:pt x="167" y="738"/>
                  </a:lnTo>
                  <a:lnTo>
                    <a:pt x="177" y="756"/>
                  </a:lnTo>
                  <a:lnTo>
                    <a:pt x="196" y="740"/>
                  </a:lnTo>
                  <a:lnTo>
                    <a:pt x="215" y="725"/>
                  </a:lnTo>
                  <a:lnTo>
                    <a:pt x="235" y="711"/>
                  </a:lnTo>
                  <a:lnTo>
                    <a:pt x="254" y="695"/>
                  </a:lnTo>
                  <a:lnTo>
                    <a:pt x="273" y="680"/>
                  </a:lnTo>
                  <a:lnTo>
                    <a:pt x="292" y="664"/>
                  </a:lnTo>
                  <a:lnTo>
                    <a:pt x="310" y="648"/>
                  </a:lnTo>
                  <a:lnTo>
                    <a:pt x="331" y="634"/>
                  </a:lnTo>
                  <a:lnTo>
                    <a:pt x="349" y="617"/>
                  </a:lnTo>
                  <a:lnTo>
                    <a:pt x="365" y="601"/>
                  </a:lnTo>
                  <a:lnTo>
                    <a:pt x="383" y="584"/>
                  </a:lnTo>
                  <a:lnTo>
                    <a:pt x="400" y="566"/>
                  </a:lnTo>
                  <a:lnTo>
                    <a:pt x="416" y="548"/>
                  </a:lnTo>
                  <a:lnTo>
                    <a:pt x="432" y="531"/>
                  </a:lnTo>
                  <a:lnTo>
                    <a:pt x="449" y="513"/>
                  </a:lnTo>
                  <a:lnTo>
                    <a:pt x="465" y="494"/>
                  </a:lnTo>
                  <a:lnTo>
                    <a:pt x="447" y="481"/>
                  </a:lnTo>
                  <a:lnTo>
                    <a:pt x="432" y="468"/>
                  </a:lnTo>
                  <a:lnTo>
                    <a:pt x="418" y="455"/>
                  </a:lnTo>
                  <a:lnTo>
                    <a:pt x="407" y="444"/>
                  </a:lnTo>
                  <a:lnTo>
                    <a:pt x="394" y="429"/>
                  </a:lnTo>
                  <a:lnTo>
                    <a:pt x="383" y="416"/>
                  </a:lnTo>
                  <a:lnTo>
                    <a:pt x="375" y="402"/>
                  </a:lnTo>
                  <a:lnTo>
                    <a:pt x="366" y="389"/>
                  </a:lnTo>
                  <a:lnTo>
                    <a:pt x="360" y="373"/>
                  </a:lnTo>
                  <a:lnTo>
                    <a:pt x="354" y="358"/>
                  </a:lnTo>
                  <a:lnTo>
                    <a:pt x="349" y="341"/>
                  </a:lnTo>
                  <a:lnTo>
                    <a:pt x="346" y="326"/>
                  </a:lnTo>
                  <a:lnTo>
                    <a:pt x="344" y="307"/>
                  </a:lnTo>
                  <a:lnTo>
                    <a:pt x="344" y="289"/>
                  </a:lnTo>
                  <a:lnTo>
                    <a:pt x="346" y="270"/>
                  </a:lnTo>
                  <a:lnTo>
                    <a:pt x="349" y="249"/>
                  </a:lnTo>
                  <a:lnTo>
                    <a:pt x="354" y="249"/>
                  </a:lnTo>
                  <a:lnTo>
                    <a:pt x="355" y="231"/>
                  </a:lnTo>
                  <a:lnTo>
                    <a:pt x="357" y="214"/>
                  </a:lnTo>
                  <a:lnTo>
                    <a:pt x="358" y="198"/>
                  </a:lnTo>
                  <a:lnTo>
                    <a:pt x="362" y="181"/>
                  </a:lnTo>
                  <a:lnTo>
                    <a:pt x="363" y="164"/>
                  </a:lnTo>
                  <a:lnTo>
                    <a:pt x="366" y="146"/>
                  </a:lnTo>
                  <a:lnTo>
                    <a:pt x="370" y="130"/>
                  </a:lnTo>
                  <a:lnTo>
                    <a:pt x="375" y="114"/>
                  </a:lnTo>
                  <a:lnTo>
                    <a:pt x="379" y="98"/>
                  </a:lnTo>
                  <a:lnTo>
                    <a:pt x="386" y="82"/>
                  </a:lnTo>
                  <a:lnTo>
                    <a:pt x="391" y="66"/>
                  </a:lnTo>
                  <a:lnTo>
                    <a:pt x="399" y="53"/>
                  </a:lnTo>
                  <a:lnTo>
                    <a:pt x="407" y="37"/>
                  </a:lnTo>
                  <a:lnTo>
                    <a:pt x="416" y="24"/>
                  </a:lnTo>
                  <a:lnTo>
                    <a:pt x="428" y="11"/>
                  </a:lnTo>
                  <a:lnTo>
                    <a:pt x="440" y="0"/>
                  </a:lnTo>
                  <a:close/>
                </a:path>
              </a:pathLst>
            </a:custGeom>
            <a:solidFill>
              <a:srgbClr val="800080"/>
            </a:solidFill>
            <a:ln w="9525">
              <a:noFill/>
              <a:round/>
              <a:headEnd/>
              <a:tailEnd/>
            </a:ln>
          </p:spPr>
          <p:txBody>
            <a:bodyPr/>
            <a:lstStyle/>
            <a:p>
              <a:endParaRPr lang="ja-JP" altLang="en-US"/>
            </a:p>
          </p:txBody>
        </p:sp>
        <p:sp>
          <p:nvSpPr>
            <p:cNvPr id="50489" name="Freeform 288"/>
            <p:cNvSpPr>
              <a:spLocks/>
            </p:cNvSpPr>
            <p:nvPr/>
          </p:nvSpPr>
          <p:spPr bwMode="auto">
            <a:xfrm>
              <a:off x="4191" y="1141"/>
              <a:ext cx="156" cy="92"/>
            </a:xfrm>
            <a:custGeom>
              <a:avLst/>
              <a:gdLst>
                <a:gd name="T0" fmla="*/ 1 w 312"/>
                <a:gd name="T1" fmla="*/ 1 h 183"/>
                <a:gd name="T2" fmla="*/ 1 w 312"/>
                <a:gd name="T3" fmla="*/ 1 h 183"/>
                <a:gd name="T4" fmla="*/ 1 w 312"/>
                <a:gd name="T5" fmla="*/ 1 h 183"/>
                <a:gd name="T6" fmla="*/ 1 w 312"/>
                <a:gd name="T7" fmla="*/ 1 h 183"/>
                <a:gd name="T8" fmla="*/ 1 w 312"/>
                <a:gd name="T9" fmla="*/ 1 h 183"/>
                <a:gd name="T10" fmla="*/ 1 w 312"/>
                <a:gd name="T11" fmla="*/ 1 h 183"/>
                <a:gd name="T12" fmla="*/ 1 w 312"/>
                <a:gd name="T13" fmla="*/ 1 h 183"/>
                <a:gd name="T14" fmla="*/ 1 w 312"/>
                <a:gd name="T15" fmla="*/ 1 h 183"/>
                <a:gd name="T16" fmla="*/ 1 w 312"/>
                <a:gd name="T17" fmla="*/ 1 h 183"/>
                <a:gd name="T18" fmla="*/ 1 w 312"/>
                <a:gd name="T19" fmla="*/ 1 h 183"/>
                <a:gd name="T20" fmla="*/ 1 w 312"/>
                <a:gd name="T21" fmla="*/ 1 h 183"/>
                <a:gd name="T22" fmla="*/ 1 w 312"/>
                <a:gd name="T23" fmla="*/ 1 h 183"/>
                <a:gd name="T24" fmla="*/ 1 w 312"/>
                <a:gd name="T25" fmla="*/ 1 h 183"/>
                <a:gd name="T26" fmla="*/ 1 w 312"/>
                <a:gd name="T27" fmla="*/ 1 h 183"/>
                <a:gd name="T28" fmla="*/ 1 w 312"/>
                <a:gd name="T29" fmla="*/ 1 h 183"/>
                <a:gd name="T30" fmla="*/ 1 w 312"/>
                <a:gd name="T31" fmla="*/ 1 h 183"/>
                <a:gd name="T32" fmla="*/ 0 w 312"/>
                <a:gd name="T33" fmla="*/ 1 h 183"/>
                <a:gd name="T34" fmla="*/ 1 w 312"/>
                <a:gd name="T35" fmla="*/ 0 h 183"/>
                <a:gd name="T36" fmla="*/ 1 w 312"/>
                <a:gd name="T37" fmla="*/ 1 h 183"/>
                <a:gd name="T38" fmla="*/ 1 w 312"/>
                <a:gd name="T39" fmla="*/ 1 h 183"/>
                <a:gd name="T40" fmla="*/ 1 w 312"/>
                <a:gd name="T41" fmla="*/ 1 h 183"/>
                <a:gd name="T42" fmla="*/ 1 w 312"/>
                <a:gd name="T43" fmla="*/ 1 h 183"/>
                <a:gd name="T44" fmla="*/ 1 w 312"/>
                <a:gd name="T45" fmla="*/ 1 h 183"/>
                <a:gd name="T46" fmla="*/ 1 w 312"/>
                <a:gd name="T47" fmla="*/ 1 h 183"/>
                <a:gd name="T48" fmla="*/ 1 w 312"/>
                <a:gd name="T49" fmla="*/ 1 h 183"/>
                <a:gd name="T50" fmla="*/ 1 w 312"/>
                <a:gd name="T51" fmla="*/ 1 h 183"/>
                <a:gd name="T52" fmla="*/ 1 w 312"/>
                <a:gd name="T53" fmla="*/ 1 h 183"/>
                <a:gd name="T54" fmla="*/ 1 w 312"/>
                <a:gd name="T55" fmla="*/ 1 h 183"/>
                <a:gd name="T56" fmla="*/ 1 w 312"/>
                <a:gd name="T57" fmla="*/ 1 h 183"/>
                <a:gd name="T58" fmla="*/ 1 w 312"/>
                <a:gd name="T59" fmla="*/ 1 h 183"/>
                <a:gd name="T60" fmla="*/ 1 w 312"/>
                <a:gd name="T61" fmla="*/ 1 h 183"/>
                <a:gd name="T62" fmla="*/ 1 w 312"/>
                <a:gd name="T63" fmla="*/ 1 h 183"/>
                <a:gd name="T64" fmla="*/ 1 w 312"/>
                <a:gd name="T65" fmla="*/ 1 h 183"/>
                <a:gd name="T66" fmla="*/ 1 w 312"/>
                <a:gd name="T67" fmla="*/ 1 h 183"/>
                <a:gd name="T68" fmla="*/ 1 w 312"/>
                <a:gd name="T69" fmla="*/ 1 h 1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2"/>
                <a:gd name="T106" fmla="*/ 0 h 183"/>
                <a:gd name="T107" fmla="*/ 312 w 312"/>
                <a:gd name="T108" fmla="*/ 183 h 1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2" h="183">
                  <a:moveTo>
                    <a:pt x="312" y="183"/>
                  </a:moveTo>
                  <a:lnTo>
                    <a:pt x="290" y="175"/>
                  </a:lnTo>
                  <a:lnTo>
                    <a:pt x="269" y="167"/>
                  </a:lnTo>
                  <a:lnTo>
                    <a:pt x="248" y="157"/>
                  </a:lnTo>
                  <a:lnTo>
                    <a:pt x="228" y="148"/>
                  </a:lnTo>
                  <a:lnTo>
                    <a:pt x="207" y="137"/>
                  </a:lnTo>
                  <a:lnTo>
                    <a:pt x="190" y="125"/>
                  </a:lnTo>
                  <a:lnTo>
                    <a:pt x="170" y="114"/>
                  </a:lnTo>
                  <a:lnTo>
                    <a:pt x="153" y="101"/>
                  </a:lnTo>
                  <a:lnTo>
                    <a:pt x="133" y="88"/>
                  </a:lnTo>
                  <a:lnTo>
                    <a:pt x="114" y="75"/>
                  </a:lnTo>
                  <a:lnTo>
                    <a:pt x="96" y="62"/>
                  </a:lnTo>
                  <a:lnTo>
                    <a:pt x="77" y="50"/>
                  </a:lnTo>
                  <a:lnTo>
                    <a:pt x="58" y="37"/>
                  </a:lnTo>
                  <a:lnTo>
                    <a:pt x="39" y="25"/>
                  </a:lnTo>
                  <a:lnTo>
                    <a:pt x="19" y="16"/>
                  </a:lnTo>
                  <a:lnTo>
                    <a:pt x="0" y="6"/>
                  </a:lnTo>
                  <a:lnTo>
                    <a:pt x="56" y="0"/>
                  </a:lnTo>
                  <a:lnTo>
                    <a:pt x="66" y="5"/>
                  </a:lnTo>
                  <a:lnTo>
                    <a:pt x="80" y="13"/>
                  </a:lnTo>
                  <a:lnTo>
                    <a:pt x="95" y="21"/>
                  </a:lnTo>
                  <a:lnTo>
                    <a:pt x="114" y="30"/>
                  </a:lnTo>
                  <a:lnTo>
                    <a:pt x="132" y="40"/>
                  </a:lnTo>
                  <a:lnTo>
                    <a:pt x="153" y="51"/>
                  </a:lnTo>
                  <a:lnTo>
                    <a:pt x="174" y="62"/>
                  </a:lnTo>
                  <a:lnTo>
                    <a:pt x="193" y="75"/>
                  </a:lnTo>
                  <a:lnTo>
                    <a:pt x="212" y="88"/>
                  </a:lnTo>
                  <a:lnTo>
                    <a:pt x="232" y="101"/>
                  </a:lnTo>
                  <a:lnTo>
                    <a:pt x="249" y="114"/>
                  </a:lnTo>
                  <a:lnTo>
                    <a:pt x="267" y="128"/>
                  </a:lnTo>
                  <a:lnTo>
                    <a:pt x="281" y="141"/>
                  </a:lnTo>
                  <a:lnTo>
                    <a:pt x="294" y="154"/>
                  </a:lnTo>
                  <a:lnTo>
                    <a:pt x="304" y="169"/>
                  </a:lnTo>
                  <a:lnTo>
                    <a:pt x="312" y="183"/>
                  </a:lnTo>
                  <a:close/>
                </a:path>
              </a:pathLst>
            </a:custGeom>
            <a:solidFill>
              <a:srgbClr val="800080"/>
            </a:solidFill>
            <a:ln w="9525">
              <a:noFill/>
              <a:round/>
              <a:headEnd/>
              <a:tailEnd/>
            </a:ln>
          </p:spPr>
          <p:txBody>
            <a:bodyPr/>
            <a:lstStyle/>
            <a:p>
              <a:endParaRPr lang="ja-JP" altLang="en-US"/>
            </a:p>
          </p:txBody>
        </p:sp>
        <p:sp>
          <p:nvSpPr>
            <p:cNvPr id="50490" name="Freeform 289"/>
            <p:cNvSpPr>
              <a:spLocks/>
            </p:cNvSpPr>
            <p:nvPr/>
          </p:nvSpPr>
          <p:spPr bwMode="auto">
            <a:xfrm>
              <a:off x="5006" y="1160"/>
              <a:ext cx="43" cy="58"/>
            </a:xfrm>
            <a:custGeom>
              <a:avLst/>
              <a:gdLst>
                <a:gd name="T0" fmla="*/ 0 w 87"/>
                <a:gd name="T1" fmla="*/ 0 h 116"/>
                <a:gd name="T2" fmla="*/ 0 w 87"/>
                <a:gd name="T3" fmla="*/ 1 h 116"/>
                <a:gd name="T4" fmla="*/ 0 w 87"/>
                <a:gd name="T5" fmla="*/ 1 h 116"/>
                <a:gd name="T6" fmla="*/ 0 w 87"/>
                <a:gd name="T7" fmla="*/ 1 h 116"/>
                <a:gd name="T8" fmla="*/ 0 w 87"/>
                <a:gd name="T9" fmla="*/ 1 h 116"/>
                <a:gd name="T10" fmla="*/ 0 w 87"/>
                <a:gd name="T11" fmla="*/ 1 h 116"/>
                <a:gd name="T12" fmla="*/ 0 w 87"/>
                <a:gd name="T13" fmla="*/ 1 h 116"/>
                <a:gd name="T14" fmla="*/ 0 w 87"/>
                <a:gd name="T15" fmla="*/ 1 h 116"/>
                <a:gd name="T16" fmla="*/ 0 w 87"/>
                <a:gd name="T17" fmla="*/ 1 h 116"/>
                <a:gd name="T18" fmla="*/ 0 w 87"/>
                <a:gd name="T19" fmla="*/ 1 h 116"/>
                <a:gd name="T20" fmla="*/ 0 w 87"/>
                <a:gd name="T21" fmla="*/ 1 h 116"/>
                <a:gd name="T22" fmla="*/ 0 w 87"/>
                <a:gd name="T23" fmla="*/ 1 h 116"/>
                <a:gd name="T24" fmla="*/ 0 w 87"/>
                <a:gd name="T25" fmla="*/ 1 h 116"/>
                <a:gd name="T26" fmla="*/ 0 w 87"/>
                <a:gd name="T27" fmla="*/ 1 h 116"/>
                <a:gd name="T28" fmla="*/ 0 w 87"/>
                <a:gd name="T29" fmla="*/ 1 h 116"/>
                <a:gd name="T30" fmla="*/ 0 w 87"/>
                <a:gd name="T31" fmla="*/ 1 h 116"/>
                <a:gd name="T32" fmla="*/ 0 w 87"/>
                <a:gd name="T33" fmla="*/ 1 h 116"/>
                <a:gd name="T34" fmla="*/ 0 w 87"/>
                <a:gd name="T35" fmla="*/ 1 h 116"/>
                <a:gd name="T36" fmla="*/ 0 w 87"/>
                <a:gd name="T37" fmla="*/ 1 h 116"/>
                <a:gd name="T38" fmla="*/ 0 w 87"/>
                <a:gd name="T39" fmla="*/ 1 h 116"/>
                <a:gd name="T40" fmla="*/ 0 w 87"/>
                <a:gd name="T41" fmla="*/ 1 h 116"/>
                <a:gd name="T42" fmla="*/ 0 w 87"/>
                <a:gd name="T43" fmla="*/ 1 h 116"/>
                <a:gd name="T44" fmla="*/ 0 w 87"/>
                <a:gd name="T45" fmla="*/ 1 h 116"/>
                <a:gd name="T46" fmla="*/ 0 w 87"/>
                <a:gd name="T47" fmla="*/ 1 h 116"/>
                <a:gd name="T48" fmla="*/ 0 w 87"/>
                <a:gd name="T49" fmla="*/ 1 h 116"/>
                <a:gd name="T50" fmla="*/ 0 w 87"/>
                <a:gd name="T51" fmla="*/ 1 h 116"/>
                <a:gd name="T52" fmla="*/ 0 w 87"/>
                <a:gd name="T53" fmla="*/ 1 h 116"/>
                <a:gd name="T54" fmla="*/ 0 w 87"/>
                <a:gd name="T55" fmla="*/ 1 h 116"/>
                <a:gd name="T56" fmla="*/ 0 w 87"/>
                <a:gd name="T57" fmla="*/ 1 h 116"/>
                <a:gd name="T58" fmla="*/ 0 w 87"/>
                <a:gd name="T59" fmla="*/ 1 h 116"/>
                <a:gd name="T60" fmla="*/ 0 w 87"/>
                <a:gd name="T61" fmla="*/ 1 h 116"/>
                <a:gd name="T62" fmla="*/ 0 w 87"/>
                <a:gd name="T63" fmla="*/ 1 h 116"/>
                <a:gd name="T64" fmla="*/ 0 w 87"/>
                <a:gd name="T65" fmla="*/ 0 h 116"/>
                <a:gd name="T66" fmla="*/ 0 w 87"/>
                <a:gd name="T67" fmla="*/ 0 h 1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7"/>
                <a:gd name="T103" fmla="*/ 0 h 116"/>
                <a:gd name="T104" fmla="*/ 87 w 87"/>
                <a:gd name="T105" fmla="*/ 116 h 1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7" h="116">
                  <a:moveTo>
                    <a:pt x="87" y="0"/>
                  </a:moveTo>
                  <a:lnTo>
                    <a:pt x="83" y="9"/>
                  </a:lnTo>
                  <a:lnTo>
                    <a:pt x="80" y="17"/>
                  </a:lnTo>
                  <a:lnTo>
                    <a:pt x="75" y="24"/>
                  </a:lnTo>
                  <a:lnTo>
                    <a:pt x="72" y="32"/>
                  </a:lnTo>
                  <a:lnTo>
                    <a:pt x="67" y="40"/>
                  </a:lnTo>
                  <a:lnTo>
                    <a:pt x="64" y="46"/>
                  </a:lnTo>
                  <a:lnTo>
                    <a:pt x="58" y="54"/>
                  </a:lnTo>
                  <a:lnTo>
                    <a:pt x="53" y="61"/>
                  </a:lnTo>
                  <a:lnTo>
                    <a:pt x="46" y="67"/>
                  </a:lnTo>
                  <a:lnTo>
                    <a:pt x="40" y="75"/>
                  </a:lnTo>
                  <a:lnTo>
                    <a:pt x="33" y="82"/>
                  </a:lnTo>
                  <a:lnTo>
                    <a:pt x="27" y="88"/>
                  </a:lnTo>
                  <a:lnTo>
                    <a:pt x="21" y="95"/>
                  </a:lnTo>
                  <a:lnTo>
                    <a:pt x="14" y="101"/>
                  </a:lnTo>
                  <a:lnTo>
                    <a:pt x="8" y="108"/>
                  </a:lnTo>
                  <a:lnTo>
                    <a:pt x="1" y="116"/>
                  </a:lnTo>
                  <a:lnTo>
                    <a:pt x="0" y="106"/>
                  </a:lnTo>
                  <a:lnTo>
                    <a:pt x="0" y="96"/>
                  </a:lnTo>
                  <a:lnTo>
                    <a:pt x="1" y="87"/>
                  </a:lnTo>
                  <a:lnTo>
                    <a:pt x="6" y="79"/>
                  </a:lnTo>
                  <a:lnTo>
                    <a:pt x="9" y="69"/>
                  </a:lnTo>
                  <a:lnTo>
                    <a:pt x="14" y="61"/>
                  </a:lnTo>
                  <a:lnTo>
                    <a:pt x="21" y="53"/>
                  </a:lnTo>
                  <a:lnTo>
                    <a:pt x="27" y="45"/>
                  </a:lnTo>
                  <a:lnTo>
                    <a:pt x="33" y="37"/>
                  </a:lnTo>
                  <a:lnTo>
                    <a:pt x="40" y="30"/>
                  </a:lnTo>
                  <a:lnTo>
                    <a:pt x="48" y="24"/>
                  </a:lnTo>
                  <a:lnTo>
                    <a:pt x="56" y="17"/>
                  </a:lnTo>
                  <a:lnTo>
                    <a:pt x="64" y="11"/>
                  </a:lnTo>
                  <a:lnTo>
                    <a:pt x="70" y="8"/>
                  </a:lnTo>
                  <a:lnTo>
                    <a:pt x="79" y="3"/>
                  </a:lnTo>
                  <a:lnTo>
                    <a:pt x="87" y="0"/>
                  </a:lnTo>
                  <a:close/>
                </a:path>
              </a:pathLst>
            </a:custGeom>
            <a:solidFill>
              <a:srgbClr val="800080"/>
            </a:solidFill>
            <a:ln w="9525">
              <a:noFill/>
              <a:round/>
              <a:headEnd/>
              <a:tailEnd/>
            </a:ln>
          </p:spPr>
          <p:txBody>
            <a:bodyPr/>
            <a:lstStyle/>
            <a:p>
              <a:endParaRPr lang="ja-JP" altLang="en-US"/>
            </a:p>
          </p:txBody>
        </p:sp>
        <p:sp>
          <p:nvSpPr>
            <p:cNvPr id="50491" name="Freeform 290"/>
            <p:cNvSpPr>
              <a:spLocks/>
            </p:cNvSpPr>
            <p:nvPr/>
          </p:nvSpPr>
          <p:spPr bwMode="auto">
            <a:xfrm>
              <a:off x="4564" y="1163"/>
              <a:ext cx="143" cy="251"/>
            </a:xfrm>
            <a:custGeom>
              <a:avLst/>
              <a:gdLst>
                <a:gd name="T0" fmla="*/ 0 w 287"/>
                <a:gd name="T1" fmla="*/ 1 h 502"/>
                <a:gd name="T2" fmla="*/ 0 w 287"/>
                <a:gd name="T3" fmla="*/ 1 h 502"/>
                <a:gd name="T4" fmla="*/ 0 w 287"/>
                <a:gd name="T5" fmla="*/ 1 h 502"/>
                <a:gd name="T6" fmla="*/ 0 w 287"/>
                <a:gd name="T7" fmla="*/ 1 h 502"/>
                <a:gd name="T8" fmla="*/ 0 w 287"/>
                <a:gd name="T9" fmla="*/ 1 h 502"/>
                <a:gd name="T10" fmla="*/ 0 w 287"/>
                <a:gd name="T11" fmla="*/ 1 h 502"/>
                <a:gd name="T12" fmla="*/ 0 w 287"/>
                <a:gd name="T13" fmla="*/ 1 h 502"/>
                <a:gd name="T14" fmla="*/ 0 w 287"/>
                <a:gd name="T15" fmla="*/ 1 h 502"/>
                <a:gd name="T16" fmla="*/ 0 w 287"/>
                <a:gd name="T17" fmla="*/ 1 h 502"/>
                <a:gd name="T18" fmla="*/ 0 w 287"/>
                <a:gd name="T19" fmla="*/ 1 h 502"/>
                <a:gd name="T20" fmla="*/ 0 w 287"/>
                <a:gd name="T21" fmla="*/ 1 h 502"/>
                <a:gd name="T22" fmla="*/ 0 w 287"/>
                <a:gd name="T23" fmla="*/ 1 h 502"/>
                <a:gd name="T24" fmla="*/ 0 w 287"/>
                <a:gd name="T25" fmla="*/ 1 h 502"/>
                <a:gd name="T26" fmla="*/ 0 w 287"/>
                <a:gd name="T27" fmla="*/ 1 h 502"/>
                <a:gd name="T28" fmla="*/ 0 w 287"/>
                <a:gd name="T29" fmla="*/ 1 h 502"/>
                <a:gd name="T30" fmla="*/ 0 w 287"/>
                <a:gd name="T31" fmla="*/ 1 h 502"/>
                <a:gd name="T32" fmla="*/ 0 w 287"/>
                <a:gd name="T33" fmla="*/ 1 h 502"/>
                <a:gd name="T34" fmla="*/ 0 w 287"/>
                <a:gd name="T35" fmla="*/ 1 h 502"/>
                <a:gd name="T36" fmla="*/ 0 w 287"/>
                <a:gd name="T37" fmla="*/ 1 h 502"/>
                <a:gd name="T38" fmla="*/ 0 w 287"/>
                <a:gd name="T39" fmla="*/ 1 h 502"/>
                <a:gd name="T40" fmla="*/ 0 w 287"/>
                <a:gd name="T41" fmla="*/ 1 h 502"/>
                <a:gd name="T42" fmla="*/ 0 w 287"/>
                <a:gd name="T43" fmla="*/ 1 h 502"/>
                <a:gd name="T44" fmla="*/ 0 w 287"/>
                <a:gd name="T45" fmla="*/ 1 h 502"/>
                <a:gd name="T46" fmla="*/ 0 w 287"/>
                <a:gd name="T47" fmla="*/ 1 h 502"/>
                <a:gd name="T48" fmla="*/ 0 w 287"/>
                <a:gd name="T49" fmla="*/ 1 h 502"/>
                <a:gd name="T50" fmla="*/ 0 w 287"/>
                <a:gd name="T51" fmla="*/ 1 h 502"/>
                <a:gd name="T52" fmla="*/ 0 w 287"/>
                <a:gd name="T53" fmla="*/ 1 h 502"/>
                <a:gd name="T54" fmla="*/ 0 w 287"/>
                <a:gd name="T55" fmla="*/ 1 h 502"/>
                <a:gd name="T56" fmla="*/ 0 w 287"/>
                <a:gd name="T57" fmla="*/ 1 h 502"/>
                <a:gd name="T58" fmla="*/ 0 w 287"/>
                <a:gd name="T59" fmla="*/ 1 h 502"/>
                <a:gd name="T60" fmla="*/ 0 w 287"/>
                <a:gd name="T61" fmla="*/ 1 h 502"/>
                <a:gd name="T62" fmla="*/ 0 w 287"/>
                <a:gd name="T63" fmla="*/ 1 h 502"/>
                <a:gd name="T64" fmla="*/ 0 w 287"/>
                <a:gd name="T65" fmla="*/ 1 h 502"/>
                <a:gd name="T66" fmla="*/ 0 w 287"/>
                <a:gd name="T67" fmla="*/ 1 h 50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7"/>
                <a:gd name="T103" fmla="*/ 0 h 502"/>
                <a:gd name="T104" fmla="*/ 287 w 287"/>
                <a:gd name="T105" fmla="*/ 502 h 50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7" h="502">
                  <a:moveTo>
                    <a:pt x="55" y="85"/>
                  </a:moveTo>
                  <a:lnTo>
                    <a:pt x="57" y="76"/>
                  </a:lnTo>
                  <a:lnTo>
                    <a:pt x="60" y="66"/>
                  </a:lnTo>
                  <a:lnTo>
                    <a:pt x="62" y="55"/>
                  </a:lnTo>
                  <a:lnTo>
                    <a:pt x="65" y="47"/>
                  </a:lnTo>
                  <a:lnTo>
                    <a:pt x="68" y="37"/>
                  </a:lnTo>
                  <a:lnTo>
                    <a:pt x="71" y="28"/>
                  </a:lnTo>
                  <a:lnTo>
                    <a:pt x="78" y="19"/>
                  </a:lnTo>
                  <a:lnTo>
                    <a:pt x="86" y="13"/>
                  </a:lnTo>
                  <a:lnTo>
                    <a:pt x="102" y="31"/>
                  </a:lnTo>
                  <a:lnTo>
                    <a:pt x="100" y="37"/>
                  </a:lnTo>
                  <a:lnTo>
                    <a:pt x="97" y="44"/>
                  </a:lnTo>
                  <a:lnTo>
                    <a:pt x="95" y="50"/>
                  </a:lnTo>
                  <a:lnTo>
                    <a:pt x="94" y="57"/>
                  </a:lnTo>
                  <a:lnTo>
                    <a:pt x="91" y="63"/>
                  </a:lnTo>
                  <a:lnTo>
                    <a:pt x="89" y="69"/>
                  </a:lnTo>
                  <a:lnTo>
                    <a:pt x="86" y="76"/>
                  </a:lnTo>
                  <a:lnTo>
                    <a:pt x="86" y="84"/>
                  </a:lnTo>
                  <a:lnTo>
                    <a:pt x="82" y="90"/>
                  </a:lnTo>
                  <a:lnTo>
                    <a:pt x="79" y="97"/>
                  </a:lnTo>
                  <a:lnTo>
                    <a:pt x="76" y="102"/>
                  </a:lnTo>
                  <a:lnTo>
                    <a:pt x="74" y="108"/>
                  </a:lnTo>
                  <a:lnTo>
                    <a:pt x="71" y="114"/>
                  </a:lnTo>
                  <a:lnTo>
                    <a:pt x="68" y="121"/>
                  </a:lnTo>
                  <a:lnTo>
                    <a:pt x="65" y="127"/>
                  </a:lnTo>
                  <a:lnTo>
                    <a:pt x="62" y="134"/>
                  </a:lnTo>
                  <a:lnTo>
                    <a:pt x="68" y="159"/>
                  </a:lnTo>
                  <a:lnTo>
                    <a:pt x="76" y="185"/>
                  </a:lnTo>
                  <a:lnTo>
                    <a:pt x="86" y="211"/>
                  </a:lnTo>
                  <a:lnTo>
                    <a:pt x="95" y="237"/>
                  </a:lnTo>
                  <a:lnTo>
                    <a:pt x="105" y="261"/>
                  </a:lnTo>
                  <a:lnTo>
                    <a:pt x="118" y="287"/>
                  </a:lnTo>
                  <a:lnTo>
                    <a:pt x="131" y="311"/>
                  </a:lnTo>
                  <a:lnTo>
                    <a:pt x="145" y="335"/>
                  </a:lnTo>
                  <a:lnTo>
                    <a:pt x="158" y="357"/>
                  </a:lnTo>
                  <a:lnTo>
                    <a:pt x="176" y="380"/>
                  </a:lnTo>
                  <a:lnTo>
                    <a:pt x="190" y="401"/>
                  </a:lnTo>
                  <a:lnTo>
                    <a:pt x="208" y="423"/>
                  </a:lnTo>
                  <a:lnTo>
                    <a:pt x="226" y="443"/>
                  </a:lnTo>
                  <a:lnTo>
                    <a:pt x="245" y="464"/>
                  </a:lnTo>
                  <a:lnTo>
                    <a:pt x="266" y="483"/>
                  </a:lnTo>
                  <a:lnTo>
                    <a:pt x="287" y="502"/>
                  </a:lnTo>
                  <a:lnTo>
                    <a:pt x="256" y="486"/>
                  </a:lnTo>
                  <a:lnTo>
                    <a:pt x="229" y="470"/>
                  </a:lnTo>
                  <a:lnTo>
                    <a:pt x="198" y="447"/>
                  </a:lnTo>
                  <a:lnTo>
                    <a:pt x="173" y="422"/>
                  </a:lnTo>
                  <a:lnTo>
                    <a:pt x="147" y="393"/>
                  </a:lnTo>
                  <a:lnTo>
                    <a:pt x="124" y="362"/>
                  </a:lnTo>
                  <a:lnTo>
                    <a:pt x="102" y="328"/>
                  </a:lnTo>
                  <a:lnTo>
                    <a:pt x="82" y="296"/>
                  </a:lnTo>
                  <a:lnTo>
                    <a:pt x="63" y="259"/>
                  </a:lnTo>
                  <a:lnTo>
                    <a:pt x="47" y="222"/>
                  </a:lnTo>
                  <a:lnTo>
                    <a:pt x="33" y="185"/>
                  </a:lnTo>
                  <a:lnTo>
                    <a:pt x="21" y="150"/>
                  </a:lnTo>
                  <a:lnTo>
                    <a:pt x="12" y="113"/>
                  </a:lnTo>
                  <a:lnTo>
                    <a:pt x="5" y="77"/>
                  </a:lnTo>
                  <a:lnTo>
                    <a:pt x="0" y="44"/>
                  </a:lnTo>
                  <a:lnTo>
                    <a:pt x="0" y="13"/>
                  </a:lnTo>
                  <a:lnTo>
                    <a:pt x="23" y="0"/>
                  </a:lnTo>
                  <a:lnTo>
                    <a:pt x="25" y="11"/>
                  </a:lnTo>
                  <a:lnTo>
                    <a:pt x="26" y="21"/>
                  </a:lnTo>
                  <a:lnTo>
                    <a:pt x="29" y="32"/>
                  </a:lnTo>
                  <a:lnTo>
                    <a:pt x="34" y="44"/>
                  </a:lnTo>
                  <a:lnTo>
                    <a:pt x="37" y="53"/>
                  </a:lnTo>
                  <a:lnTo>
                    <a:pt x="41" y="65"/>
                  </a:lnTo>
                  <a:lnTo>
                    <a:pt x="44" y="74"/>
                  </a:lnTo>
                  <a:lnTo>
                    <a:pt x="49" y="85"/>
                  </a:lnTo>
                  <a:lnTo>
                    <a:pt x="55" y="85"/>
                  </a:lnTo>
                  <a:close/>
                </a:path>
              </a:pathLst>
            </a:custGeom>
            <a:solidFill>
              <a:srgbClr val="800080"/>
            </a:solidFill>
            <a:ln w="9525">
              <a:noFill/>
              <a:round/>
              <a:headEnd/>
              <a:tailEnd/>
            </a:ln>
          </p:spPr>
          <p:txBody>
            <a:bodyPr/>
            <a:lstStyle/>
            <a:p>
              <a:endParaRPr lang="ja-JP" altLang="en-US"/>
            </a:p>
          </p:txBody>
        </p:sp>
        <p:sp>
          <p:nvSpPr>
            <p:cNvPr id="50492" name="Freeform 291"/>
            <p:cNvSpPr>
              <a:spLocks/>
            </p:cNvSpPr>
            <p:nvPr/>
          </p:nvSpPr>
          <p:spPr bwMode="auto">
            <a:xfrm>
              <a:off x="4173" y="1166"/>
              <a:ext cx="73" cy="342"/>
            </a:xfrm>
            <a:custGeom>
              <a:avLst/>
              <a:gdLst>
                <a:gd name="T0" fmla="*/ 1 w 146"/>
                <a:gd name="T1" fmla="*/ 0 h 683"/>
                <a:gd name="T2" fmla="*/ 1 w 146"/>
                <a:gd name="T3" fmla="*/ 1 h 683"/>
                <a:gd name="T4" fmla="*/ 1 w 146"/>
                <a:gd name="T5" fmla="*/ 1 h 683"/>
                <a:gd name="T6" fmla="*/ 1 w 146"/>
                <a:gd name="T7" fmla="*/ 1 h 683"/>
                <a:gd name="T8" fmla="*/ 1 w 146"/>
                <a:gd name="T9" fmla="*/ 1 h 683"/>
                <a:gd name="T10" fmla="*/ 1 w 146"/>
                <a:gd name="T11" fmla="*/ 1 h 683"/>
                <a:gd name="T12" fmla="*/ 1 w 146"/>
                <a:gd name="T13" fmla="*/ 1 h 683"/>
                <a:gd name="T14" fmla="*/ 1 w 146"/>
                <a:gd name="T15" fmla="*/ 1 h 683"/>
                <a:gd name="T16" fmla="*/ 1 w 146"/>
                <a:gd name="T17" fmla="*/ 1 h 683"/>
                <a:gd name="T18" fmla="*/ 1 w 146"/>
                <a:gd name="T19" fmla="*/ 1 h 683"/>
                <a:gd name="T20" fmla="*/ 1 w 146"/>
                <a:gd name="T21" fmla="*/ 1 h 683"/>
                <a:gd name="T22" fmla="*/ 1 w 146"/>
                <a:gd name="T23" fmla="*/ 1 h 683"/>
                <a:gd name="T24" fmla="*/ 1 w 146"/>
                <a:gd name="T25" fmla="*/ 1 h 683"/>
                <a:gd name="T26" fmla="*/ 1 w 146"/>
                <a:gd name="T27" fmla="*/ 1 h 683"/>
                <a:gd name="T28" fmla="*/ 1 w 146"/>
                <a:gd name="T29" fmla="*/ 1 h 683"/>
                <a:gd name="T30" fmla="*/ 1 w 146"/>
                <a:gd name="T31" fmla="*/ 1 h 683"/>
                <a:gd name="T32" fmla="*/ 1 w 146"/>
                <a:gd name="T33" fmla="*/ 1 h 683"/>
                <a:gd name="T34" fmla="*/ 1 w 146"/>
                <a:gd name="T35" fmla="*/ 1 h 683"/>
                <a:gd name="T36" fmla="*/ 1 w 146"/>
                <a:gd name="T37" fmla="*/ 1 h 683"/>
                <a:gd name="T38" fmla="*/ 1 w 146"/>
                <a:gd name="T39" fmla="*/ 1 h 683"/>
                <a:gd name="T40" fmla="*/ 1 w 146"/>
                <a:gd name="T41" fmla="*/ 1 h 683"/>
                <a:gd name="T42" fmla="*/ 1 w 146"/>
                <a:gd name="T43" fmla="*/ 1 h 683"/>
                <a:gd name="T44" fmla="*/ 1 w 146"/>
                <a:gd name="T45" fmla="*/ 1 h 683"/>
                <a:gd name="T46" fmla="*/ 1 w 146"/>
                <a:gd name="T47" fmla="*/ 1 h 683"/>
                <a:gd name="T48" fmla="*/ 1 w 146"/>
                <a:gd name="T49" fmla="*/ 1 h 683"/>
                <a:gd name="T50" fmla="*/ 1 w 146"/>
                <a:gd name="T51" fmla="*/ 1 h 683"/>
                <a:gd name="T52" fmla="*/ 1 w 146"/>
                <a:gd name="T53" fmla="*/ 1 h 683"/>
                <a:gd name="T54" fmla="*/ 1 w 146"/>
                <a:gd name="T55" fmla="*/ 1 h 683"/>
                <a:gd name="T56" fmla="*/ 1 w 146"/>
                <a:gd name="T57" fmla="*/ 1 h 683"/>
                <a:gd name="T58" fmla="*/ 1 w 146"/>
                <a:gd name="T59" fmla="*/ 1 h 683"/>
                <a:gd name="T60" fmla="*/ 1 w 146"/>
                <a:gd name="T61" fmla="*/ 1 h 683"/>
                <a:gd name="T62" fmla="*/ 1 w 146"/>
                <a:gd name="T63" fmla="*/ 1 h 683"/>
                <a:gd name="T64" fmla="*/ 0 w 146"/>
                <a:gd name="T65" fmla="*/ 0 h 683"/>
                <a:gd name="T66" fmla="*/ 1 w 146"/>
                <a:gd name="T67" fmla="*/ 0 h 683"/>
                <a:gd name="T68" fmla="*/ 1 w 146"/>
                <a:gd name="T69" fmla="*/ 0 h 68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
                <a:gd name="T106" fmla="*/ 0 h 683"/>
                <a:gd name="T107" fmla="*/ 146 w 146"/>
                <a:gd name="T108" fmla="*/ 683 h 68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 h="683">
                  <a:moveTo>
                    <a:pt x="12" y="0"/>
                  </a:moveTo>
                  <a:lnTo>
                    <a:pt x="11" y="40"/>
                  </a:lnTo>
                  <a:lnTo>
                    <a:pt x="12" y="82"/>
                  </a:lnTo>
                  <a:lnTo>
                    <a:pt x="16" y="125"/>
                  </a:lnTo>
                  <a:lnTo>
                    <a:pt x="22" y="169"/>
                  </a:lnTo>
                  <a:lnTo>
                    <a:pt x="28" y="212"/>
                  </a:lnTo>
                  <a:lnTo>
                    <a:pt x="37" y="255"/>
                  </a:lnTo>
                  <a:lnTo>
                    <a:pt x="46" y="299"/>
                  </a:lnTo>
                  <a:lnTo>
                    <a:pt x="57" y="344"/>
                  </a:lnTo>
                  <a:lnTo>
                    <a:pt x="67" y="386"/>
                  </a:lnTo>
                  <a:lnTo>
                    <a:pt x="78" y="429"/>
                  </a:lnTo>
                  <a:lnTo>
                    <a:pt x="90" y="473"/>
                  </a:lnTo>
                  <a:lnTo>
                    <a:pt x="103" y="516"/>
                  </a:lnTo>
                  <a:lnTo>
                    <a:pt x="114" y="558"/>
                  </a:lnTo>
                  <a:lnTo>
                    <a:pt x="125" y="600"/>
                  </a:lnTo>
                  <a:lnTo>
                    <a:pt x="135" y="642"/>
                  </a:lnTo>
                  <a:lnTo>
                    <a:pt x="146" y="683"/>
                  </a:lnTo>
                  <a:lnTo>
                    <a:pt x="128" y="642"/>
                  </a:lnTo>
                  <a:lnTo>
                    <a:pt x="112" y="600"/>
                  </a:lnTo>
                  <a:lnTo>
                    <a:pt x="98" y="560"/>
                  </a:lnTo>
                  <a:lnTo>
                    <a:pt x="85" y="518"/>
                  </a:lnTo>
                  <a:lnTo>
                    <a:pt x="72" y="474"/>
                  </a:lnTo>
                  <a:lnTo>
                    <a:pt x="61" y="432"/>
                  </a:lnTo>
                  <a:lnTo>
                    <a:pt x="49" y="389"/>
                  </a:lnTo>
                  <a:lnTo>
                    <a:pt x="41" y="347"/>
                  </a:lnTo>
                  <a:lnTo>
                    <a:pt x="33" y="304"/>
                  </a:lnTo>
                  <a:lnTo>
                    <a:pt x="27" y="260"/>
                  </a:lnTo>
                  <a:lnTo>
                    <a:pt x="19" y="217"/>
                  </a:lnTo>
                  <a:lnTo>
                    <a:pt x="14" y="175"/>
                  </a:lnTo>
                  <a:lnTo>
                    <a:pt x="9" y="130"/>
                  </a:lnTo>
                  <a:lnTo>
                    <a:pt x="6" y="87"/>
                  </a:lnTo>
                  <a:lnTo>
                    <a:pt x="3" y="43"/>
                  </a:lnTo>
                  <a:lnTo>
                    <a:pt x="0" y="0"/>
                  </a:lnTo>
                  <a:lnTo>
                    <a:pt x="12" y="0"/>
                  </a:lnTo>
                  <a:close/>
                </a:path>
              </a:pathLst>
            </a:custGeom>
            <a:solidFill>
              <a:srgbClr val="800080"/>
            </a:solidFill>
            <a:ln w="9525">
              <a:noFill/>
              <a:round/>
              <a:headEnd/>
              <a:tailEnd/>
            </a:ln>
          </p:spPr>
          <p:txBody>
            <a:bodyPr/>
            <a:lstStyle/>
            <a:p>
              <a:endParaRPr lang="ja-JP" altLang="en-US"/>
            </a:p>
          </p:txBody>
        </p:sp>
        <p:sp>
          <p:nvSpPr>
            <p:cNvPr id="50493" name="Freeform 292"/>
            <p:cNvSpPr>
              <a:spLocks/>
            </p:cNvSpPr>
            <p:nvPr/>
          </p:nvSpPr>
          <p:spPr bwMode="auto">
            <a:xfrm>
              <a:off x="4200" y="1178"/>
              <a:ext cx="104" cy="349"/>
            </a:xfrm>
            <a:custGeom>
              <a:avLst/>
              <a:gdLst>
                <a:gd name="T0" fmla="*/ 0 w 209"/>
                <a:gd name="T1" fmla="*/ 1 h 696"/>
                <a:gd name="T2" fmla="*/ 0 w 209"/>
                <a:gd name="T3" fmla="*/ 1 h 696"/>
                <a:gd name="T4" fmla="*/ 0 w 209"/>
                <a:gd name="T5" fmla="*/ 1 h 696"/>
                <a:gd name="T6" fmla="*/ 0 w 209"/>
                <a:gd name="T7" fmla="*/ 1 h 696"/>
                <a:gd name="T8" fmla="*/ 0 w 209"/>
                <a:gd name="T9" fmla="*/ 1 h 696"/>
                <a:gd name="T10" fmla="*/ 0 w 209"/>
                <a:gd name="T11" fmla="*/ 1 h 696"/>
                <a:gd name="T12" fmla="*/ 0 w 209"/>
                <a:gd name="T13" fmla="*/ 1 h 696"/>
                <a:gd name="T14" fmla="*/ 0 w 209"/>
                <a:gd name="T15" fmla="*/ 1 h 696"/>
                <a:gd name="T16" fmla="*/ 0 w 209"/>
                <a:gd name="T17" fmla="*/ 1 h 696"/>
                <a:gd name="T18" fmla="*/ 0 w 209"/>
                <a:gd name="T19" fmla="*/ 1 h 696"/>
                <a:gd name="T20" fmla="*/ 0 w 209"/>
                <a:gd name="T21" fmla="*/ 1 h 696"/>
                <a:gd name="T22" fmla="*/ 0 w 209"/>
                <a:gd name="T23" fmla="*/ 1 h 696"/>
                <a:gd name="T24" fmla="*/ 0 w 209"/>
                <a:gd name="T25" fmla="*/ 1 h 696"/>
                <a:gd name="T26" fmla="*/ 0 w 209"/>
                <a:gd name="T27" fmla="*/ 1 h 696"/>
                <a:gd name="T28" fmla="*/ 0 w 209"/>
                <a:gd name="T29" fmla="*/ 1 h 696"/>
                <a:gd name="T30" fmla="*/ 0 w 209"/>
                <a:gd name="T31" fmla="*/ 1 h 696"/>
                <a:gd name="T32" fmla="*/ 0 w 209"/>
                <a:gd name="T33" fmla="*/ 1 h 696"/>
                <a:gd name="T34" fmla="*/ 0 w 209"/>
                <a:gd name="T35" fmla="*/ 1 h 696"/>
                <a:gd name="T36" fmla="*/ 0 w 209"/>
                <a:gd name="T37" fmla="*/ 1 h 696"/>
                <a:gd name="T38" fmla="*/ 0 w 209"/>
                <a:gd name="T39" fmla="*/ 1 h 696"/>
                <a:gd name="T40" fmla="*/ 0 w 209"/>
                <a:gd name="T41" fmla="*/ 1 h 696"/>
                <a:gd name="T42" fmla="*/ 0 w 209"/>
                <a:gd name="T43" fmla="*/ 1 h 696"/>
                <a:gd name="T44" fmla="*/ 0 w 209"/>
                <a:gd name="T45" fmla="*/ 1 h 696"/>
                <a:gd name="T46" fmla="*/ 0 w 209"/>
                <a:gd name="T47" fmla="*/ 1 h 696"/>
                <a:gd name="T48" fmla="*/ 0 w 209"/>
                <a:gd name="T49" fmla="*/ 1 h 696"/>
                <a:gd name="T50" fmla="*/ 0 w 209"/>
                <a:gd name="T51" fmla="*/ 1 h 696"/>
                <a:gd name="T52" fmla="*/ 0 w 209"/>
                <a:gd name="T53" fmla="*/ 1 h 696"/>
                <a:gd name="T54" fmla="*/ 0 w 209"/>
                <a:gd name="T55" fmla="*/ 1 h 696"/>
                <a:gd name="T56" fmla="*/ 0 w 209"/>
                <a:gd name="T57" fmla="*/ 1 h 696"/>
                <a:gd name="T58" fmla="*/ 0 w 209"/>
                <a:gd name="T59" fmla="*/ 1 h 696"/>
                <a:gd name="T60" fmla="*/ 0 w 209"/>
                <a:gd name="T61" fmla="*/ 1 h 696"/>
                <a:gd name="T62" fmla="*/ 0 w 209"/>
                <a:gd name="T63" fmla="*/ 1 h 696"/>
                <a:gd name="T64" fmla="*/ 0 w 209"/>
                <a:gd name="T65" fmla="*/ 1 h 696"/>
                <a:gd name="T66" fmla="*/ 0 w 209"/>
                <a:gd name="T67" fmla="*/ 1 h 696"/>
                <a:gd name="T68" fmla="*/ 0 w 209"/>
                <a:gd name="T69" fmla="*/ 1 h 696"/>
                <a:gd name="T70" fmla="*/ 0 w 209"/>
                <a:gd name="T71" fmla="*/ 1 h 696"/>
                <a:gd name="T72" fmla="*/ 0 w 209"/>
                <a:gd name="T73" fmla="*/ 1 h 696"/>
                <a:gd name="T74" fmla="*/ 0 w 209"/>
                <a:gd name="T75" fmla="*/ 1 h 696"/>
                <a:gd name="T76" fmla="*/ 0 w 209"/>
                <a:gd name="T77" fmla="*/ 1 h 696"/>
                <a:gd name="T78" fmla="*/ 0 w 209"/>
                <a:gd name="T79" fmla="*/ 1 h 696"/>
                <a:gd name="T80" fmla="*/ 0 w 209"/>
                <a:gd name="T81" fmla="*/ 1 h 696"/>
                <a:gd name="T82" fmla="*/ 0 w 209"/>
                <a:gd name="T83" fmla="*/ 1 h 696"/>
                <a:gd name="T84" fmla="*/ 0 w 209"/>
                <a:gd name="T85" fmla="*/ 1 h 696"/>
                <a:gd name="T86" fmla="*/ 0 w 209"/>
                <a:gd name="T87" fmla="*/ 0 h 696"/>
                <a:gd name="T88" fmla="*/ 0 w 209"/>
                <a:gd name="T89" fmla="*/ 1 h 696"/>
                <a:gd name="T90" fmla="*/ 0 w 209"/>
                <a:gd name="T91" fmla="*/ 1 h 696"/>
                <a:gd name="T92" fmla="*/ 0 w 209"/>
                <a:gd name="T93" fmla="*/ 1 h 696"/>
                <a:gd name="T94" fmla="*/ 0 w 209"/>
                <a:gd name="T95" fmla="*/ 1 h 696"/>
                <a:gd name="T96" fmla="*/ 0 w 209"/>
                <a:gd name="T97" fmla="*/ 1 h 696"/>
                <a:gd name="T98" fmla="*/ 0 w 209"/>
                <a:gd name="T99" fmla="*/ 1 h 696"/>
                <a:gd name="T100" fmla="*/ 0 w 209"/>
                <a:gd name="T101" fmla="*/ 1 h 696"/>
                <a:gd name="T102" fmla="*/ 0 w 209"/>
                <a:gd name="T103" fmla="*/ 1 h 696"/>
                <a:gd name="T104" fmla="*/ 0 w 209"/>
                <a:gd name="T105" fmla="*/ 1 h 696"/>
                <a:gd name="T106" fmla="*/ 0 w 209"/>
                <a:gd name="T107" fmla="*/ 1 h 696"/>
                <a:gd name="T108" fmla="*/ 0 w 209"/>
                <a:gd name="T109" fmla="*/ 1 h 696"/>
                <a:gd name="T110" fmla="*/ 0 w 209"/>
                <a:gd name="T111" fmla="*/ 1 h 696"/>
                <a:gd name="T112" fmla="*/ 0 w 209"/>
                <a:gd name="T113" fmla="*/ 1 h 696"/>
                <a:gd name="T114" fmla="*/ 0 w 209"/>
                <a:gd name="T115" fmla="*/ 1 h 696"/>
                <a:gd name="T116" fmla="*/ 0 w 209"/>
                <a:gd name="T117" fmla="*/ 1 h 696"/>
                <a:gd name="T118" fmla="*/ 0 w 209"/>
                <a:gd name="T119" fmla="*/ 1 h 696"/>
                <a:gd name="T120" fmla="*/ 0 w 209"/>
                <a:gd name="T121" fmla="*/ 1 h 69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09"/>
                <a:gd name="T184" fmla="*/ 0 h 696"/>
                <a:gd name="T185" fmla="*/ 209 w 209"/>
                <a:gd name="T186" fmla="*/ 696 h 69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09" h="696">
                  <a:moveTo>
                    <a:pt x="209" y="109"/>
                  </a:moveTo>
                  <a:lnTo>
                    <a:pt x="45" y="37"/>
                  </a:lnTo>
                  <a:lnTo>
                    <a:pt x="35" y="58"/>
                  </a:lnTo>
                  <a:lnTo>
                    <a:pt x="32" y="88"/>
                  </a:lnTo>
                  <a:lnTo>
                    <a:pt x="32" y="124"/>
                  </a:lnTo>
                  <a:lnTo>
                    <a:pt x="37" y="165"/>
                  </a:lnTo>
                  <a:lnTo>
                    <a:pt x="41" y="209"/>
                  </a:lnTo>
                  <a:lnTo>
                    <a:pt x="50" y="256"/>
                  </a:lnTo>
                  <a:lnTo>
                    <a:pt x="59" y="307"/>
                  </a:lnTo>
                  <a:lnTo>
                    <a:pt x="70" y="359"/>
                  </a:lnTo>
                  <a:lnTo>
                    <a:pt x="82" y="408"/>
                  </a:lnTo>
                  <a:lnTo>
                    <a:pt x="95" y="458"/>
                  </a:lnTo>
                  <a:lnTo>
                    <a:pt x="107" y="508"/>
                  </a:lnTo>
                  <a:lnTo>
                    <a:pt x="120" y="555"/>
                  </a:lnTo>
                  <a:lnTo>
                    <a:pt x="132" y="597"/>
                  </a:lnTo>
                  <a:lnTo>
                    <a:pt x="143" y="635"/>
                  </a:lnTo>
                  <a:lnTo>
                    <a:pt x="152" y="669"/>
                  </a:lnTo>
                  <a:lnTo>
                    <a:pt x="161" y="696"/>
                  </a:lnTo>
                  <a:lnTo>
                    <a:pt x="144" y="666"/>
                  </a:lnTo>
                  <a:lnTo>
                    <a:pt x="130" y="632"/>
                  </a:lnTo>
                  <a:lnTo>
                    <a:pt x="114" y="597"/>
                  </a:lnTo>
                  <a:lnTo>
                    <a:pt x="101" y="560"/>
                  </a:lnTo>
                  <a:lnTo>
                    <a:pt x="87" y="519"/>
                  </a:lnTo>
                  <a:lnTo>
                    <a:pt x="74" y="479"/>
                  </a:lnTo>
                  <a:lnTo>
                    <a:pt x="61" y="436"/>
                  </a:lnTo>
                  <a:lnTo>
                    <a:pt x="50" y="394"/>
                  </a:lnTo>
                  <a:lnTo>
                    <a:pt x="38" y="350"/>
                  </a:lnTo>
                  <a:lnTo>
                    <a:pt x="29" y="307"/>
                  </a:lnTo>
                  <a:lnTo>
                    <a:pt x="21" y="265"/>
                  </a:lnTo>
                  <a:lnTo>
                    <a:pt x="14" y="223"/>
                  </a:lnTo>
                  <a:lnTo>
                    <a:pt x="8" y="183"/>
                  </a:lnTo>
                  <a:lnTo>
                    <a:pt x="3" y="146"/>
                  </a:lnTo>
                  <a:lnTo>
                    <a:pt x="0" y="111"/>
                  </a:lnTo>
                  <a:lnTo>
                    <a:pt x="1" y="79"/>
                  </a:lnTo>
                  <a:lnTo>
                    <a:pt x="1" y="72"/>
                  </a:lnTo>
                  <a:lnTo>
                    <a:pt x="1" y="66"/>
                  </a:lnTo>
                  <a:lnTo>
                    <a:pt x="3" y="61"/>
                  </a:lnTo>
                  <a:lnTo>
                    <a:pt x="4" y="56"/>
                  </a:lnTo>
                  <a:lnTo>
                    <a:pt x="9" y="48"/>
                  </a:lnTo>
                  <a:lnTo>
                    <a:pt x="14" y="40"/>
                  </a:lnTo>
                  <a:lnTo>
                    <a:pt x="19" y="30"/>
                  </a:lnTo>
                  <a:lnTo>
                    <a:pt x="24" y="21"/>
                  </a:lnTo>
                  <a:lnTo>
                    <a:pt x="29" y="9"/>
                  </a:lnTo>
                  <a:lnTo>
                    <a:pt x="32" y="0"/>
                  </a:lnTo>
                  <a:lnTo>
                    <a:pt x="43" y="5"/>
                  </a:lnTo>
                  <a:lnTo>
                    <a:pt x="54" y="11"/>
                  </a:lnTo>
                  <a:lnTo>
                    <a:pt x="66" y="16"/>
                  </a:lnTo>
                  <a:lnTo>
                    <a:pt x="78" y="22"/>
                  </a:lnTo>
                  <a:lnTo>
                    <a:pt x="90" y="27"/>
                  </a:lnTo>
                  <a:lnTo>
                    <a:pt x="103" y="34"/>
                  </a:lnTo>
                  <a:lnTo>
                    <a:pt x="114" y="40"/>
                  </a:lnTo>
                  <a:lnTo>
                    <a:pt x="125" y="45"/>
                  </a:lnTo>
                  <a:lnTo>
                    <a:pt x="136" y="51"/>
                  </a:lnTo>
                  <a:lnTo>
                    <a:pt x="148" y="56"/>
                  </a:lnTo>
                  <a:lnTo>
                    <a:pt x="159" y="63"/>
                  </a:lnTo>
                  <a:lnTo>
                    <a:pt x="170" y="71"/>
                  </a:lnTo>
                  <a:lnTo>
                    <a:pt x="180" y="79"/>
                  </a:lnTo>
                  <a:lnTo>
                    <a:pt x="189" y="88"/>
                  </a:lnTo>
                  <a:lnTo>
                    <a:pt x="199" y="98"/>
                  </a:lnTo>
                  <a:lnTo>
                    <a:pt x="209" y="109"/>
                  </a:lnTo>
                  <a:close/>
                </a:path>
              </a:pathLst>
            </a:custGeom>
            <a:solidFill>
              <a:srgbClr val="800080"/>
            </a:solidFill>
            <a:ln w="9525">
              <a:noFill/>
              <a:round/>
              <a:headEnd/>
              <a:tailEnd/>
            </a:ln>
          </p:spPr>
          <p:txBody>
            <a:bodyPr/>
            <a:lstStyle/>
            <a:p>
              <a:endParaRPr lang="ja-JP" altLang="en-US"/>
            </a:p>
          </p:txBody>
        </p:sp>
        <p:sp>
          <p:nvSpPr>
            <p:cNvPr id="50494" name="Freeform 293"/>
            <p:cNvSpPr>
              <a:spLocks/>
            </p:cNvSpPr>
            <p:nvPr/>
          </p:nvSpPr>
          <p:spPr bwMode="auto">
            <a:xfrm>
              <a:off x="4265" y="1197"/>
              <a:ext cx="167" cy="86"/>
            </a:xfrm>
            <a:custGeom>
              <a:avLst/>
              <a:gdLst>
                <a:gd name="T0" fmla="*/ 0 w 335"/>
                <a:gd name="T1" fmla="*/ 1 h 172"/>
                <a:gd name="T2" fmla="*/ 0 w 335"/>
                <a:gd name="T3" fmla="*/ 1 h 172"/>
                <a:gd name="T4" fmla="*/ 0 w 335"/>
                <a:gd name="T5" fmla="*/ 1 h 172"/>
                <a:gd name="T6" fmla="*/ 0 w 335"/>
                <a:gd name="T7" fmla="*/ 1 h 172"/>
                <a:gd name="T8" fmla="*/ 0 w 335"/>
                <a:gd name="T9" fmla="*/ 1 h 172"/>
                <a:gd name="T10" fmla="*/ 0 w 335"/>
                <a:gd name="T11" fmla="*/ 1 h 172"/>
                <a:gd name="T12" fmla="*/ 0 w 335"/>
                <a:gd name="T13" fmla="*/ 1 h 172"/>
                <a:gd name="T14" fmla="*/ 0 w 335"/>
                <a:gd name="T15" fmla="*/ 1 h 172"/>
                <a:gd name="T16" fmla="*/ 0 w 335"/>
                <a:gd name="T17" fmla="*/ 1 h 172"/>
                <a:gd name="T18" fmla="*/ 0 w 335"/>
                <a:gd name="T19" fmla="*/ 1 h 172"/>
                <a:gd name="T20" fmla="*/ 0 w 335"/>
                <a:gd name="T21" fmla="*/ 1 h 172"/>
                <a:gd name="T22" fmla="*/ 0 w 335"/>
                <a:gd name="T23" fmla="*/ 1 h 172"/>
                <a:gd name="T24" fmla="*/ 0 w 335"/>
                <a:gd name="T25" fmla="*/ 1 h 172"/>
                <a:gd name="T26" fmla="*/ 0 w 335"/>
                <a:gd name="T27" fmla="*/ 1 h 172"/>
                <a:gd name="T28" fmla="*/ 0 w 335"/>
                <a:gd name="T29" fmla="*/ 1 h 172"/>
                <a:gd name="T30" fmla="*/ 0 w 335"/>
                <a:gd name="T31" fmla="*/ 1 h 172"/>
                <a:gd name="T32" fmla="*/ 0 w 335"/>
                <a:gd name="T33" fmla="*/ 1 h 172"/>
                <a:gd name="T34" fmla="*/ 0 w 335"/>
                <a:gd name="T35" fmla="*/ 1 h 172"/>
                <a:gd name="T36" fmla="*/ 0 w 335"/>
                <a:gd name="T37" fmla="*/ 1 h 172"/>
                <a:gd name="T38" fmla="*/ 0 w 335"/>
                <a:gd name="T39" fmla="*/ 1 h 172"/>
                <a:gd name="T40" fmla="*/ 0 w 335"/>
                <a:gd name="T41" fmla="*/ 1 h 172"/>
                <a:gd name="T42" fmla="*/ 0 w 335"/>
                <a:gd name="T43" fmla="*/ 1 h 172"/>
                <a:gd name="T44" fmla="*/ 0 w 335"/>
                <a:gd name="T45" fmla="*/ 1 h 172"/>
                <a:gd name="T46" fmla="*/ 0 w 335"/>
                <a:gd name="T47" fmla="*/ 1 h 172"/>
                <a:gd name="T48" fmla="*/ 0 w 335"/>
                <a:gd name="T49" fmla="*/ 1 h 172"/>
                <a:gd name="T50" fmla="*/ 0 w 335"/>
                <a:gd name="T51" fmla="*/ 1 h 172"/>
                <a:gd name="T52" fmla="*/ 0 w 335"/>
                <a:gd name="T53" fmla="*/ 1 h 172"/>
                <a:gd name="T54" fmla="*/ 0 w 335"/>
                <a:gd name="T55" fmla="*/ 1 h 172"/>
                <a:gd name="T56" fmla="*/ 0 w 335"/>
                <a:gd name="T57" fmla="*/ 1 h 172"/>
                <a:gd name="T58" fmla="*/ 0 w 335"/>
                <a:gd name="T59" fmla="*/ 1 h 172"/>
                <a:gd name="T60" fmla="*/ 0 w 335"/>
                <a:gd name="T61" fmla="*/ 1 h 172"/>
                <a:gd name="T62" fmla="*/ 0 w 335"/>
                <a:gd name="T63" fmla="*/ 1 h 172"/>
                <a:gd name="T64" fmla="*/ 0 w 335"/>
                <a:gd name="T65" fmla="*/ 1 h 172"/>
                <a:gd name="T66" fmla="*/ 0 w 335"/>
                <a:gd name="T67" fmla="*/ 0 h 172"/>
                <a:gd name="T68" fmla="*/ 0 w 335"/>
                <a:gd name="T69" fmla="*/ 1 h 172"/>
                <a:gd name="T70" fmla="*/ 0 w 335"/>
                <a:gd name="T71" fmla="*/ 1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35"/>
                <a:gd name="T109" fmla="*/ 0 h 172"/>
                <a:gd name="T110" fmla="*/ 335 w 335"/>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35" h="172">
                  <a:moveTo>
                    <a:pt x="335" y="17"/>
                  </a:moveTo>
                  <a:lnTo>
                    <a:pt x="320" y="29"/>
                  </a:lnTo>
                  <a:lnTo>
                    <a:pt x="306" y="43"/>
                  </a:lnTo>
                  <a:lnTo>
                    <a:pt x="286" y="56"/>
                  </a:lnTo>
                  <a:lnTo>
                    <a:pt x="267" y="71"/>
                  </a:lnTo>
                  <a:lnTo>
                    <a:pt x="246" y="85"/>
                  </a:lnTo>
                  <a:lnTo>
                    <a:pt x="224" y="100"/>
                  </a:lnTo>
                  <a:lnTo>
                    <a:pt x="201" y="114"/>
                  </a:lnTo>
                  <a:lnTo>
                    <a:pt x="177" y="127"/>
                  </a:lnTo>
                  <a:lnTo>
                    <a:pt x="153" y="138"/>
                  </a:lnTo>
                  <a:lnTo>
                    <a:pt x="129" y="149"/>
                  </a:lnTo>
                  <a:lnTo>
                    <a:pt x="105" y="157"/>
                  </a:lnTo>
                  <a:lnTo>
                    <a:pt x="80" y="165"/>
                  </a:lnTo>
                  <a:lnTo>
                    <a:pt x="58" y="169"/>
                  </a:lnTo>
                  <a:lnTo>
                    <a:pt x="37" y="172"/>
                  </a:lnTo>
                  <a:lnTo>
                    <a:pt x="16" y="172"/>
                  </a:lnTo>
                  <a:lnTo>
                    <a:pt x="0" y="170"/>
                  </a:lnTo>
                  <a:lnTo>
                    <a:pt x="31" y="140"/>
                  </a:lnTo>
                  <a:lnTo>
                    <a:pt x="50" y="137"/>
                  </a:lnTo>
                  <a:lnTo>
                    <a:pt x="69" y="132"/>
                  </a:lnTo>
                  <a:lnTo>
                    <a:pt x="90" y="124"/>
                  </a:lnTo>
                  <a:lnTo>
                    <a:pt x="109" y="117"/>
                  </a:lnTo>
                  <a:lnTo>
                    <a:pt x="127" y="109"/>
                  </a:lnTo>
                  <a:lnTo>
                    <a:pt x="146" y="101"/>
                  </a:lnTo>
                  <a:lnTo>
                    <a:pt x="166" y="91"/>
                  </a:lnTo>
                  <a:lnTo>
                    <a:pt x="183" y="82"/>
                  </a:lnTo>
                  <a:lnTo>
                    <a:pt x="201" y="71"/>
                  </a:lnTo>
                  <a:lnTo>
                    <a:pt x="219" y="61"/>
                  </a:lnTo>
                  <a:lnTo>
                    <a:pt x="236" y="50"/>
                  </a:lnTo>
                  <a:lnTo>
                    <a:pt x="256" y="40"/>
                  </a:lnTo>
                  <a:lnTo>
                    <a:pt x="273" y="29"/>
                  </a:lnTo>
                  <a:lnTo>
                    <a:pt x="291" y="17"/>
                  </a:lnTo>
                  <a:lnTo>
                    <a:pt x="310" y="8"/>
                  </a:lnTo>
                  <a:lnTo>
                    <a:pt x="330" y="0"/>
                  </a:lnTo>
                  <a:lnTo>
                    <a:pt x="335" y="17"/>
                  </a:lnTo>
                  <a:close/>
                </a:path>
              </a:pathLst>
            </a:custGeom>
            <a:solidFill>
              <a:srgbClr val="800080"/>
            </a:solidFill>
            <a:ln w="9525">
              <a:noFill/>
              <a:round/>
              <a:headEnd/>
              <a:tailEnd/>
            </a:ln>
          </p:spPr>
          <p:txBody>
            <a:bodyPr/>
            <a:lstStyle/>
            <a:p>
              <a:endParaRPr lang="ja-JP" altLang="en-US"/>
            </a:p>
          </p:txBody>
        </p:sp>
        <p:sp>
          <p:nvSpPr>
            <p:cNvPr id="50495" name="Freeform 294"/>
            <p:cNvSpPr>
              <a:spLocks/>
            </p:cNvSpPr>
            <p:nvPr/>
          </p:nvSpPr>
          <p:spPr bwMode="auto">
            <a:xfrm>
              <a:off x="4688" y="1203"/>
              <a:ext cx="114" cy="196"/>
            </a:xfrm>
            <a:custGeom>
              <a:avLst/>
              <a:gdLst>
                <a:gd name="T0" fmla="*/ 1 w 227"/>
                <a:gd name="T1" fmla="*/ 0 h 393"/>
                <a:gd name="T2" fmla="*/ 1 w 227"/>
                <a:gd name="T3" fmla="*/ 0 h 393"/>
                <a:gd name="T4" fmla="*/ 1 w 227"/>
                <a:gd name="T5" fmla="*/ 0 h 393"/>
                <a:gd name="T6" fmla="*/ 1 w 227"/>
                <a:gd name="T7" fmla="*/ 0 h 393"/>
                <a:gd name="T8" fmla="*/ 1 w 227"/>
                <a:gd name="T9" fmla="*/ 0 h 393"/>
                <a:gd name="T10" fmla="*/ 1 w 227"/>
                <a:gd name="T11" fmla="*/ 0 h 393"/>
                <a:gd name="T12" fmla="*/ 1 w 227"/>
                <a:gd name="T13" fmla="*/ 0 h 393"/>
                <a:gd name="T14" fmla="*/ 1 w 227"/>
                <a:gd name="T15" fmla="*/ 0 h 393"/>
                <a:gd name="T16" fmla="*/ 1 w 227"/>
                <a:gd name="T17" fmla="*/ 0 h 393"/>
                <a:gd name="T18" fmla="*/ 1 w 227"/>
                <a:gd name="T19" fmla="*/ 0 h 393"/>
                <a:gd name="T20" fmla="*/ 1 w 227"/>
                <a:gd name="T21" fmla="*/ 0 h 393"/>
                <a:gd name="T22" fmla="*/ 1 w 227"/>
                <a:gd name="T23" fmla="*/ 0 h 393"/>
                <a:gd name="T24" fmla="*/ 1 w 227"/>
                <a:gd name="T25" fmla="*/ 0 h 393"/>
                <a:gd name="T26" fmla="*/ 1 w 227"/>
                <a:gd name="T27" fmla="*/ 0 h 393"/>
                <a:gd name="T28" fmla="*/ 1 w 227"/>
                <a:gd name="T29" fmla="*/ 0 h 393"/>
                <a:gd name="T30" fmla="*/ 1 w 227"/>
                <a:gd name="T31" fmla="*/ 0 h 393"/>
                <a:gd name="T32" fmla="*/ 1 w 227"/>
                <a:gd name="T33" fmla="*/ 0 h 393"/>
                <a:gd name="T34" fmla="*/ 1 w 227"/>
                <a:gd name="T35" fmla="*/ 0 h 393"/>
                <a:gd name="T36" fmla="*/ 1 w 227"/>
                <a:gd name="T37" fmla="*/ 0 h 393"/>
                <a:gd name="T38" fmla="*/ 1 w 227"/>
                <a:gd name="T39" fmla="*/ 0 h 393"/>
                <a:gd name="T40" fmla="*/ 1 w 227"/>
                <a:gd name="T41" fmla="*/ 0 h 393"/>
                <a:gd name="T42" fmla="*/ 1 w 227"/>
                <a:gd name="T43" fmla="*/ 0 h 393"/>
                <a:gd name="T44" fmla="*/ 1 w 227"/>
                <a:gd name="T45" fmla="*/ 0 h 393"/>
                <a:gd name="T46" fmla="*/ 1 w 227"/>
                <a:gd name="T47" fmla="*/ 0 h 393"/>
                <a:gd name="T48" fmla="*/ 1 w 227"/>
                <a:gd name="T49" fmla="*/ 0 h 393"/>
                <a:gd name="T50" fmla="*/ 1 w 227"/>
                <a:gd name="T51" fmla="*/ 0 h 393"/>
                <a:gd name="T52" fmla="*/ 1 w 227"/>
                <a:gd name="T53" fmla="*/ 0 h 393"/>
                <a:gd name="T54" fmla="*/ 1 w 227"/>
                <a:gd name="T55" fmla="*/ 0 h 393"/>
                <a:gd name="T56" fmla="*/ 1 w 227"/>
                <a:gd name="T57" fmla="*/ 0 h 393"/>
                <a:gd name="T58" fmla="*/ 1 w 227"/>
                <a:gd name="T59" fmla="*/ 0 h 393"/>
                <a:gd name="T60" fmla="*/ 1 w 227"/>
                <a:gd name="T61" fmla="*/ 0 h 393"/>
                <a:gd name="T62" fmla="*/ 1 w 227"/>
                <a:gd name="T63" fmla="*/ 0 h 393"/>
                <a:gd name="T64" fmla="*/ 0 w 227"/>
                <a:gd name="T65" fmla="*/ 0 h 393"/>
                <a:gd name="T66" fmla="*/ 1 w 227"/>
                <a:gd name="T67" fmla="*/ 0 h 393"/>
                <a:gd name="T68" fmla="*/ 1 w 227"/>
                <a:gd name="T69" fmla="*/ 0 h 393"/>
                <a:gd name="T70" fmla="*/ 1 w 227"/>
                <a:gd name="T71" fmla="*/ 0 h 393"/>
                <a:gd name="T72" fmla="*/ 1 w 227"/>
                <a:gd name="T73" fmla="*/ 0 h 393"/>
                <a:gd name="T74" fmla="*/ 1 w 227"/>
                <a:gd name="T75" fmla="*/ 0 h 393"/>
                <a:gd name="T76" fmla="*/ 1 w 227"/>
                <a:gd name="T77" fmla="*/ 0 h 393"/>
                <a:gd name="T78" fmla="*/ 1 w 227"/>
                <a:gd name="T79" fmla="*/ 0 h 393"/>
                <a:gd name="T80" fmla="*/ 1 w 227"/>
                <a:gd name="T81" fmla="*/ 0 h 393"/>
                <a:gd name="T82" fmla="*/ 1 w 227"/>
                <a:gd name="T83" fmla="*/ 0 h 393"/>
                <a:gd name="T84" fmla="*/ 1 w 227"/>
                <a:gd name="T85" fmla="*/ 0 h 393"/>
                <a:gd name="T86" fmla="*/ 1 w 227"/>
                <a:gd name="T87" fmla="*/ 0 h 393"/>
                <a:gd name="T88" fmla="*/ 1 w 227"/>
                <a:gd name="T89" fmla="*/ 0 h 393"/>
                <a:gd name="T90" fmla="*/ 1 w 227"/>
                <a:gd name="T91" fmla="*/ 0 h 393"/>
                <a:gd name="T92" fmla="*/ 1 w 227"/>
                <a:gd name="T93" fmla="*/ 0 h 393"/>
                <a:gd name="T94" fmla="*/ 1 w 227"/>
                <a:gd name="T95" fmla="*/ 0 h 393"/>
                <a:gd name="T96" fmla="*/ 1 w 227"/>
                <a:gd name="T97" fmla="*/ 0 h 393"/>
                <a:gd name="T98" fmla="*/ 1 w 227"/>
                <a:gd name="T99" fmla="*/ 0 h 393"/>
                <a:gd name="T100" fmla="*/ 1 w 227"/>
                <a:gd name="T101" fmla="*/ 0 h 39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27"/>
                <a:gd name="T154" fmla="*/ 0 h 393"/>
                <a:gd name="T155" fmla="*/ 227 w 227"/>
                <a:gd name="T156" fmla="*/ 393 h 39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27" h="393">
                  <a:moveTo>
                    <a:pt x="227" y="393"/>
                  </a:moveTo>
                  <a:lnTo>
                    <a:pt x="214" y="380"/>
                  </a:lnTo>
                  <a:lnTo>
                    <a:pt x="203" y="367"/>
                  </a:lnTo>
                  <a:lnTo>
                    <a:pt x="195" y="354"/>
                  </a:lnTo>
                  <a:lnTo>
                    <a:pt x="190" y="339"/>
                  </a:lnTo>
                  <a:lnTo>
                    <a:pt x="184" y="322"/>
                  </a:lnTo>
                  <a:lnTo>
                    <a:pt x="180" y="306"/>
                  </a:lnTo>
                  <a:lnTo>
                    <a:pt x="177" y="290"/>
                  </a:lnTo>
                  <a:lnTo>
                    <a:pt x="176" y="274"/>
                  </a:lnTo>
                  <a:lnTo>
                    <a:pt x="174" y="256"/>
                  </a:lnTo>
                  <a:lnTo>
                    <a:pt x="171" y="238"/>
                  </a:lnTo>
                  <a:lnTo>
                    <a:pt x="169" y="220"/>
                  </a:lnTo>
                  <a:lnTo>
                    <a:pt x="168" y="203"/>
                  </a:lnTo>
                  <a:lnTo>
                    <a:pt x="163" y="185"/>
                  </a:lnTo>
                  <a:lnTo>
                    <a:pt x="159" y="171"/>
                  </a:lnTo>
                  <a:lnTo>
                    <a:pt x="155" y="154"/>
                  </a:lnTo>
                  <a:lnTo>
                    <a:pt x="148" y="142"/>
                  </a:lnTo>
                  <a:lnTo>
                    <a:pt x="140" y="129"/>
                  </a:lnTo>
                  <a:lnTo>
                    <a:pt x="132" y="119"/>
                  </a:lnTo>
                  <a:lnTo>
                    <a:pt x="124" y="109"/>
                  </a:lnTo>
                  <a:lnTo>
                    <a:pt x="114" y="103"/>
                  </a:lnTo>
                  <a:lnTo>
                    <a:pt x="105" y="95"/>
                  </a:lnTo>
                  <a:lnTo>
                    <a:pt x="95" y="89"/>
                  </a:lnTo>
                  <a:lnTo>
                    <a:pt x="85" y="82"/>
                  </a:lnTo>
                  <a:lnTo>
                    <a:pt x="76" y="77"/>
                  </a:lnTo>
                  <a:lnTo>
                    <a:pt x="65" y="71"/>
                  </a:lnTo>
                  <a:lnTo>
                    <a:pt x="55" y="64"/>
                  </a:lnTo>
                  <a:lnTo>
                    <a:pt x="45" y="58"/>
                  </a:lnTo>
                  <a:lnTo>
                    <a:pt x="36" y="53"/>
                  </a:lnTo>
                  <a:lnTo>
                    <a:pt x="26" y="45"/>
                  </a:lnTo>
                  <a:lnTo>
                    <a:pt x="16" y="39"/>
                  </a:lnTo>
                  <a:lnTo>
                    <a:pt x="7" y="29"/>
                  </a:lnTo>
                  <a:lnTo>
                    <a:pt x="0" y="21"/>
                  </a:lnTo>
                  <a:lnTo>
                    <a:pt x="7" y="0"/>
                  </a:lnTo>
                  <a:lnTo>
                    <a:pt x="57" y="27"/>
                  </a:lnTo>
                  <a:lnTo>
                    <a:pt x="98" y="52"/>
                  </a:lnTo>
                  <a:lnTo>
                    <a:pt x="131" y="71"/>
                  </a:lnTo>
                  <a:lnTo>
                    <a:pt x="156" y="90"/>
                  </a:lnTo>
                  <a:lnTo>
                    <a:pt x="174" y="106"/>
                  </a:lnTo>
                  <a:lnTo>
                    <a:pt x="188" y="121"/>
                  </a:lnTo>
                  <a:lnTo>
                    <a:pt x="196" y="135"/>
                  </a:lnTo>
                  <a:lnTo>
                    <a:pt x="201" y="153"/>
                  </a:lnTo>
                  <a:lnTo>
                    <a:pt x="203" y="167"/>
                  </a:lnTo>
                  <a:lnTo>
                    <a:pt x="203" y="188"/>
                  </a:lnTo>
                  <a:lnTo>
                    <a:pt x="203" y="211"/>
                  </a:lnTo>
                  <a:lnTo>
                    <a:pt x="203" y="237"/>
                  </a:lnTo>
                  <a:lnTo>
                    <a:pt x="203" y="265"/>
                  </a:lnTo>
                  <a:lnTo>
                    <a:pt x="208" y="302"/>
                  </a:lnTo>
                  <a:lnTo>
                    <a:pt x="214" y="343"/>
                  </a:lnTo>
                  <a:lnTo>
                    <a:pt x="227" y="393"/>
                  </a:lnTo>
                  <a:close/>
                </a:path>
              </a:pathLst>
            </a:custGeom>
            <a:solidFill>
              <a:srgbClr val="800080"/>
            </a:solidFill>
            <a:ln w="9525">
              <a:noFill/>
              <a:round/>
              <a:headEnd/>
              <a:tailEnd/>
            </a:ln>
          </p:spPr>
          <p:txBody>
            <a:bodyPr/>
            <a:lstStyle/>
            <a:p>
              <a:endParaRPr lang="ja-JP" altLang="en-US"/>
            </a:p>
          </p:txBody>
        </p:sp>
        <p:sp>
          <p:nvSpPr>
            <p:cNvPr id="50496" name="Freeform 295"/>
            <p:cNvSpPr>
              <a:spLocks/>
            </p:cNvSpPr>
            <p:nvPr/>
          </p:nvSpPr>
          <p:spPr bwMode="auto">
            <a:xfrm>
              <a:off x="4631" y="1214"/>
              <a:ext cx="37" cy="90"/>
            </a:xfrm>
            <a:custGeom>
              <a:avLst/>
              <a:gdLst>
                <a:gd name="T0" fmla="*/ 1 w 74"/>
                <a:gd name="T1" fmla="*/ 1 h 180"/>
                <a:gd name="T2" fmla="*/ 1 w 74"/>
                <a:gd name="T3" fmla="*/ 1 h 180"/>
                <a:gd name="T4" fmla="*/ 1 w 74"/>
                <a:gd name="T5" fmla="*/ 1 h 180"/>
                <a:gd name="T6" fmla="*/ 1 w 74"/>
                <a:gd name="T7" fmla="*/ 1 h 180"/>
                <a:gd name="T8" fmla="*/ 1 w 74"/>
                <a:gd name="T9" fmla="*/ 1 h 180"/>
                <a:gd name="T10" fmla="*/ 1 w 74"/>
                <a:gd name="T11" fmla="*/ 1 h 180"/>
                <a:gd name="T12" fmla="*/ 1 w 74"/>
                <a:gd name="T13" fmla="*/ 1 h 180"/>
                <a:gd name="T14" fmla="*/ 1 w 74"/>
                <a:gd name="T15" fmla="*/ 1 h 180"/>
                <a:gd name="T16" fmla="*/ 1 w 74"/>
                <a:gd name="T17" fmla="*/ 1 h 180"/>
                <a:gd name="T18" fmla="*/ 1 w 74"/>
                <a:gd name="T19" fmla="*/ 1 h 180"/>
                <a:gd name="T20" fmla="*/ 1 w 74"/>
                <a:gd name="T21" fmla="*/ 1 h 180"/>
                <a:gd name="T22" fmla="*/ 1 w 74"/>
                <a:gd name="T23" fmla="*/ 1 h 180"/>
                <a:gd name="T24" fmla="*/ 1 w 74"/>
                <a:gd name="T25" fmla="*/ 1 h 180"/>
                <a:gd name="T26" fmla="*/ 1 w 74"/>
                <a:gd name="T27" fmla="*/ 1 h 180"/>
                <a:gd name="T28" fmla="*/ 1 w 74"/>
                <a:gd name="T29" fmla="*/ 1 h 180"/>
                <a:gd name="T30" fmla="*/ 1 w 74"/>
                <a:gd name="T31" fmla="*/ 1 h 180"/>
                <a:gd name="T32" fmla="*/ 1 w 74"/>
                <a:gd name="T33" fmla="*/ 1 h 180"/>
                <a:gd name="T34" fmla="*/ 1 w 74"/>
                <a:gd name="T35" fmla="*/ 1 h 180"/>
                <a:gd name="T36" fmla="*/ 1 w 74"/>
                <a:gd name="T37" fmla="*/ 1 h 180"/>
                <a:gd name="T38" fmla="*/ 1 w 74"/>
                <a:gd name="T39" fmla="*/ 1 h 180"/>
                <a:gd name="T40" fmla="*/ 0 w 74"/>
                <a:gd name="T41" fmla="*/ 1 h 180"/>
                <a:gd name="T42" fmla="*/ 1 w 74"/>
                <a:gd name="T43" fmla="*/ 1 h 180"/>
                <a:gd name="T44" fmla="*/ 1 w 74"/>
                <a:gd name="T45" fmla="*/ 1 h 180"/>
                <a:gd name="T46" fmla="*/ 1 w 74"/>
                <a:gd name="T47" fmla="*/ 1 h 180"/>
                <a:gd name="T48" fmla="*/ 1 w 74"/>
                <a:gd name="T49" fmla="*/ 1 h 180"/>
                <a:gd name="T50" fmla="*/ 1 w 74"/>
                <a:gd name="T51" fmla="*/ 1 h 180"/>
                <a:gd name="T52" fmla="*/ 1 w 74"/>
                <a:gd name="T53" fmla="*/ 1 h 180"/>
                <a:gd name="T54" fmla="*/ 1 w 74"/>
                <a:gd name="T55" fmla="*/ 1 h 180"/>
                <a:gd name="T56" fmla="*/ 1 w 74"/>
                <a:gd name="T57" fmla="*/ 1 h 180"/>
                <a:gd name="T58" fmla="*/ 1 w 74"/>
                <a:gd name="T59" fmla="*/ 1 h 180"/>
                <a:gd name="T60" fmla="*/ 1 w 74"/>
                <a:gd name="T61" fmla="*/ 1 h 180"/>
                <a:gd name="T62" fmla="*/ 1 w 74"/>
                <a:gd name="T63" fmla="*/ 1 h 180"/>
                <a:gd name="T64" fmla="*/ 1 w 74"/>
                <a:gd name="T65" fmla="*/ 1 h 180"/>
                <a:gd name="T66" fmla="*/ 1 w 74"/>
                <a:gd name="T67" fmla="*/ 1 h 180"/>
                <a:gd name="T68" fmla="*/ 1 w 74"/>
                <a:gd name="T69" fmla="*/ 1 h 180"/>
                <a:gd name="T70" fmla="*/ 1 w 74"/>
                <a:gd name="T71" fmla="*/ 1 h 180"/>
                <a:gd name="T72" fmla="*/ 1 w 74"/>
                <a:gd name="T73" fmla="*/ 1 h 180"/>
                <a:gd name="T74" fmla="*/ 1 w 74"/>
                <a:gd name="T75" fmla="*/ 0 h 180"/>
                <a:gd name="T76" fmla="*/ 1 w 74"/>
                <a:gd name="T77" fmla="*/ 1 h 180"/>
                <a:gd name="T78" fmla="*/ 1 w 74"/>
                <a:gd name="T79" fmla="*/ 1 h 180"/>
                <a:gd name="T80" fmla="*/ 1 w 74"/>
                <a:gd name="T81" fmla="*/ 1 h 180"/>
                <a:gd name="T82" fmla="*/ 1 w 74"/>
                <a:gd name="T83" fmla="*/ 1 h 180"/>
                <a:gd name="T84" fmla="*/ 1 w 74"/>
                <a:gd name="T85" fmla="*/ 1 h 180"/>
                <a:gd name="T86" fmla="*/ 1 w 74"/>
                <a:gd name="T87" fmla="*/ 1 h 180"/>
                <a:gd name="T88" fmla="*/ 1 w 74"/>
                <a:gd name="T89" fmla="*/ 1 h 180"/>
                <a:gd name="T90" fmla="*/ 1 w 74"/>
                <a:gd name="T91" fmla="*/ 1 h 1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4"/>
                <a:gd name="T139" fmla="*/ 0 h 180"/>
                <a:gd name="T140" fmla="*/ 74 w 74"/>
                <a:gd name="T141" fmla="*/ 180 h 18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4" h="180">
                  <a:moveTo>
                    <a:pt x="74" y="32"/>
                  </a:moveTo>
                  <a:lnTo>
                    <a:pt x="71" y="41"/>
                  </a:lnTo>
                  <a:lnTo>
                    <a:pt x="68" y="51"/>
                  </a:lnTo>
                  <a:lnTo>
                    <a:pt x="64" y="59"/>
                  </a:lnTo>
                  <a:lnTo>
                    <a:pt x="63" y="70"/>
                  </a:lnTo>
                  <a:lnTo>
                    <a:pt x="60" y="80"/>
                  </a:lnTo>
                  <a:lnTo>
                    <a:pt x="56" y="88"/>
                  </a:lnTo>
                  <a:lnTo>
                    <a:pt x="53" y="98"/>
                  </a:lnTo>
                  <a:lnTo>
                    <a:pt x="50" y="107"/>
                  </a:lnTo>
                  <a:lnTo>
                    <a:pt x="45" y="115"/>
                  </a:lnTo>
                  <a:lnTo>
                    <a:pt x="42" y="125"/>
                  </a:lnTo>
                  <a:lnTo>
                    <a:pt x="37" y="135"/>
                  </a:lnTo>
                  <a:lnTo>
                    <a:pt x="34" y="144"/>
                  </a:lnTo>
                  <a:lnTo>
                    <a:pt x="31" y="152"/>
                  </a:lnTo>
                  <a:lnTo>
                    <a:pt x="26" y="162"/>
                  </a:lnTo>
                  <a:lnTo>
                    <a:pt x="21" y="170"/>
                  </a:lnTo>
                  <a:lnTo>
                    <a:pt x="18" y="180"/>
                  </a:lnTo>
                  <a:lnTo>
                    <a:pt x="13" y="173"/>
                  </a:lnTo>
                  <a:lnTo>
                    <a:pt x="10" y="165"/>
                  </a:lnTo>
                  <a:lnTo>
                    <a:pt x="5" y="159"/>
                  </a:lnTo>
                  <a:lnTo>
                    <a:pt x="0" y="154"/>
                  </a:lnTo>
                  <a:lnTo>
                    <a:pt x="2" y="144"/>
                  </a:lnTo>
                  <a:lnTo>
                    <a:pt x="3" y="135"/>
                  </a:lnTo>
                  <a:lnTo>
                    <a:pt x="6" y="125"/>
                  </a:lnTo>
                  <a:lnTo>
                    <a:pt x="10" y="115"/>
                  </a:lnTo>
                  <a:lnTo>
                    <a:pt x="13" y="106"/>
                  </a:lnTo>
                  <a:lnTo>
                    <a:pt x="14" y="98"/>
                  </a:lnTo>
                  <a:lnTo>
                    <a:pt x="18" y="88"/>
                  </a:lnTo>
                  <a:lnTo>
                    <a:pt x="22" y="78"/>
                  </a:lnTo>
                  <a:lnTo>
                    <a:pt x="24" y="67"/>
                  </a:lnTo>
                  <a:lnTo>
                    <a:pt x="27" y="59"/>
                  </a:lnTo>
                  <a:lnTo>
                    <a:pt x="31" y="49"/>
                  </a:lnTo>
                  <a:lnTo>
                    <a:pt x="34" y="40"/>
                  </a:lnTo>
                  <a:lnTo>
                    <a:pt x="35" y="30"/>
                  </a:lnTo>
                  <a:lnTo>
                    <a:pt x="39" y="20"/>
                  </a:lnTo>
                  <a:lnTo>
                    <a:pt x="40" y="11"/>
                  </a:lnTo>
                  <a:lnTo>
                    <a:pt x="42" y="1"/>
                  </a:lnTo>
                  <a:lnTo>
                    <a:pt x="48" y="0"/>
                  </a:lnTo>
                  <a:lnTo>
                    <a:pt x="55" y="3"/>
                  </a:lnTo>
                  <a:lnTo>
                    <a:pt x="60" y="4"/>
                  </a:lnTo>
                  <a:lnTo>
                    <a:pt x="63" y="11"/>
                  </a:lnTo>
                  <a:lnTo>
                    <a:pt x="64" y="16"/>
                  </a:lnTo>
                  <a:lnTo>
                    <a:pt x="68" y="20"/>
                  </a:lnTo>
                  <a:lnTo>
                    <a:pt x="71" y="27"/>
                  </a:lnTo>
                  <a:lnTo>
                    <a:pt x="74" y="32"/>
                  </a:lnTo>
                  <a:close/>
                </a:path>
              </a:pathLst>
            </a:custGeom>
            <a:solidFill>
              <a:srgbClr val="800080"/>
            </a:solidFill>
            <a:ln w="9525">
              <a:noFill/>
              <a:round/>
              <a:headEnd/>
              <a:tailEnd/>
            </a:ln>
          </p:spPr>
          <p:txBody>
            <a:bodyPr/>
            <a:lstStyle/>
            <a:p>
              <a:endParaRPr lang="ja-JP" altLang="en-US"/>
            </a:p>
          </p:txBody>
        </p:sp>
        <p:sp>
          <p:nvSpPr>
            <p:cNvPr id="50497" name="Freeform 296"/>
            <p:cNvSpPr>
              <a:spLocks/>
            </p:cNvSpPr>
            <p:nvPr/>
          </p:nvSpPr>
          <p:spPr bwMode="auto">
            <a:xfrm>
              <a:off x="4672" y="1240"/>
              <a:ext cx="44" cy="119"/>
            </a:xfrm>
            <a:custGeom>
              <a:avLst/>
              <a:gdLst>
                <a:gd name="T0" fmla="*/ 0 w 89"/>
                <a:gd name="T1" fmla="*/ 1 h 238"/>
                <a:gd name="T2" fmla="*/ 0 w 89"/>
                <a:gd name="T3" fmla="*/ 1 h 238"/>
                <a:gd name="T4" fmla="*/ 0 w 89"/>
                <a:gd name="T5" fmla="*/ 1 h 238"/>
                <a:gd name="T6" fmla="*/ 0 w 89"/>
                <a:gd name="T7" fmla="*/ 1 h 238"/>
                <a:gd name="T8" fmla="*/ 0 w 89"/>
                <a:gd name="T9" fmla="*/ 1 h 238"/>
                <a:gd name="T10" fmla="*/ 0 w 89"/>
                <a:gd name="T11" fmla="*/ 1 h 238"/>
                <a:gd name="T12" fmla="*/ 0 w 89"/>
                <a:gd name="T13" fmla="*/ 1 h 238"/>
                <a:gd name="T14" fmla="*/ 0 w 89"/>
                <a:gd name="T15" fmla="*/ 1 h 238"/>
                <a:gd name="T16" fmla="*/ 0 w 89"/>
                <a:gd name="T17" fmla="*/ 1 h 238"/>
                <a:gd name="T18" fmla="*/ 0 w 89"/>
                <a:gd name="T19" fmla="*/ 1 h 238"/>
                <a:gd name="T20" fmla="*/ 0 w 89"/>
                <a:gd name="T21" fmla="*/ 1 h 238"/>
                <a:gd name="T22" fmla="*/ 0 w 89"/>
                <a:gd name="T23" fmla="*/ 1 h 238"/>
                <a:gd name="T24" fmla="*/ 0 w 89"/>
                <a:gd name="T25" fmla="*/ 1 h 238"/>
                <a:gd name="T26" fmla="*/ 0 w 89"/>
                <a:gd name="T27" fmla="*/ 1 h 238"/>
                <a:gd name="T28" fmla="*/ 0 w 89"/>
                <a:gd name="T29" fmla="*/ 1 h 238"/>
                <a:gd name="T30" fmla="*/ 0 w 89"/>
                <a:gd name="T31" fmla="*/ 1 h 238"/>
                <a:gd name="T32" fmla="*/ 0 w 89"/>
                <a:gd name="T33" fmla="*/ 1 h 238"/>
                <a:gd name="T34" fmla="*/ 0 w 89"/>
                <a:gd name="T35" fmla="*/ 1 h 238"/>
                <a:gd name="T36" fmla="*/ 0 w 89"/>
                <a:gd name="T37" fmla="*/ 1 h 238"/>
                <a:gd name="T38" fmla="*/ 0 w 89"/>
                <a:gd name="T39" fmla="*/ 1 h 238"/>
                <a:gd name="T40" fmla="*/ 0 w 89"/>
                <a:gd name="T41" fmla="*/ 1 h 238"/>
                <a:gd name="T42" fmla="*/ 0 w 89"/>
                <a:gd name="T43" fmla="*/ 1 h 238"/>
                <a:gd name="T44" fmla="*/ 0 w 89"/>
                <a:gd name="T45" fmla="*/ 1 h 238"/>
                <a:gd name="T46" fmla="*/ 0 w 89"/>
                <a:gd name="T47" fmla="*/ 1 h 238"/>
                <a:gd name="T48" fmla="*/ 0 w 89"/>
                <a:gd name="T49" fmla="*/ 1 h 238"/>
                <a:gd name="T50" fmla="*/ 0 w 89"/>
                <a:gd name="T51" fmla="*/ 1 h 238"/>
                <a:gd name="T52" fmla="*/ 0 w 89"/>
                <a:gd name="T53" fmla="*/ 1 h 238"/>
                <a:gd name="T54" fmla="*/ 0 w 89"/>
                <a:gd name="T55" fmla="*/ 1 h 238"/>
                <a:gd name="T56" fmla="*/ 0 w 89"/>
                <a:gd name="T57" fmla="*/ 1 h 238"/>
                <a:gd name="T58" fmla="*/ 0 w 89"/>
                <a:gd name="T59" fmla="*/ 1 h 238"/>
                <a:gd name="T60" fmla="*/ 0 w 89"/>
                <a:gd name="T61" fmla="*/ 1 h 238"/>
                <a:gd name="T62" fmla="*/ 0 w 89"/>
                <a:gd name="T63" fmla="*/ 1 h 238"/>
                <a:gd name="T64" fmla="*/ 0 w 89"/>
                <a:gd name="T65" fmla="*/ 1 h 238"/>
                <a:gd name="T66" fmla="*/ 0 w 89"/>
                <a:gd name="T67" fmla="*/ 0 h 238"/>
                <a:gd name="T68" fmla="*/ 0 w 89"/>
                <a:gd name="T69" fmla="*/ 1 h 238"/>
                <a:gd name="T70" fmla="*/ 0 w 89"/>
                <a:gd name="T71" fmla="*/ 1 h 2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9"/>
                <a:gd name="T109" fmla="*/ 0 h 238"/>
                <a:gd name="T110" fmla="*/ 89 w 89"/>
                <a:gd name="T111" fmla="*/ 238 h 2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9" h="238">
                  <a:moveTo>
                    <a:pt x="89" y="6"/>
                  </a:moveTo>
                  <a:lnTo>
                    <a:pt x="89" y="19"/>
                  </a:lnTo>
                  <a:lnTo>
                    <a:pt x="87" y="34"/>
                  </a:lnTo>
                  <a:lnTo>
                    <a:pt x="84" y="47"/>
                  </a:lnTo>
                  <a:lnTo>
                    <a:pt x="82" y="60"/>
                  </a:lnTo>
                  <a:lnTo>
                    <a:pt x="77" y="72"/>
                  </a:lnTo>
                  <a:lnTo>
                    <a:pt x="72" y="84"/>
                  </a:lnTo>
                  <a:lnTo>
                    <a:pt x="68" y="97"/>
                  </a:lnTo>
                  <a:lnTo>
                    <a:pt x="63" y="111"/>
                  </a:lnTo>
                  <a:lnTo>
                    <a:pt x="56" y="122"/>
                  </a:lnTo>
                  <a:lnTo>
                    <a:pt x="50" y="134"/>
                  </a:lnTo>
                  <a:lnTo>
                    <a:pt x="45" y="146"/>
                  </a:lnTo>
                  <a:lnTo>
                    <a:pt x="40" y="161"/>
                  </a:lnTo>
                  <a:lnTo>
                    <a:pt x="35" y="172"/>
                  </a:lnTo>
                  <a:lnTo>
                    <a:pt x="32" y="185"/>
                  </a:lnTo>
                  <a:lnTo>
                    <a:pt x="29" y="200"/>
                  </a:lnTo>
                  <a:lnTo>
                    <a:pt x="27" y="214"/>
                  </a:lnTo>
                  <a:lnTo>
                    <a:pt x="3" y="238"/>
                  </a:lnTo>
                  <a:lnTo>
                    <a:pt x="0" y="232"/>
                  </a:lnTo>
                  <a:lnTo>
                    <a:pt x="0" y="222"/>
                  </a:lnTo>
                  <a:lnTo>
                    <a:pt x="0" y="209"/>
                  </a:lnTo>
                  <a:lnTo>
                    <a:pt x="5" y="196"/>
                  </a:lnTo>
                  <a:lnTo>
                    <a:pt x="8" y="179"/>
                  </a:lnTo>
                  <a:lnTo>
                    <a:pt x="13" y="163"/>
                  </a:lnTo>
                  <a:lnTo>
                    <a:pt x="19" y="143"/>
                  </a:lnTo>
                  <a:lnTo>
                    <a:pt x="26" y="126"/>
                  </a:lnTo>
                  <a:lnTo>
                    <a:pt x="32" y="105"/>
                  </a:lnTo>
                  <a:lnTo>
                    <a:pt x="39" y="87"/>
                  </a:lnTo>
                  <a:lnTo>
                    <a:pt x="45" y="68"/>
                  </a:lnTo>
                  <a:lnTo>
                    <a:pt x="53" y="52"/>
                  </a:lnTo>
                  <a:lnTo>
                    <a:pt x="58" y="35"/>
                  </a:lnTo>
                  <a:lnTo>
                    <a:pt x="63" y="21"/>
                  </a:lnTo>
                  <a:lnTo>
                    <a:pt x="68" y="8"/>
                  </a:lnTo>
                  <a:lnTo>
                    <a:pt x="71" y="0"/>
                  </a:lnTo>
                  <a:lnTo>
                    <a:pt x="89" y="6"/>
                  </a:lnTo>
                  <a:close/>
                </a:path>
              </a:pathLst>
            </a:custGeom>
            <a:solidFill>
              <a:srgbClr val="800080"/>
            </a:solidFill>
            <a:ln w="9525">
              <a:noFill/>
              <a:round/>
              <a:headEnd/>
              <a:tailEnd/>
            </a:ln>
          </p:spPr>
          <p:txBody>
            <a:bodyPr/>
            <a:lstStyle/>
            <a:p>
              <a:endParaRPr lang="ja-JP" altLang="en-US"/>
            </a:p>
          </p:txBody>
        </p:sp>
        <p:sp>
          <p:nvSpPr>
            <p:cNvPr id="50498" name="Freeform 297"/>
            <p:cNvSpPr>
              <a:spLocks/>
            </p:cNvSpPr>
            <p:nvPr/>
          </p:nvSpPr>
          <p:spPr bwMode="auto">
            <a:xfrm>
              <a:off x="4686" y="1261"/>
              <a:ext cx="73" cy="164"/>
            </a:xfrm>
            <a:custGeom>
              <a:avLst/>
              <a:gdLst>
                <a:gd name="T0" fmla="*/ 0 w 147"/>
                <a:gd name="T1" fmla="*/ 0 h 329"/>
                <a:gd name="T2" fmla="*/ 0 w 147"/>
                <a:gd name="T3" fmla="*/ 0 h 329"/>
                <a:gd name="T4" fmla="*/ 0 w 147"/>
                <a:gd name="T5" fmla="*/ 0 h 329"/>
                <a:gd name="T6" fmla="*/ 0 w 147"/>
                <a:gd name="T7" fmla="*/ 0 h 329"/>
                <a:gd name="T8" fmla="*/ 0 w 147"/>
                <a:gd name="T9" fmla="*/ 0 h 329"/>
                <a:gd name="T10" fmla="*/ 0 w 147"/>
                <a:gd name="T11" fmla="*/ 0 h 329"/>
                <a:gd name="T12" fmla="*/ 0 w 147"/>
                <a:gd name="T13" fmla="*/ 0 h 329"/>
                <a:gd name="T14" fmla="*/ 0 w 147"/>
                <a:gd name="T15" fmla="*/ 0 h 329"/>
                <a:gd name="T16" fmla="*/ 0 w 147"/>
                <a:gd name="T17" fmla="*/ 0 h 329"/>
                <a:gd name="T18" fmla="*/ 0 w 147"/>
                <a:gd name="T19" fmla="*/ 0 h 329"/>
                <a:gd name="T20" fmla="*/ 0 w 147"/>
                <a:gd name="T21" fmla="*/ 0 h 329"/>
                <a:gd name="T22" fmla="*/ 0 w 147"/>
                <a:gd name="T23" fmla="*/ 0 h 329"/>
                <a:gd name="T24" fmla="*/ 0 w 147"/>
                <a:gd name="T25" fmla="*/ 0 h 329"/>
                <a:gd name="T26" fmla="*/ 0 w 147"/>
                <a:gd name="T27" fmla="*/ 0 h 329"/>
                <a:gd name="T28" fmla="*/ 0 w 147"/>
                <a:gd name="T29" fmla="*/ 0 h 329"/>
                <a:gd name="T30" fmla="*/ 0 w 147"/>
                <a:gd name="T31" fmla="*/ 0 h 329"/>
                <a:gd name="T32" fmla="*/ 0 w 147"/>
                <a:gd name="T33" fmla="*/ 0 h 329"/>
                <a:gd name="T34" fmla="*/ 0 w 147"/>
                <a:gd name="T35" fmla="*/ 0 h 329"/>
                <a:gd name="T36" fmla="*/ 0 w 147"/>
                <a:gd name="T37" fmla="*/ 0 h 329"/>
                <a:gd name="T38" fmla="*/ 0 w 147"/>
                <a:gd name="T39" fmla="*/ 0 h 329"/>
                <a:gd name="T40" fmla="*/ 0 w 147"/>
                <a:gd name="T41" fmla="*/ 0 h 329"/>
                <a:gd name="T42" fmla="*/ 0 w 147"/>
                <a:gd name="T43" fmla="*/ 0 h 329"/>
                <a:gd name="T44" fmla="*/ 0 w 147"/>
                <a:gd name="T45" fmla="*/ 0 h 329"/>
                <a:gd name="T46" fmla="*/ 0 w 147"/>
                <a:gd name="T47" fmla="*/ 0 h 329"/>
                <a:gd name="T48" fmla="*/ 0 w 147"/>
                <a:gd name="T49" fmla="*/ 0 h 329"/>
                <a:gd name="T50" fmla="*/ 0 w 147"/>
                <a:gd name="T51" fmla="*/ 0 h 329"/>
                <a:gd name="T52" fmla="*/ 0 w 147"/>
                <a:gd name="T53" fmla="*/ 0 h 329"/>
                <a:gd name="T54" fmla="*/ 0 w 147"/>
                <a:gd name="T55" fmla="*/ 0 h 329"/>
                <a:gd name="T56" fmla="*/ 0 w 147"/>
                <a:gd name="T57" fmla="*/ 0 h 329"/>
                <a:gd name="T58" fmla="*/ 0 w 147"/>
                <a:gd name="T59" fmla="*/ 0 h 329"/>
                <a:gd name="T60" fmla="*/ 0 w 147"/>
                <a:gd name="T61" fmla="*/ 0 h 329"/>
                <a:gd name="T62" fmla="*/ 0 w 147"/>
                <a:gd name="T63" fmla="*/ 0 h 329"/>
                <a:gd name="T64" fmla="*/ 0 w 147"/>
                <a:gd name="T65" fmla="*/ 0 h 329"/>
                <a:gd name="T66" fmla="*/ 0 w 147"/>
                <a:gd name="T67" fmla="*/ 0 h 329"/>
                <a:gd name="T68" fmla="*/ 0 w 147"/>
                <a:gd name="T69" fmla="*/ 0 h 329"/>
                <a:gd name="T70" fmla="*/ 0 w 147"/>
                <a:gd name="T71" fmla="*/ 0 h 329"/>
                <a:gd name="T72" fmla="*/ 0 w 147"/>
                <a:gd name="T73" fmla="*/ 0 h 329"/>
                <a:gd name="T74" fmla="*/ 0 w 147"/>
                <a:gd name="T75" fmla="*/ 0 h 329"/>
                <a:gd name="T76" fmla="*/ 0 w 147"/>
                <a:gd name="T77" fmla="*/ 0 h 329"/>
                <a:gd name="T78" fmla="*/ 0 w 147"/>
                <a:gd name="T79" fmla="*/ 0 h 329"/>
                <a:gd name="T80" fmla="*/ 0 w 147"/>
                <a:gd name="T81" fmla="*/ 0 h 329"/>
                <a:gd name="T82" fmla="*/ 0 w 147"/>
                <a:gd name="T83" fmla="*/ 0 h 329"/>
                <a:gd name="T84" fmla="*/ 0 w 147"/>
                <a:gd name="T85" fmla="*/ 0 h 329"/>
                <a:gd name="T86" fmla="*/ 0 w 147"/>
                <a:gd name="T87" fmla="*/ 0 h 329"/>
                <a:gd name="T88" fmla="*/ 0 w 147"/>
                <a:gd name="T89" fmla="*/ 0 h 329"/>
                <a:gd name="T90" fmla="*/ 0 w 147"/>
                <a:gd name="T91" fmla="*/ 0 h 329"/>
                <a:gd name="T92" fmla="*/ 0 w 147"/>
                <a:gd name="T93" fmla="*/ 0 h 329"/>
                <a:gd name="T94" fmla="*/ 0 w 147"/>
                <a:gd name="T95" fmla="*/ 0 h 329"/>
                <a:gd name="T96" fmla="*/ 0 w 147"/>
                <a:gd name="T97" fmla="*/ 0 h 329"/>
                <a:gd name="T98" fmla="*/ 0 w 147"/>
                <a:gd name="T99" fmla="*/ 0 h 329"/>
                <a:gd name="T100" fmla="*/ 0 w 147"/>
                <a:gd name="T101" fmla="*/ 0 h 3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7"/>
                <a:gd name="T154" fmla="*/ 0 h 329"/>
                <a:gd name="T155" fmla="*/ 147 w 147"/>
                <a:gd name="T156" fmla="*/ 329 h 32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7" h="329">
                  <a:moveTo>
                    <a:pt x="99" y="12"/>
                  </a:moveTo>
                  <a:lnTo>
                    <a:pt x="97" y="31"/>
                  </a:lnTo>
                  <a:lnTo>
                    <a:pt x="97" y="52"/>
                  </a:lnTo>
                  <a:lnTo>
                    <a:pt x="94" y="74"/>
                  </a:lnTo>
                  <a:lnTo>
                    <a:pt x="92" y="95"/>
                  </a:lnTo>
                  <a:lnTo>
                    <a:pt x="89" y="116"/>
                  </a:lnTo>
                  <a:lnTo>
                    <a:pt x="87" y="139"/>
                  </a:lnTo>
                  <a:lnTo>
                    <a:pt x="86" y="160"/>
                  </a:lnTo>
                  <a:lnTo>
                    <a:pt x="87" y="182"/>
                  </a:lnTo>
                  <a:lnTo>
                    <a:pt x="87" y="202"/>
                  </a:lnTo>
                  <a:lnTo>
                    <a:pt x="89" y="222"/>
                  </a:lnTo>
                  <a:lnTo>
                    <a:pt x="92" y="242"/>
                  </a:lnTo>
                  <a:lnTo>
                    <a:pt x="99" y="261"/>
                  </a:lnTo>
                  <a:lnTo>
                    <a:pt x="105" y="279"/>
                  </a:lnTo>
                  <a:lnTo>
                    <a:pt x="116" y="297"/>
                  </a:lnTo>
                  <a:lnTo>
                    <a:pt x="131" y="313"/>
                  </a:lnTo>
                  <a:lnTo>
                    <a:pt x="147" y="329"/>
                  </a:lnTo>
                  <a:lnTo>
                    <a:pt x="134" y="327"/>
                  </a:lnTo>
                  <a:lnTo>
                    <a:pt x="124" y="325"/>
                  </a:lnTo>
                  <a:lnTo>
                    <a:pt x="113" y="321"/>
                  </a:lnTo>
                  <a:lnTo>
                    <a:pt x="105" y="317"/>
                  </a:lnTo>
                  <a:lnTo>
                    <a:pt x="94" y="311"/>
                  </a:lnTo>
                  <a:lnTo>
                    <a:pt x="84" y="306"/>
                  </a:lnTo>
                  <a:lnTo>
                    <a:pt x="76" y="300"/>
                  </a:lnTo>
                  <a:lnTo>
                    <a:pt x="68" y="295"/>
                  </a:lnTo>
                  <a:lnTo>
                    <a:pt x="58" y="288"/>
                  </a:lnTo>
                  <a:lnTo>
                    <a:pt x="49" y="280"/>
                  </a:lnTo>
                  <a:lnTo>
                    <a:pt x="41" y="274"/>
                  </a:lnTo>
                  <a:lnTo>
                    <a:pt x="33" y="266"/>
                  </a:lnTo>
                  <a:lnTo>
                    <a:pt x="23" y="259"/>
                  </a:lnTo>
                  <a:lnTo>
                    <a:pt x="16" y="251"/>
                  </a:lnTo>
                  <a:lnTo>
                    <a:pt x="8" y="245"/>
                  </a:lnTo>
                  <a:lnTo>
                    <a:pt x="0" y="239"/>
                  </a:lnTo>
                  <a:lnTo>
                    <a:pt x="5" y="224"/>
                  </a:lnTo>
                  <a:lnTo>
                    <a:pt x="12" y="208"/>
                  </a:lnTo>
                  <a:lnTo>
                    <a:pt x="16" y="194"/>
                  </a:lnTo>
                  <a:lnTo>
                    <a:pt x="23" y="179"/>
                  </a:lnTo>
                  <a:lnTo>
                    <a:pt x="28" y="163"/>
                  </a:lnTo>
                  <a:lnTo>
                    <a:pt x="34" y="150"/>
                  </a:lnTo>
                  <a:lnTo>
                    <a:pt x="41" y="134"/>
                  </a:lnTo>
                  <a:lnTo>
                    <a:pt x="47" y="121"/>
                  </a:lnTo>
                  <a:lnTo>
                    <a:pt x="52" y="105"/>
                  </a:lnTo>
                  <a:lnTo>
                    <a:pt x="57" y="91"/>
                  </a:lnTo>
                  <a:lnTo>
                    <a:pt x="62" y="74"/>
                  </a:lnTo>
                  <a:lnTo>
                    <a:pt x="68" y="60"/>
                  </a:lnTo>
                  <a:lnTo>
                    <a:pt x="71" y="44"/>
                  </a:lnTo>
                  <a:lnTo>
                    <a:pt x="76" y="29"/>
                  </a:lnTo>
                  <a:lnTo>
                    <a:pt x="81" y="15"/>
                  </a:lnTo>
                  <a:lnTo>
                    <a:pt x="86" y="0"/>
                  </a:lnTo>
                  <a:lnTo>
                    <a:pt x="99" y="12"/>
                  </a:lnTo>
                  <a:close/>
                </a:path>
              </a:pathLst>
            </a:custGeom>
            <a:solidFill>
              <a:srgbClr val="800080"/>
            </a:solidFill>
            <a:ln w="9525">
              <a:noFill/>
              <a:round/>
              <a:headEnd/>
              <a:tailEnd/>
            </a:ln>
          </p:spPr>
          <p:txBody>
            <a:bodyPr/>
            <a:lstStyle/>
            <a:p>
              <a:endParaRPr lang="ja-JP" altLang="en-US"/>
            </a:p>
          </p:txBody>
        </p:sp>
        <p:sp>
          <p:nvSpPr>
            <p:cNvPr id="50499" name="Freeform 298"/>
            <p:cNvSpPr>
              <a:spLocks/>
            </p:cNvSpPr>
            <p:nvPr/>
          </p:nvSpPr>
          <p:spPr bwMode="auto">
            <a:xfrm>
              <a:off x="4940" y="1347"/>
              <a:ext cx="136" cy="53"/>
            </a:xfrm>
            <a:custGeom>
              <a:avLst/>
              <a:gdLst>
                <a:gd name="T0" fmla="*/ 1 w 272"/>
                <a:gd name="T1" fmla="*/ 0 h 108"/>
                <a:gd name="T2" fmla="*/ 1 w 272"/>
                <a:gd name="T3" fmla="*/ 0 h 108"/>
                <a:gd name="T4" fmla="*/ 1 w 272"/>
                <a:gd name="T5" fmla="*/ 0 h 108"/>
                <a:gd name="T6" fmla="*/ 1 w 272"/>
                <a:gd name="T7" fmla="*/ 0 h 108"/>
                <a:gd name="T8" fmla="*/ 1 w 272"/>
                <a:gd name="T9" fmla="*/ 0 h 108"/>
                <a:gd name="T10" fmla="*/ 1 w 272"/>
                <a:gd name="T11" fmla="*/ 0 h 108"/>
                <a:gd name="T12" fmla="*/ 1 w 272"/>
                <a:gd name="T13" fmla="*/ 0 h 108"/>
                <a:gd name="T14" fmla="*/ 1 w 272"/>
                <a:gd name="T15" fmla="*/ 0 h 108"/>
                <a:gd name="T16" fmla="*/ 1 w 272"/>
                <a:gd name="T17" fmla="*/ 0 h 108"/>
                <a:gd name="T18" fmla="*/ 1 w 272"/>
                <a:gd name="T19" fmla="*/ 0 h 108"/>
                <a:gd name="T20" fmla="*/ 1 w 272"/>
                <a:gd name="T21" fmla="*/ 0 h 108"/>
                <a:gd name="T22" fmla="*/ 1 w 272"/>
                <a:gd name="T23" fmla="*/ 0 h 108"/>
                <a:gd name="T24" fmla="*/ 1 w 272"/>
                <a:gd name="T25" fmla="*/ 0 h 108"/>
                <a:gd name="T26" fmla="*/ 1 w 272"/>
                <a:gd name="T27" fmla="*/ 0 h 108"/>
                <a:gd name="T28" fmla="*/ 1 w 272"/>
                <a:gd name="T29" fmla="*/ 0 h 108"/>
                <a:gd name="T30" fmla="*/ 0 w 272"/>
                <a:gd name="T31" fmla="*/ 0 h 108"/>
                <a:gd name="T32" fmla="*/ 1 w 272"/>
                <a:gd name="T33" fmla="*/ 0 h 108"/>
                <a:gd name="T34" fmla="*/ 1 w 272"/>
                <a:gd name="T35" fmla="*/ 0 h 108"/>
                <a:gd name="T36" fmla="*/ 1 w 272"/>
                <a:gd name="T37" fmla="*/ 0 h 108"/>
                <a:gd name="T38" fmla="*/ 1 w 272"/>
                <a:gd name="T39" fmla="*/ 0 h 108"/>
                <a:gd name="T40" fmla="*/ 1 w 272"/>
                <a:gd name="T41" fmla="*/ 0 h 108"/>
                <a:gd name="T42" fmla="*/ 1 w 272"/>
                <a:gd name="T43" fmla="*/ 0 h 108"/>
                <a:gd name="T44" fmla="*/ 1 w 272"/>
                <a:gd name="T45" fmla="*/ 0 h 108"/>
                <a:gd name="T46" fmla="*/ 1 w 272"/>
                <a:gd name="T47" fmla="*/ 0 h 108"/>
                <a:gd name="T48" fmla="*/ 1 w 272"/>
                <a:gd name="T49" fmla="*/ 0 h 108"/>
                <a:gd name="T50" fmla="*/ 1 w 272"/>
                <a:gd name="T51" fmla="*/ 0 h 108"/>
                <a:gd name="T52" fmla="*/ 1 w 272"/>
                <a:gd name="T53" fmla="*/ 0 h 108"/>
                <a:gd name="T54" fmla="*/ 1 w 272"/>
                <a:gd name="T55" fmla="*/ 0 h 108"/>
                <a:gd name="T56" fmla="*/ 1 w 272"/>
                <a:gd name="T57" fmla="*/ 0 h 108"/>
                <a:gd name="T58" fmla="*/ 1 w 272"/>
                <a:gd name="T59" fmla="*/ 0 h 108"/>
                <a:gd name="T60" fmla="*/ 1 w 272"/>
                <a:gd name="T61" fmla="*/ 0 h 108"/>
                <a:gd name="T62" fmla="*/ 1 w 272"/>
                <a:gd name="T63" fmla="*/ 0 h 108"/>
                <a:gd name="T64" fmla="*/ 1 w 272"/>
                <a:gd name="T65" fmla="*/ 0 h 108"/>
                <a:gd name="T66" fmla="*/ 1 w 272"/>
                <a:gd name="T67" fmla="*/ 0 h 1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72"/>
                <a:gd name="T103" fmla="*/ 0 h 108"/>
                <a:gd name="T104" fmla="*/ 272 w 272"/>
                <a:gd name="T105" fmla="*/ 108 h 1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72" h="108">
                  <a:moveTo>
                    <a:pt x="272" y="11"/>
                  </a:moveTo>
                  <a:lnTo>
                    <a:pt x="264" y="27"/>
                  </a:lnTo>
                  <a:lnTo>
                    <a:pt x="251" y="43"/>
                  </a:lnTo>
                  <a:lnTo>
                    <a:pt x="233" y="58"/>
                  </a:lnTo>
                  <a:lnTo>
                    <a:pt x="214" y="72"/>
                  </a:lnTo>
                  <a:lnTo>
                    <a:pt x="190" y="85"/>
                  </a:lnTo>
                  <a:lnTo>
                    <a:pt x="165" y="93"/>
                  </a:lnTo>
                  <a:lnTo>
                    <a:pt x="138" y="101"/>
                  </a:lnTo>
                  <a:lnTo>
                    <a:pt x="114" y="106"/>
                  </a:lnTo>
                  <a:lnTo>
                    <a:pt x="88" y="108"/>
                  </a:lnTo>
                  <a:lnTo>
                    <a:pt x="64" y="105"/>
                  </a:lnTo>
                  <a:lnTo>
                    <a:pt x="43" y="98"/>
                  </a:lnTo>
                  <a:lnTo>
                    <a:pt x="26" y="88"/>
                  </a:lnTo>
                  <a:lnTo>
                    <a:pt x="11" y="72"/>
                  </a:lnTo>
                  <a:lnTo>
                    <a:pt x="3" y="53"/>
                  </a:lnTo>
                  <a:lnTo>
                    <a:pt x="0" y="29"/>
                  </a:lnTo>
                  <a:lnTo>
                    <a:pt x="5" y="0"/>
                  </a:lnTo>
                  <a:lnTo>
                    <a:pt x="3" y="26"/>
                  </a:lnTo>
                  <a:lnTo>
                    <a:pt x="8" y="47"/>
                  </a:lnTo>
                  <a:lnTo>
                    <a:pt x="17" y="61"/>
                  </a:lnTo>
                  <a:lnTo>
                    <a:pt x="32" y="71"/>
                  </a:lnTo>
                  <a:lnTo>
                    <a:pt x="48" y="76"/>
                  </a:lnTo>
                  <a:lnTo>
                    <a:pt x="67" y="77"/>
                  </a:lnTo>
                  <a:lnTo>
                    <a:pt x="90" y="74"/>
                  </a:lnTo>
                  <a:lnTo>
                    <a:pt x="114" y="71"/>
                  </a:lnTo>
                  <a:lnTo>
                    <a:pt x="138" y="63"/>
                  </a:lnTo>
                  <a:lnTo>
                    <a:pt x="162" y="55"/>
                  </a:lnTo>
                  <a:lnTo>
                    <a:pt x="186" y="47"/>
                  </a:lnTo>
                  <a:lnTo>
                    <a:pt x="209" y="37"/>
                  </a:lnTo>
                  <a:lnTo>
                    <a:pt x="228" y="29"/>
                  </a:lnTo>
                  <a:lnTo>
                    <a:pt x="246" y="21"/>
                  </a:lnTo>
                  <a:lnTo>
                    <a:pt x="260" y="14"/>
                  </a:lnTo>
                  <a:lnTo>
                    <a:pt x="272" y="11"/>
                  </a:lnTo>
                  <a:close/>
                </a:path>
              </a:pathLst>
            </a:custGeom>
            <a:solidFill>
              <a:srgbClr val="800080"/>
            </a:solidFill>
            <a:ln w="9525">
              <a:noFill/>
              <a:round/>
              <a:headEnd/>
              <a:tailEnd/>
            </a:ln>
          </p:spPr>
          <p:txBody>
            <a:bodyPr/>
            <a:lstStyle/>
            <a:p>
              <a:endParaRPr lang="ja-JP" altLang="en-US"/>
            </a:p>
          </p:txBody>
        </p:sp>
        <p:sp>
          <p:nvSpPr>
            <p:cNvPr id="50500" name="Freeform 299"/>
            <p:cNvSpPr>
              <a:spLocks/>
            </p:cNvSpPr>
            <p:nvPr/>
          </p:nvSpPr>
          <p:spPr bwMode="auto">
            <a:xfrm>
              <a:off x="4784" y="1355"/>
              <a:ext cx="146" cy="120"/>
            </a:xfrm>
            <a:custGeom>
              <a:avLst/>
              <a:gdLst>
                <a:gd name="T0" fmla="*/ 1 w 292"/>
                <a:gd name="T1" fmla="*/ 1 h 239"/>
                <a:gd name="T2" fmla="*/ 1 w 292"/>
                <a:gd name="T3" fmla="*/ 1 h 239"/>
                <a:gd name="T4" fmla="*/ 1 w 292"/>
                <a:gd name="T5" fmla="*/ 1 h 239"/>
                <a:gd name="T6" fmla="*/ 1 w 292"/>
                <a:gd name="T7" fmla="*/ 1 h 239"/>
                <a:gd name="T8" fmla="*/ 1 w 292"/>
                <a:gd name="T9" fmla="*/ 1 h 239"/>
                <a:gd name="T10" fmla="*/ 1 w 292"/>
                <a:gd name="T11" fmla="*/ 1 h 239"/>
                <a:gd name="T12" fmla="*/ 1 w 292"/>
                <a:gd name="T13" fmla="*/ 1 h 239"/>
                <a:gd name="T14" fmla="*/ 1 w 292"/>
                <a:gd name="T15" fmla="*/ 1 h 239"/>
                <a:gd name="T16" fmla="*/ 1 w 292"/>
                <a:gd name="T17" fmla="*/ 1 h 239"/>
                <a:gd name="T18" fmla="*/ 1 w 292"/>
                <a:gd name="T19" fmla="*/ 1 h 239"/>
                <a:gd name="T20" fmla="*/ 1 w 292"/>
                <a:gd name="T21" fmla="*/ 1 h 239"/>
                <a:gd name="T22" fmla="*/ 1 w 292"/>
                <a:gd name="T23" fmla="*/ 1 h 239"/>
                <a:gd name="T24" fmla="*/ 1 w 292"/>
                <a:gd name="T25" fmla="*/ 1 h 239"/>
                <a:gd name="T26" fmla="*/ 1 w 292"/>
                <a:gd name="T27" fmla="*/ 1 h 239"/>
                <a:gd name="T28" fmla="*/ 1 w 292"/>
                <a:gd name="T29" fmla="*/ 1 h 239"/>
                <a:gd name="T30" fmla="*/ 1 w 292"/>
                <a:gd name="T31" fmla="*/ 1 h 239"/>
                <a:gd name="T32" fmla="*/ 1 w 292"/>
                <a:gd name="T33" fmla="*/ 1 h 239"/>
                <a:gd name="T34" fmla="*/ 1 w 292"/>
                <a:gd name="T35" fmla="*/ 1 h 239"/>
                <a:gd name="T36" fmla="*/ 1 w 292"/>
                <a:gd name="T37" fmla="*/ 1 h 239"/>
                <a:gd name="T38" fmla="*/ 1 w 292"/>
                <a:gd name="T39" fmla="*/ 1 h 239"/>
                <a:gd name="T40" fmla="*/ 0 w 292"/>
                <a:gd name="T41" fmla="*/ 1 h 239"/>
                <a:gd name="T42" fmla="*/ 1 w 292"/>
                <a:gd name="T43" fmla="*/ 1 h 239"/>
                <a:gd name="T44" fmla="*/ 1 w 292"/>
                <a:gd name="T45" fmla="*/ 1 h 239"/>
                <a:gd name="T46" fmla="*/ 1 w 292"/>
                <a:gd name="T47" fmla="*/ 1 h 239"/>
                <a:gd name="T48" fmla="*/ 1 w 292"/>
                <a:gd name="T49" fmla="*/ 1 h 239"/>
                <a:gd name="T50" fmla="*/ 1 w 292"/>
                <a:gd name="T51" fmla="*/ 1 h 239"/>
                <a:gd name="T52" fmla="*/ 1 w 292"/>
                <a:gd name="T53" fmla="*/ 1 h 239"/>
                <a:gd name="T54" fmla="*/ 1 w 292"/>
                <a:gd name="T55" fmla="*/ 1 h 239"/>
                <a:gd name="T56" fmla="*/ 1 w 292"/>
                <a:gd name="T57" fmla="*/ 1 h 239"/>
                <a:gd name="T58" fmla="*/ 1 w 292"/>
                <a:gd name="T59" fmla="*/ 1 h 239"/>
                <a:gd name="T60" fmla="*/ 1 w 292"/>
                <a:gd name="T61" fmla="*/ 1 h 239"/>
                <a:gd name="T62" fmla="*/ 1 w 292"/>
                <a:gd name="T63" fmla="*/ 1 h 239"/>
                <a:gd name="T64" fmla="*/ 1 w 292"/>
                <a:gd name="T65" fmla="*/ 1 h 239"/>
                <a:gd name="T66" fmla="*/ 1 w 292"/>
                <a:gd name="T67" fmla="*/ 1 h 239"/>
                <a:gd name="T68" fmla="*/ 1 w 292"/>
                <a:gd name="T69" fmla="*/ 1 h 239"/>
                <a:gd name="T70" fmla="*/ 1 w 292"/>
                <a:gd name="T71" fmla="*/ 1 h 239"/>
                <a:gd name="T72" fmla="*/ 1 w 292"/>
                <a:gd name="T73" fmla="*/ 1 h 239"/>
                <a:gd name="T74" fmla="*/ 1 w 292"/>
                <a:gd name="T75" fmla="*/ 1 h 239"/>
                <a:gd name="T76" fmla="*/ 1 w 292"/>
                <a:gd name="T77" fmla="*/ 1 h 239"/>
                <a:gd name="T78" fmla="*/ 1 w 292"/>
                <a:gd name="T79" fmla="*/ 1 h 239"/>
                <a:gd name="T80" fmla="*/ 1 w 292"/>
                <a:gd name="T81" fmla="*/ 1 h 239"/>
                <a:gd name="T82" fmla="*/ 1 w 292"/>
                <a:gd name="T83" fmla="*/ 1 h 239"/>
                <a:gd name="T84" fmla="*/ 1 w 292"/>
                <a:gd name="T85" fmla="*/ 1 h 239"/>
                <a:gd name="T86" fmla="*/ 1 w 292"/>
                <a:gd name="T87" fmla="*/ 1 h 2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92"/>
                <a:gd name="T133" fmla="*/ 0 h 239"/>
                <a:gd name="T134" fmla="*/ 292 w 292"/>
                <a:gd name="T135" fmla="*/ 239 h 2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92" h="239">
                  <a:moveTo>
                    <a:pt x="292" y="133"/>
                  </a:moveTo>
                  <a:lnTo>
                    <a:pt x="286" y="141"/>
                  </a:lnTo>
                  <a:lnTo>
                    <a:pt x="280" y="146"/>
                  </a:lnTo>
                  <a:lnTo>
                    <a:pt x="273" y="149"/>
                  </a:lnTo>
                  <a:lnTo>
                    <a:pt x="265" y="154"/>
                  </a:lnTo>
                  <a:lnTo>
                    <a:pt x="259" y="156"/>
                  </a:lnTo>
                  <a:lnTo>
                    <a:pt x="252" y="161"/>
                  </a:lnTo>
                  <a:lnTo>
                    <a:pt x="246" y="164"/>
                  </a:lnTo>
                  <a:lnTo>
                    <a:pt x="243" y="172"/>
                  </a:lnTo>
                  <a:lnTo>
                    <a:pt x="236" y="170"/>
                  </a:lnTo>
                  <a:lnTo>
                    <a:pt x="228" y="170"/>
                  </a:lnTo>
                  <a:lnTo>
                    <a:pt x="222" y="170"/>
                  </a:lnTo>
                  <a:lnTo>
                    <a:pt x="215" y="172"/>
                  </a:lnTo>
                  <a:lnTo>
                    <a:pt x="209" y="170"/>
                  </a:lnTo>
                  <a:lnTo>
                    <a:pt x="204" y="170"/>
                  </a:lnTo>
                  <a:lnTo>
                    <a:pt x="198" y="169"/>
                  </a:lnTo>
                  <a:lnTo>
                    <a:pt x="194" y="167"/>
                  </a:lnTo>
                  <a:lnTo>
                    <a:pt x="186" y="172"/>
                  </a:lnTo>
                  <a:lnTo>
                    <a:pt x="178" y="180"/>
                  </a:lnTo>
                  <a:lnTo>
                    <a:pt x="170" y="186"/>
                  </a:lnTo>
                  <a:lnTo>
                    <a:pt x="162" y="194"/>
                  </a:lnTo>
                  <a:lnTo>
                    <a:pt x="154" y="199"/>
                  </a:lnTo>
                  <a:lnTo>
                    <a:pt x="146" y="204"/>
                  </a:lnTo>
                  <a:lnTo>
                    <a:pt x="136" y="206"/>
                  </a:lnTo>
                  <a:lnTo>
                    <a:pt x="127" y="207"/>
                  </a:lnTo>
                  <a:lnTo>
                    <a:pt x="128" y="214"/>
                  </a:lnTo>
                  <a:lnTo>
                    <a:pt x="128" y="220"/>
                  </a:lnTo>
                  <a:lnTo>
                    <a:pt x="125" y="223"/>
                  </a:lnTo>
                  <a:lnTo>
                    <a:pt x="122" y="228"/>
                  </a:lnTo>
                  <a:lnTo>
                    <a:pt x="117" y="230"/>
                  </a:lnTo>
                  <a:lnTo>
                    <a:pt x="112" y="233"/>
                  </a:lnTo>
                  <a:lnTo>
                    <a:pt x="106" y="235"/>
                  </a:lnTo>
                  <a:lnTo>
                    <a:pt x="103" y="239"/>
                  </a:lnTo>
                  <a:lnTo>
                    <a:pt x="93" y="235"/>
                  </a:lnTo>
                  <a:lnTo>
                    <a:pt x="87" y="228"/>
                  </a:lnTo>
                  <a:lnTo>
                    <a:pt x="78" y="220"/>
                  </a:lnTo>
                  <a:lnTo>
                    <a:pt x="72" y="214"/>
                  </a:lnTo>
                  <a:lnTo>
                    <a:pt x="77" y="204"/>
                  </a:lnTo>
                  <a:lnTo>
                    <a:pt x="78" y="196"/>
                  </a:lnTo>
                  <a:lnTo>
                    <a:pt x="78" y="185"/>
                  </a:lnTo>
                  <a:lnTo>
                    <a:pt x="83" y="177"/>
                  </a:lnTo>
                  <a:lnTo>
                    <a:pt x="93" y="177"/>
                  </a:lnTo>
                  <a:lnTo>
                    <a:pt x="101" y="182"/>
                  </a:lnTo>
                  <a:lnTo>
                    <a:pt x="107" y="190"/>
                  </a:lnTo>
                  <a:lnTo>
                    <a:pt x="114" y="196"/>
                  </a:lnTo>
                  <a:lnTo>
                    <a:pt x="164" y="140"/>
                  </a:lnTo>
                  <a:lnTo>
                    <a:pt x="114" y="87"/>
                  </a:lnTo>
                  <a:lnTo>
                    <a:pt x="107" y="93"/>
                  </a:lnTo>
                  <a:lnTo>
                    <a:pt x="101" y="101"/>
                  </a:lnTo>
                  <a:lnTo>
                    <a:pt x="95" y="108"/>
                  </a:lnTo>
                  <a:lnTo>
                    <a:pt x="88" y="117"/>
                  </a:lnTo>
                  <a:lnTo>
                    <a:pt x="80" y="122"/>
                  </a:lnTo>
                  <a:lnTo>
                    <a:pt x="75" y="128"/>
                  </a:lnTo>
                  <a:lnTo>
                    <a:pt x="67" y="135"/>
                  </a:lnTo>
                  <a:lnTo>
                    <a:pt x="61" y="143"/>
                  </a:lnTo>
                  <a:lnTo>
                    <a:pt x="53" y="148"/>
                  </a:lnTo>
                  <a:lnTo>
                    <a:pt x="46" y="154"/>
                  </a:lnTo>
                  <a:lnTo>
                    <a:pt x="38" y="159"/>
                  </a:lnTo>
                  <a:lnTo>
                    <a:pt x="32" y="164"/>
                  </a:lnTo>
                  <a:lnTo>
                    <a:pt x="24" y="169"/>
                  </a:lnTo>
                  <a:lnTo>
                    <a:pt x="16" y="173"/>
                  </a:lnTo>
                  <a:lnTo>
                    <a:pt x="8" y="178"/>
                  </a:lnTo>
                  <a:lnTo>
                    <a:pt x="0" y="183"/>
                  </a:lnTo>
                  <a:lnTo>
                    <a:pt x="3" y="173"/>
                  </a:lnTo>
                  <a:lnTo>
                    <a:pt x="8" y="165"/>
                  </a:lnTo>
                  <a:lnTo>
                    <a:pt x="14" y="157"/>
                  </a:lnTo>
                  <a:lnTo>
                    <a:pt x="19" y="151"/>
                  </a:lnTo>
                  <a:lnTo>
                    <a:pt x="25" y="143"/>
                  </a:lnTo>
                  <a:lnTo>
                    <a:pt x="32" y="135"/>
                  </a:lnTo>
                  <a:lnTo>
                    <a:pt x="40" y="128"/>
                  </a:lnTo>
                  <a:lnTo>
                    <a:pt x="46" y="122"/>
                  </a:lnTo>
                  <a:lnTo>
                    <a:pt x="53" y="117"/>
                  </a:lnTo>
                  <a:lnTo>
                    <a:pt x="61" y="111"/>
                  </a:lnTo>
                  <a:lnTo>
                    <a:pt x="67" y="104"/>
                  </a:lnTo>
                  <a:lnTo>
                    <a:pt x="75" y="99"/>
                  </a:lnTo>
                  <a:lnTo>
                    <a:pt x="82" y="93"/>
                  </a:lnTo>
                  <a:lnTo>
                    <a:pt x="90" y="88"/>
                  </a:lnTo>
                  <a:lnTo>
                    <a:pt x="95" y="83"/>
                  </a:lnTo>
                  <a:lnTo>
                    <a:pt x="103" y="80"/>
                  </a:lnTo>
                  <a:lnTo>
                    <a:pt x="109" y="87"/>
                  </a:lnTo>
                  <a:lnTo>
                    <a:pt x="112" y="77"/>
                  </a:lnTo>
                  <a:lnTo>
                    <a:pt x="115" y="67"/>
                  </a:lnTo>
                  <a:lnTo>
                    <a:pt x="114" y="58"/>
                  </a:lnTo>
                  <a:lnTo>
                    <a:pt x="114" y="50"/>
                  </a:lnTo>
                  <a:lnTo>
                    <a:pt x="122" y="56"/>
                  </a:lnTo>
                  <a:lnTo>
                    <a:pt x="133" y="62"/>
                  </a:lnTo>
                  <a:lnTo>
                    <a:pt x="143" y="70"/>
                  </a:lnTo>
                  <a:lnTo>
                    <a:pt x="154" y="79"/>
                  </a:lnTo>
                  <a:lnTo>
                    <a:pt x="164" y="87"/>
                  </a:lnTo>
                  <a:lnTo>
                    <a:pt x="175" y="96"/>
                  </a:lnTo>
                  <a:lnTo>
                    <a:pt x="183" y="104"/>
                  </a:lnTo>
                  <a:lnTo>
                    <a:pt x="194" y="117"/>
                  </a:lnTo>
                  <a:lnTo>
                    <a:pt x="196" y="114"/>
                  </a:lnTo>
                  <a:lnTo>
                    <a:pt x="201" y="111"/>
                  </a:lnTo>
                  <a:lnTo>
                    <a:pt x="206" y="109"/>
                  </a:lnTo>
                  <a:lnTo>
                    <a:pt x="210" y="108"/>
                  </a:lnTo>
                  <a:lnTo>
                    <a:pt x="214" y="104"/>
                  </a:lnTo>
                  <a:lnTo>
                    <a:pt x="218" y="101"/>
                  </a:lnTo>
                  <a:lnTo>
                    <a:pt x="218" y="98"/>
                  </a:lnTo>
                  <a:lnTo>
                    <a:pt x="218" y="93"/>
                  </a:lnTo>
                  <a:lnTo>
                    <a:pt x="214" y="87"/>
                  </a:lnTo>
                  <a:lnTo>
                    <a:pt x="209" y="82"/>
                  </a:lnTo>
                  <a:lnTo>
                    <a:pt x="204" y="77"/>
                  </a:lnTo>
                  <a:lnTo>
                    <a:pt x="198" y="72"/>
                  </a:lnTo>
                  <a:lnTo>
                    <a:pt x="190" y="67"/>
                  </a:lnTo>
                  <a:lnTo>
                    <a:pt x="183" y="62"/>
                  </a:lnTo>
                  <a:lnTo>
                    <a:pt x="177" y="58"/>
                  </a:lnTo>
                  <a:lnTo>
                    <a:pt x="172" y="53"/>
                  </a:lnTo>
                  <a:lnTo>
                    <a:pt x="165" y="46"/>
                  </a:lnTo>
                  <a:lnTo>
                    <a:pt x="159" y="40"/>
                  </a:lnTo>
                  <a:lnTo>
                    <a:pt x="156" y="35"/>
                  </a:lnTo>
                  <a:lnTo>
                    <a:pt x="152" y="29"/>
                  </a:lnTo>
                  <a:lnTo>
                    <a:pt x="151" y="22"/>
                  </a:lnTo>
                  <a:lnTo>
                    <a:pt x="151" y="14"/>
                  </a:lnTo>
                  <a:lnTo>
                    <a:pt x="152" y="8"/>
                  </a:lnTo>
                  <a:lnTo>
                    <a:pt x="157" y="0"/>
                  </a:lnTo>
                  <a:lnTo>
                    <a:pt x="162" y="8"/>
                  </a:lnTo>
                  <a:lnTo>
                    <a:pt x="172" y="17"/>
                  </a:lnTo>
                  <a:lnTo>
                    <a:pt x="181" y="25"/>
                  </a:lnTo>
                  <a:lnTo>
                    <a:pt x="191" y="32"/>
                  </a:lnTo>
                  <a:lnTo>
                    <a:pt x="202" y="38"/>
                  </a:lnTo>
                  <a:lnTo>
                    <a:pt x="214" y="46"/>
                  </a:lnTo>
                  <a:lnTo>
                    <a:pt x="223" y="51"/>
                  </a:lnTo>
                  <a:lnTo>
                    <a:pt x="236" y="59"/>
                  </a:lnTo>
                  <a:lnTo>
                    <a:pt x="244" y="66"/>
                  </a:lnTo>
                  <a:lnTo>
                    <a:pt x="255" y="72"/>
                  </a:lnTo>
                  <a:lnTo>
                    <a:pt x="264" y="79"/>
                  </a:lnTo>
                  <a:lnTo>
                    <a:pt x="273" y="88"/>
                  </a:lnTo>
                  <a:lnTo>
                    <a:pt x="280" y="98"/>
                  </a:lnTo>
                  <a:lnTo>
                    <a:pt x="286" y="108"/>
                  </a:lnTo>
                  <a:lnTo>
                    <a:pt x="289" y="120"/>
                  </a:lnTo>
                  <a:lnTo>
                    <a:pt x="292" y="133"/>
                  </a:lnTo>
                  <a:close/>
                </a:path>
              </a:pathLst>
            </a:custGeom>
            <a:solidFill>
              <a:srgbClr val="800080"/>
            </a:solidFill>
            <a:ln w="9525">
              <a:noFill/>
              <a:round/>
              <a:headEnd/>
              <a:tailEnd/>
            </a:ln>
          </p:spPr>
          <p:txBody>
            <a:bodyPr/>
            <a:lstStyle/>
            <a:p>
              <a:endParaRPr lang="ja-JP" altLang="en-US"/>
            </a:p>
          </p:txBody>
        </p:sp>
        <p:sp>
          <p:nvSpPr>
            <p:cNvPr id="50501" name="Freeform 300"/>
            <p:cNvSpPr>
              <a:spLocks/>
            </p:cNvSpPr>
            <p:nvPr/>
          </p:nvSpPr>
          <p:spPr bwMode="auto">
            <a:xfrm>
              <a:off x="4018" y="1363"/>
              <a:ext cx="85" cy="185"/>
            </a:xfrm>
            <a:custGeom>
              <a:avLst/>
              <a:gdLst>
                <a:gd name="T0" fmla="*/ 0 w 171"/>
                <a:gd name="T1" fmla="*/ 0 h 372"/>
                <a:gd name="T2" fmla="*/ 0 w 171"/>
                <a:gd name="T3" fmla="*/ 0 h 372"/>
                <a:gd name="T4" fmla="*/ 0 w 171"/>
                <a:gd name="T5" fmla="*/ 0 h 372"/>
                <a:gd name="T6" fmla="*/ 0 w 171"/>
                <a:gd name="T7" fmla="*/ 0 h 372"/>
                <a:gd name="T8" fmla="*/ 0 w 171"/>
                <a:gd name="T9" fmla="*/ 0 h 372"/>
                <a:gd name="T10" fmla="*/ 0 w 171"/>
                <a:gd name="T11" fmla="*/ 0 h 372"/>
                <a:gd name="T12" fmla="*/ 0 w 171"/>
                <a:gd name="T13" fmla="*/ 0 h 372"/>
                <a:gd name="T14" fmla="*/ 0 w 171"/>
                <a:gd name="T15" fmla="*/ 0 h 372"/>
                <a:gd name="T16" fmla="*/ 0 w 171"/>
                <a:gd name="T17" fmla="*/ 0 h 372"/>
                <a:gd name="T18" fmla="*/ 0 w 171"/>
                <a:gd name="T19" fmla="*/ 0 h 372"/>
                <a:gd name="T20" fmla="*/ 0 w 171"/>
                <a:gd name="T21" fmla="*/ 0 h 372"/>
                <a:gd name="T22" fmla="*/ 0 w 171"/>
                <a:gd name="T23" fmla="*/ 0 h 372"/>
                <a:gd name="T24" fmla="*/ 0 w 171"/>
                <a:gd name="T25" fmla="*/ 0 h 372"/>
                <a:gd name="T26" fmla="*/ 0 w 171"/>
                <a:gd name="T27" fmla="*/ 0 h 372"/>
                <a:gd name="T28" fmla="*/ 0 w 171"/>
                <a:gd name="T29" fmla="*/ 0 h 372"/>
                <a:gd name="T30" fmla="*/ 0 w 171"/>
                <a:gd name="T31" fmla="*/ 0 h 372"/>
                <a:gd name="T32" fmla="*/ 0 w 171"/>
                <a:gd name="T33" fmla="*/ 0 h 372"/>
                <a:gd name="T34" fmla="*/ 0 w 171"/>
                <a:gd name="T35" fmla="*/ 0 h 372"/>
                <a:gd name="T36" fmla="*/ 0 w 171"/>
                <a:gd name="T37" fmla="*/ 0 h 372"/>
                <a:gd name="T38" fmla="*/ 0 w 171"/>
                <a:gd name="T39" fmla="*/ 0 h 372"/>
                <a:gd name="T40" fmla="*/ 0 w 171"/>
                <a:gd name="T41" fmla="*/ 0 h 372"/>
                <a:gd name="T42" fmla="*/ 0 w 171"/>
                <a:gd name="T43" fmla="*/ 0 h 372"/>
                <a:gd name="T44" fmla="*/ 0 w 171"/>
                <a:gd name="T45" fmla="*/ 0 h 372"/>
                <a:gd name="T46" fmla="*/ 0 w 171"/>
                <a:gd name="T47" fmla="*/ 0 h 372"/>
                <a:gd name="T48" fmla="*/ 0 w 171"/>
                <a:gd name="T49" fmla="*/ 0 h 372"/>
                <a:gd name="T50" fmla="*/ 0 w 171"/>
                <a:gd name="T51" fmla="*/ 0 h 372"/>
                <a:gd name="T52" fmla="*/ 0 w 171"/>
                <a:gd name="T53" fmla="*/ 0 h 372"/>
                <a:gd name="T54" fmla="*/ 0 w 171"/>
                <a:gd name="T55" fmla="*/ 0 h 372"/>
                <a:gd name="T56" fmla="*/ 0 w 171"/>
                <a:gd name="T57" fmla="*/ 0 h 372"/>
                <a:gd name="T58" fmla="*/ 0 w 171"/>
                <a:gd name="T59" fmla="*/ 0 h 372"/>
                <a:gd name="T60" fmla="*/ 0 w 171"/>
                <a:gd name="T61" fmla="*/ 0 h 372"/>
                <a:gd name="T62" fmla="*/ 0 w 171"/>
                <a:gd name="T63" fmla="*/ 0 h 372"/>
                <a:gd name="T64" fmla="*/ 0 w 171"/>
                <a:gd name="T65" fmla="*/ 0 h 372"/>
                <a:gd name="T66" fmla="*/ 0 w 171"/>
                <a:gd name="T67" fmla="*/ 0 h 372"/>
                <a:gd name="T68" fmla="*/ 0 w 171"/>
                <a:gd name="T69" fmla="*/ 0 h 372"/>
                <a:gd name="T70" fmla="*/ 0 w 171"/>
                <a:gd name="T71" fmla="*/ 0 h 372"/>
                <a:gd name="T72" fmla="*/ 0 w 171"/>
                <a:gd name="T73" fmla="*/ 0 h 372"/>
                <a:gd name="T74" fmla="*/ 0 w 171"/>
                <a:gd name="T75" fmla="*/ 0 h 372"/>
                <a:gd name="T76" fmla="*/ 0 w 171"/>
                <a:gd name="T77" fmla="*/ 0 h 372"/>
                <a:gd name="T78" fmla="*/ 0 w 171"/>
                <a:gd name="T79" fmla="*/ 0 h 372"/>
                <a:gd name="T80" fmla="*/ 0 w 171"/>
                <a:gd name="T81" fmla="*/ 0 h 372"/>
                <a:gd name="T82" fmla="*/ 0 w 171"/>
                <a:gd name="T83" fmla="*/ 0 h 372"/>
                <a:gd name="T84" fmla="*/ 0 w 171"/>
                <a:gd name="T85" fmla="*/ 0 h 372"/>
                <a:gd name="T86" fmla="*/ 0 w 171"/>
                <a:gd name="T87" fmla="*/ 0 h 372"/>
                <a:gd name="T88" fmla="*/ 0 w 171"/>
                <a:gd name="T89" fmla="*/ 0 h 372"/>
                <a:gd name="T90" fmla="*/ 0 w 171"/>
                <a:gd name="T91" fmla="*/ 0 h 372"/>
                <a:gd name="T92" fmla="*/ 0 w 171"/>
                <a:gd name="T93" fmla="*/ 0 h 372"/>
                <a:gd name="T94" fmla="*/ 0 w 171"/>
                <a:gd name="T95" fmla="*/ 0 h 372"/>
                <a:gd name="T96" fmla="*/ 0 w 171"/>
                <a:gd name="T97" fmla="*/ 0 h 372"/>
                <a:gd name="T98" fmla="*/ 0 w 171"/>
                <a:gd name="T99" fmla="*/ 0 h 372"/>
                <a:gd name="T100" fmla="*/ 0 w 171"/>
                <a:gd name="T101" fmla="*/ 0 h 372"/>
                <a:gd name="T102" fmla="*/ 0 w 171"/>
                <a:gd name="T103" fmla="*/ 0 h 372"/>
                <a:gd name="T104" fmla="*/ 0 w 171"/>
                <a:gd name="T105" fmla="*/ 0 h 372"/>
                <a:gd name="T106" fmla="*/ 0 w 171"/>
                <a:gd name="T107" fmla="*/ 0 h 372"/>
                <a:gd name="T108" fmla="*/ 0 w 171"/>
                <a:gd name="T109" fmla="*/ 0 h 372"/>
                <a:gd name="T110" fmla="*/ 0 w 171"/>
                <a:gd name="T111" fmla="*/ 0 h 372"/>
                <a:gd name="T112" fmla="*/ 0 w 171"/>
                <a:gd name="T113" fmla="*/ 0 h 3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1"/>
                <a:gd name="T172" fmla="*/ 0 h 372"/>
                <a:gd name="T173" fmla="*/ 171 w 171"/>
                <a:gd name="T174" fmla="*/ 372 h 3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1" h="372">
                  <a:moveTo>
                    <a:pt x="153" y="279"/>
                  </a:moveTo>
                  <a:lnTo>
                    <a:pt x="151" y="285"/>
                  </a:lnTo>
                  <a:lnTo>
                    <a:pt x="151" y="290"/>
                  </a:lnTo>
                  <a:lnTo>
                    <a:pt x="153" y="296"/>
                  </a:lnTo>
                  <a:lnTo>
                    <a:pt x="153" y="303"/>
                  </a:lnTo>
                  <a:lnTo>
                    <a:pt x="153" y="307"/>
                  </a:lnTo>
                  <a:lnTo>
                    <a:pt x="156" y="314"/>
                  </a:lnTo>
                  <a:lnTo>
                    <a:pt x="156" y="320"/>
                  </a:lnTo>
                  <a:lnTo>
                    <a:pt x="159" y="325"/>
                  </a:lnTo>
                  <a:lnTo>
                    <a:pt x="159" y="332"/>
                  </a:lnTo>
                  <a:lnTo>
                    <a:pt x="163" y="336"/>
                  </a:lnTo>
                  <a:lnTo>
                    <a:pt x="163" y="343"/>
                  </a:lnTo>
                  <a:lnTo>
                    <a:pt x="166" y="349"/>
                  </a:lnTo>
                  <a:lnTo>
                    <a:pt x="166" y="354"/>
                  </a:lnTo>
                  <a:lnTo>
                    <a:pt x="167" y="359"/>
                  </a:lnTo>
                  <a:lnTo>
                    <a:pt x="167" y="365"/>
                  </a:lnTo>
                  <a:lnTo>
                    <a:pt x="171" y="372"/>
                  </a:lnTo>
                  <a:lnTo>
                    <a:pt x="134" y="285"/>
                  </a:lnTo>
                  <a:lnTo>
                    <a:pt x="85" y="298"/>
                  </a:lnTo>
                  <a:lnTo>
                    <a:pt x="84" y="291"/>
                  </a:lnTo>
                  <a:lnTo>
                    <a:pt x="85" y="287"/>
                  </a:lnTo>
                  <a:lnTo>
                    <a:pt x="87" y="282"/>
                  </a:lnTo>
                  <a:lnTo>
                    <a:pt x="92" y="279"/>
                  </a:lnTo>
                  <a:lnTo>
                    <a:pt x="100" y="269"/>
                  </a:lnTo>
                  <a:lnTo>
                    <a:pt x="109" y="264"/>
                  </a:lnTo>
                  <a:lnTo>
                    <a:pt x="117" y="256"/>
                  </a:lnTo>
                  <a:lnTo>
                    <a:pt x="122" y="250"/>
                  </a:lnTo>
                  <a:lnTo>
                    <a:pt x="121" y="240"/>
                  </a:lnTo>
                  <a:lnTo>
                    <a:pt x="116" y="232"/>
                  </a:lnTo>
                  <a:lnTo>
                    <a:pt x="106" y="235"/>
                  </a:lnTo>
                  <a:lnTo>
                    <a:pt x="98" y="237"/>
                  </a:lnTo>
                  <a:lnTo>
                    <a:pt x="89" y="240"/>
                  </a:lnTo>
                  <a:lnTo>
                    <a:pt x="82" y="243"/>
                  </a:lnTo>
                  <a:lnTo>
                    <a:pt x="72" y="246"/>
                  </a:lnTo>
                  <a:lnTo>
                    <a:pt x="64" y="250"/>
                  </a:lnTo>
                  <a:lnTo>
                    <a:pt x="56" y="253"/>
                  </a:lnTo>
                  <a:lnTo>
                    <a:pt x="48" y="254"/>
                  </a:lnTo>
                  <a:lnTo>
                    <a:pt x="53" y="245"/>
                  </a:lnTo>
                  <a:lnTo>
                    <a:pt x="60" y="235"/>
                  </a:lnTo>
                  <a:lnTo>
                    <a:pt x="68" y="225"/>
                  </a:lnTo>
                  <a:lnTo>
                    <a:pt x="77" y="217"/>
                  </a:lnTo>
                  <a:lnTo>
                    <a:pt x="85" y="208"/>
                  </a:lnTo>
                  <a:lnTo>
                    <a:pt x="95" y="201"/>
                  </a:lnTo>
                  <a:lnTo>
                    <a:pt x="105" y="193"/>
                  </a:lnTo>
                  <a:lnTo>
                    <a:pt x="116" y="188"/>
                  </a:lnTo>
                  <a:lnTo>
                    <a:pt x="109" y="182"/>
                  </a:lnTo>
                  <a:lnTo>
                    <a:pt x="103" y="179"/>
                  </a:lnTo>
                  <a:lnTo>
                    <a:pt x="98" y="177"/>
                  </a:lnTo>
                  <a:lnTo>
                    <a:pt x="95" y="177"/>
                  </a:lnTo>
                  <a:lnTo>
                    <a:pt x="84" y="179"/>
                  </a:lnTo>
                  <a:lnTo>
                    <a:pt x="74" y="185"/>
                  </a:lnTo>
                  <a:lnTo>
                    <a:pt x="63" y="190"/>
                  </a:lnTo>
                  <a:lnTo>
                    <a:pt x="52" y="196"/>
                  </a:lnTo>
                  <a:lnTo>
                    <a:pt x="40" y="200"/>
                  </a:lnTo>
                  <a:lnTo>
                    <a:pt x="31" y="200"/>
                  </a:lnTo>
                  <a:lnTo>
                    <a:pt x="103" y="119"/>
                  </a:lnTo>
                  <a:lnTo>
                    <a:pt x="95" y="118"/>
                  </a:lnTo>
                  <a:lnTo>
                    <a:pt x="87" y="118"/>
                  </a:lnTo>
                  <a:lnTo>
                    <a:pt x="80" y="118"/>
                  </a:lnTo>
                  <a:lnTo>
                    <a:pt x="74" y="119"/>
                  </a:lnTo>
                  <a:lnTo>
                    <a:pt x="68" y="122"/>
                  </a:lnTo>
                  <a:lnTo>
                    <a:pt x="61" y="126"/>
                  </a:lnTo>
                  <a:lnTo>
                    <a:pt x="55" y="129"/>
                  </a:lnTo>
                  <a:lnTo>
                    <a:pt x="50" y="134"/>
                  </a:lnTo>
                  <a:lnTo>
                    <a:pt x="43" y="137"/>
                  </a:lnTo>
                  <a:lnTo>
                    <a:pt x="37" y="142"/>
                  </a:lnTo>
                  <a:lnTo>
                    <a:pt x="32" y="147"/>
                  </a:lnTo>
                  <a:lnTo>
                    <a:pt x="27" y="151"/>
                  </a:lnTo>
                  <a:lnTo>
                    <a:pt x="16" y="159"/>
                  </a:lnTo>
                  <a:lnTo>
                    <a:pt x="6" y="169"/>
                  </a:lnTo>
                  <a:lnTo>
                    <a:pt x="0" y="169"/>
                  </a:lnTo>
                  <a:lnTo>
                    <a:pt x="85" y="66"/>
                  </a:lnTo>
                  <a:lnTo>
                    <a:pt x="79" y="63"/>
                  </a:lnTo>
                  <a:lnTo>
                    <a:pt x="72" y="63"/>
                  </a:lnTo>
                  <a:lnTo>
                    <a:pt x="68" y="63"/>
                  </a:lnTo>
                  <a:lnTo>
                    <a:pt x="63" y="65"/>
                  </a:lnTo>
                  <a:lnTo>
                    <a:pt x="53" y="68"/>
                  </a:lnTo>
                  <a:lnTo>
                    <a:pt x="43" y="74"/>
                  </a:lnTo>
                  <a:lnTo>
                    <a:pt x="34" y="81"/>
                  </a:lnTo>
                  <a:lnTo>
                    <a:pt x="24" y="87"/>
                  </a:lnTo>
                  <a:lnTo>
                    <a:pt x="16" y="92"/>
                  </a:lnTo>
                  <a:lnTo>
                    <a:pt x="6" y="97"/>
                  </a:lnTo>
                  <a:lnTo>
                    <a:pt x="6" y="87"/>
                  </a:lnTo>
                  <a:lnTo>
                    <a:pt x="8" y="81"/>
                  </a:lnTo>
                  <a:lnTo>
                    <a:pt x="11" y="73"/>
                  </a:lnTo>
                  <a:lnTo>
                    <a:pt x="16" y="68"/>
                  </a:lnTo>
                  <a:lnTo>
                    <a:pt x="19" y="61"/>
                  </a:lnTo>
                  <a:lnTo>
                    <a:pt x="24" y="56"/>
                  </a:lnTo>
                  <a:lnTo>
                    <a:pt x="31" y="50"/>
                  </a:lnTo>
                  <a:lnTo>
                    <a:pt x="37" y="47"/>
                  </a:lnTo>
                  <a:lnTo>
                    <a:pt x="42" y="40"/>
                  </a:lnTo>
                  <a:lnTo>
                    <a:pt x="48" y="36"/>
                  </a:lnTo>
                  <a:lnTo>
                    <a:pt x="53" y="29"/>
                  </a:lnTo>
                  <a:lnTo>
                    <a:pt x="58" y="24"/>
                  </a:lnTo>
                  <a:lnTo>
                    <a:pt x="63" y="18"/>
                  </a:lnTo>
                  <a:lnTo>
                    <a:pt x="66" y="11"/>
                  </a:lnTo>
                  <a:lnTo>
                    <a:pt x="69" y="5"/>
                  </a:lnTo>
                  <a:lnTo>
                    <a:pt x="72" y="0"/>
                  </a:lnTo>
                  <a:lnTo>
                    <a:pt x="79" y="7"/>
                  </a:lnTo>
                  <a:lnTo>
                    <a:pt x="87" y="19"/>
                  </a:lnTo>
                  <a:lnTo>
                    <a:pt x="92" y="34"/>
                  </a:lnTo>
                  <a:lnTo>
                    <a:pt x="97" y="52"/>
                  </a:lnTo>
                  <a:lnTo>
                    <a:pt x="101" y="71"/>
                  </a:lnTo>
                  <a:lnTo>
                    <a:pt x="106" y="92"/>
                  </a:lnTo>
                  <a:lnTo>
                    <a:pt x="109" y="114"/>
                  </a:lnTo>
                  <a:lnTo>
                    <a:pt x="114" y="137"/>
                  </a:lnTo>
                  <a:lnTo>
                    <a:pt x="117" y="158"/>
                  </a:lnTo>
                  <a:lnTo>
                    <a:pt x="121" y="180"/>
                  </a:lnTo>
                  <a:lnTo>
                    <a:pt x="126" y="201"/>
                  </a:lnTo>
                  <a:lnTo>
                    <a:pt x="130" y="222"/>
                  </a:lnTo>
                  <a:lnTo>
                    <a:pt x="134" y="240"/>
                  </a:lnTo>
                  <a:lnTo>
                    <a:pt x="138" y="256"/>
                  </a:lnTo>
                  <a:lnTo>
                    <a:pt x="145" y="269"/>
                  </a:lnTo>
                  <a:lnTo>
                    <a:pt x="153" y="279"/>
                  </a:lnTo>
                  <a:close/>
                </a:path>
              </a:pathLst>
            </a:custGeom>
            <a:solidFill>
              <a:srgbClr val="800080"/>
            </a:solidFill>
            <a:ln w="9525">
              <a:noFill/>
              <a:round/>
              <a:headEnd/>
              <a:tailEnd/>
            </a:ln>
          </p:spPr>
          <p:txBody>
            <a:bodyPr/>
            <a:lstStyle/>
            <a:p>
              <a:endParaRPr lang="ja-JP" altLang="en-US"/>
            </a:p>
          </p:txBody>
        </p:sp>
        <p:sp>
          <p:nvSpPr>
            <p:cNvPr id="50502" name="Freeform 301"/>
            <p:cNvSpPr>
              <a:spLocks/>
            </p:cNvSpPr>
            <p:nvPr/>
          </p:nvSpPr>
          <p:spPr bwMode="auto">
            <a:xfrm>
              <a:off x="4713" y="1422"/>
              <a:ext cx="58" cy="44"/>
            </a:xfrm>
            <a:custGeom>
              <a:avLst/>
              <a:gdLst>
                <a:gd name="T0" fmla="*/ 1 w 116"/>
                <a:gd name="T1" fmla="*/ 0 h 89"/>
                <a:gd name="T2" fmla="*/ 1 w 116"/>
                <a:gd name="T3" fmla="*/ 0 h 89"/>
                <a:gd name="T4" fmla="*/ 1 w 116"/>
                <a:gd name="T5" fmla="*/ 0 h 89"/>
                <a:gd name="T6" fmla="*/ 1 w 116"/>
                <a:gd name="T7" fmla="*/ 0 h 89"/>
                <a:gd name="T8" fmla="*/ 1 w 116"/>
                <a:gd name="T9" fmla="*/ 0 h 89"/>
                <a:gd name="T10" fmla="*/ 1 w 116"/>
                <a:gd name="T11" fmla="*/ 0 h 89"/>
                <a:gd name="T12" fmla="*/ 1 w 116"/>
                <a:gd name="T13" fmla="*/ 0 h 89"/>
                <a:gd name="T14" fmla="*/ 1 w 116"/>
                <a:gd name="T15" fmla="*/ 0 h 89"/>
                <a:gd name="T16" fmla="*/ 1 w 116"/>
                <a:gd name="T17" fmla="*/ 0 h 89"/>
                <a:gd name="T18" fmla="*/ 1 w 116"/>
                <a:gd name="T19" fmla="*/ 0 h 89"/>
                <a:gd name="T20" fmla="*/ 1 w 116"/>
                <a:gd name="T21" fmla="*/ 0 h 89"/>
                <a:gd name="T22" fmla="*/ 1 w 116"/>
                <a:gd name="T23" fmla="*/ 0 h 89"/>
                <a:gd name="T24" fmla="*/ 1 w 116"/>
                <a:gd name="T25" fmla="*/ 0 h 89"/>
                <a:gd name="T26" fmla="*/ 1 w 116"/>
                <a:gd name="T27" fmla="*/ 0 h 89"/>
                <a:gd name="T28" fmla="*/ 1 w 116"/>
                <a:gd name="T29" fmla="*/ 0 h 89"/>
                <a:gd name="T30" fmla="*/ 1 w 116"/>
                <a:gd name="T31" fmla="*/ 0 h 89"/>
                <a:gd name="T32" fmla="*/ 1 w 116"/>
                <a:gd name="T33" fmla="*/ 0 h 89"/>
                <a:gd name="T34" fmla="*/ 0 w 116"/>
                <a:gd name="T35" fmla="*/ 0 h 89"/>
                <a:gd name="T36" fmla="*/ 1 w 116"/>
                <a:gd name="T37" fmla="*/ 0 h 89"/>
                <a:gd name="T38" fmla="*/ 1 w 116"/>
                <a:gd name="T39" fmla="*/ 0 h 89"/>
                <a:gd name="T40" fmla="*/ 1 w 116"/>
                <a:gd name="T41" fmla="*/ 0 h 89"/>
                <a:gd name="T42" fmla="*/ 1 w 116"/>
                <a:gd name="T43" fmla="*/ 0 h 89"/>
                <a:gd name="T44" fmla="*/ 1 w 116"/>
                <a:gd name="T45" fmla="*/ 0 h 89"/>
                <a:gd name="T46" fmla="*/ 1 w 116"/>
                <a:gd name="T47" fmla="*/ 0 h 89"/>
                <a:gd name="T48" fmla="*/ 1 w 116"/>
                <a:gd name="T49" fmla="*/ 0 h 89"/>
                <a:gd name="T50" fmla="*/ 1 w 116"/>
                <a:gd name="T51" fmla="*/ 0 h 89"/>
                <a:gd name="T52" fmla="*/ 1 w 116"/>
                <a:gd name="T53" fmla="*/ 0 h 89"/>
                <a:gd name="T54" fmla="*/ 1 w 116"/>
                <a:gd name="T55" fmla="*/ 0 h 89"/>
                <a:gd name="T56" fmla="*/ 1 w 116"/>
                <a:gd name="T57" fmla="*/ 0 h 89"/>
                <a:gd name="T58" fmla="*/ 1 w 116"/>
                <a:gd name="T59" fmla="*/ 0 h 89"/>
                <a:gd name="T60" fmla="*/ 1 w 116"/>
                <a:gd name="T61" fmla="*/ 0 h 89"/>
                <a:gd name="T62" fmla="*/ 1 w 116"/>
                <a:gd name="T63" fmla="*/ 0 h 89"/>
                <a:gd name="T64" fmla="*/ 1 w 116"/>
                <a:gd name="T65" fmla="*/ 0 h 89"/>
                <a:gd name="T66" fmla="*/ 1 w 116"/>
                <a:gd name="T67" fmla="*/ 0 h 89"/>
                <a:gd name="T68" fmla="*/ 1 w 116"/>
                <a:gd name="T69" fmla="*/ 0 h 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89"/>
                <a:gd name="T107" fmla="*/ 116 w 116"/>
                <a:gd name="T108" fmla="*/ 89 h 8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89">
                  <a:moveTo>
                    <a:pt x="116" y="44"/>
                  </a:moveTo>
                  <a:lnTo>
                    <a:pt x="103" y="87"/>
                  </a:lnTo>
                  <a:lnTo>
                    <a:pt x="95" y="89"/>
                  </a:lnTo>
                  <a:lnTo>
                    <a:pt x="89" y="89"/>
                  </a:lnTo>
                  <a:lnTo>
                    <a:pt x="79" y="87"/>
                  </a:lnTo>
                  <a:lnTo>
                    <a:pt x="72" y="84"/>
                  </a:lnTo>
                  <a:lnTo>
                    <a:pt x="64" y="77"/>
                  </a:lnTo>
                  <a:lnTo>
                    <a:pt x="56" y="71"/>
                  </a:lnTo>
                  <a:lnTo>
                    <a:pt x="48" y="65"/>
                  </a:lnTo>
                  <a:lnTo>
                    <a:pt x="42" y="58"/>
                  </a:lnTo>
                  <a:lnTo>
                    <a:pt x="35" y="49"/>
                  </a:lnTo>
                  <a:lnTo>
                    <a:pt x="27" y="40"/>
                  </a:lnTo>
                  <a:lnTo>
                    <a:pt x="21" y="32"/>
                  </a:lnTo>
                  <a:lnTo>
                    <a:pt x="16" y="24"/>
                  </a:lnTo>
                  <a:lnTo>
                    <a:pt x="11" y="16"/>
                  </a:lnTo>
                  <a:lnTo>
                    <a:pt x="7" y="10"/>
                  </a:lnTo>
                  <a:lnTo>
                    <a:pt x="3" y="3"/>
                  </a:lnTo>
                  <a:lnTo>
                    <a:pt x="0" y="0"/>
                  </a:lnTo>
                  <a:lnTo>
                    <a:pt x="2" y="0"/>
                  </a:lnTo>
                  <a:lnTo>
                    <a:pt x="7" y="0"/>
                  </a:lnTo>
                  <a:lnTo>
                    <a:pt x="10" y="2"/>
                  </a:lnTo>
                  <a:lnTo>
                    <a:pt x="18" y="5"/>
                  </a:lnTo>
                  <a:lnTo>
                    <a:pt x="24" y="8"/>
                  </a:lnTo>
                  <a:lnTo>
                    <a:pt x="32" y="12"/>
                  </a:lnTo>
                  <a:lnTo>
                    <a:pt x="42" y="16"/>
                  </a:lnTo>
                  <a:lnTo>
                    <a:pt x="52" y="20"/>
                  </a:lnTo>
                  <a:lnTo>
                    <a:pt x="60" y="23"/>
                  </a:lnTo>
                  <a:lnTo>
                    <a:pt x="69" y="28"/>
                  </a:lnTo>
                  <a:lnTo>
                    <a:pt x="79" y="31"/>
                  </a:lnTo>
                  <a:lnTo>
                    <a:pt x="89" y="34"/>
                  </a:lnTo>
                  <a:lnTo>
                    <a:pt x="95" y="36"/>
                  </a:lnTo>
                  <a:lnTo>
                    <a:pt x="103" y="39"/>
                  </a:lnTo>
                  <a:lnTo>
                    <a:pt x="109" y="42"/>
                  </a:lnTo>
                  <a:lnTo>
                    <a:pt x="116" y="44"/>
                  </a:lnTo>
                  <a:close/>
                </a:path>
              </a:pathLst>
            </a:custGeom>
            <a:solidFill>
              <a:srgbClr val="800080"/>
            </a:solidFill>
            <a:ln w="9525">
              <a:noFill/>
              <a:round/>
              <a:headEnd/>
              <a:tailEnd/>
            </a:ln>
          </p:spPr>
          <p:txBody>
            <a:bodyPr/>
            <a:lstStyle/>
            <a:p>
              <a:endParaRPr lang="ja-JP" altLang="en-US"/>
            </a:p>
          </p:txBody>
        </p:sp>
        <p:sp>
          <p:nvSpPr>
            <p:cNvPr id="50503" name="Freeform 302"/>
            <p:cNvSpPr>
              <a:spLocks/>
            </p:cNvSpPr>
            <p:nvPr/>
          </p:nvSpPr>
          <p:spPr bwMode="auto">
            <a:xfrm>
              <a:off x="4485" y="1441"/>
              <a:ext cx="136" cy="156"/>
            </a:xfrm>
            <a:custGeom>
              <a:avLst/>
              <a:gdLst>
                <a:gd name="T0" fmla="*/ 0 w 274"/>
                <a:gd name="T1" fmla="*/ 1 h 310"/>
                <a:gd name="T2" fmla="*/ 0 w 274"/>
                <a:gd name="T3" fmla="*/ 1 h 310"/>
                <a:gd name="T4" fmla="*/ 0 w 274"/>
                <a:gd name="T5" fmla="*/ 1 h 310"/>
                <a:gd name="T6" fmla="*/ 0 w 274"/>
                <a:gd name="T7" fmla="*/ 1 h 310"/>
                <a:gd name="T8" fmla="*/ 0 w 274"/>
                <a:gd name="T9" fmla="*/ 1 h 310"/>
                <a:gd name="T10" fmla="*/ 0 w 274"/>
                <a:gd name="T11" fmla="*/ 1 h 310"/>
                <a:gd name="T12" fmla="*/ 0 w 274"/>
                <a:gd name="T13" fmla="*/ 1 h 310"/>
                <a:gd name="T14" fmla="*/ 0 w 274"/>
                <a:gd name="T15" fmla="*/ 1 h 310"/>
                <a:gd name="T16" fmla="*/ 0 w 274"/>
                <a:gd name="T17" fmla="*/ 1 h 310"/>
                <a:gd name="T18" fmla="*/ 0 w 274"/>
                <a:gd name="T19" fmla="*/ 1 h 310"/>
                <a:gd name="T20" fmla="*/ 0 w 274"/>
                <a:gd name="T21" fmla="*/ 1 h 310"/>
                <a:gd name="T22" fmla="*/ 0 w 274"/>
                <a:gd name="T23" fmla="*/ 1 h 310"/>
                <a:gd name="T24" fmla="*/ 0 w 274"/>
                <a:gd name="T25" fmla="*/ 1 h 310"/>
                <a:gd name="T26" fmla="*/ 0 w 274"/>
                <a:gd name="T27" fmla="*/ 1 h 310"/>
                <a:gd name="T28" fmla="*/ 0 w 274"/>
                <a:gd name="T29" fmla="*/ 1 h 310"/>
                <a:gd name="T30" fmla="*/ 0 w 274"/>
                <a:gd name="T31" fmla="*/ 1 h 310"/>
                <a:gd name="T32" fmla="*/ 0 w 274"/>
                <a:gd name="T33" fmla="*/ 1 h 310"/>
                <a:gd name="T34" fmla="*/ 0 w 274"/>
                <a:gd name="T35" fmla="*/ 1 h 310"/>
                <a:gd name="T36" fmla="*/ 0 w 274"/>
                <a:gd name="T37" fmla="*/ 1 h 310"/>
                <a:gd name="T38" fmla="*/ 0 w 274"/>
                <a:gd name="T39" fmla="*/ 1 h 310"/>
                <a:gd name="T40" fmla="*/ 0 w 274"/>
                <a:gd name="T41" fmla="*/ 1 h 310"/>
                <a:gd name="T42" fmla="*/ 0 w 274"/>
                <a:gd name="T43" fmla="*/ 1 h 310"/>
                <a:gd name="T44" fmla="*/ 0 w 274"/>
                <a:gd name="T45" fmla="*/ 1 h 310"/>
                <a:gd name="T46" fmla="*/ 0 w 274"/>
                <a:gd name="T47" fmla="*/ 1 h 310"/>
                <a:gd name="T48" fmla="*/ 0 w 274"/>
                <a:gd name="T49" fmla="*/ 1 h 310"/>
                <a:gd name="T50" fmla="*/ 0 w 274"/>
                <a:gd name="T51" fmla="*/ 1 h 310"/>
                <a:gd name="T52" fmla="*/ 0 w 274"/>
                <a:gd name="T53" fmla="*/ 1 h 310"/>
                <a:gd name="T54" fmla="*/ 0 w 274"/>
                <a:gd name="T55" fmla="*/ 1 h 310"/>
                <a:gd name="T56" fmla="*/ 0 w 274"/>
                <a:gd name="T57" fmla="*/ 1 h 310"/>
                <a:gd name="T58" fmla="*/ 0 w 274"/>
                <a:gd name="T59" fmla="*/ 1 h 310"/>
                <a:gd name="T60" fmla="*/ 0 w 274"/>
                <a:gd name="T61" fmla="*/ 1 h 310"/>
                <a:gd name="T62" fmla="*/ 0 w 274"/>
                <a:gd name="T63" fmla="*/ 1 h 310"/>
                <a:gd name="T64" fmla="*/ 0 w 274"/>
                <a:gd name="T65" fmla="*/ 0 h 310"/>
                <a:gd name="T66" fmla="*/ 0 w 274"/>
                <a:gd name="T67" fmla="*/ 1 h 310"/>
                <a:gd name="T68" fmla="*/ 0 w 274"/>
                <a:gd name="T69" fmla="*/ 1 h 3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74"/>
                <a:gd name="T106" fmla="*/ 0 h 310"/>
                <a:gd name="T107" fmla="*/ 274 w 274"/>
                <a:gd name="T108" fmla="*/ 310 h 3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74" h="310">
                  <a:moveTo>
                    <a:pt x="274" y="5"/>
                  </a:moveTo>
                  <a:lnTo>
                    <a:pt x="266" y="29"/>
                  </a:lnTo>
                  <a:lnTo>
                    <a:pt x="256" y="53"/>
                  </a:lnTo>
                  <a:lnTo>
                    <a:pt x="245" y="77"/>
                  </a:lnTo>
                  <a:lnTo>
                    <a:pt x="232" y="100"/>
                  </a:lnTo>
                  <a:lnTo>
                    <a:pt x="217" y="121"/>
                  </a:lnTo>
                  <a:lnTo>
                    <a:pt x="201" y="141"/>
                  </a:lnTo>
                  <a:lnTo>
                    <a:pt x="184" y="162"/>
                  </a:lnTo>
                  <a:lnTo>
                    <a:pt x="166" y="182"/>
                  </a:lnTo>
                  <a:lnTo>
                    <a:pt x="145" y="199"/>
                  </a:lnTo>
                  <a:lnTo>
                    <a:pt x="126" y="219"/>
                  </a:lnTo>
                  <a:lnTo>
                    <a:pt x="105" y="235"/>
                  </a:lnTo>
                  <a:lnTo>
                    <a:pt x="84" y="252"/>
                  </a:lnTo>
                  <a:lnTo>
                    <a:pt x="63" y="267"/>
                  </a:lnTo>
                  <a:lnTo>
                    <a:pt x="40" y="281"/>
                  </a:lnTo>
                  <a:lnTo>
                    <a:pt x="19" y="296"/>
                  </a:lnTo>
                  <a:lnTo>
                    <a:pt x="0" y="310"/>
                  </a:lnTo>
                  <a:lnTo>
                    <a:pt x="15" y="289"/>
                  </a:lnTo>
                  <a:lnTo>
                    <a:pt x="31" y="270"/>
                  </a:lnTo>
                  <a:lnTo>
                    <a:pt x="47" y="251"/>
                  </a:lnTo>
                  <a:lnTo>
                    <a:pt x="65" y="233"/>
                  </a:lnTo>
                  <a:lnTo>
                    <a:pt x="82" y="214"/>
                  </a:lnTo>
                  <a:lnTo>
                    <a:pt x="100" y="196"/>
                  </a:lnTo>
                  <a:lnTo>
                    <a:pt x="118" y="178"/>
                  </a:lnTo>
                  <a:lnTo>
                    <a:pt x="135" y="161"/>
                  </a:lnTo>
                  <a:lnTo>
                    <a:pt x="153" y="141"/>
                  </a:lnTo>
                  <a:lnTo>
                    <a:pt x="169" y="124"/>
                  </a:lnTo>
                  <a:lnTo>
                    <a:pt x="185" y="103"/>
                  </a:lnTo>
                  <a:lnTo>
                    <a:pt x="203" y="85"/>
                  </a:lnTo>
                  <a:lnTo>
                    <a:pt x="217" y="64"/>
                  </a:lnTo>
                  <a:lnTo>
                    <a:pt x="230" y="45"/>
                  </a:lnTo>
                  <a:lnTo>
                    <a:pt x="243" y="22"/>
                  </a:lnTo>
                  <a:lnTo>
                    <a:pt x="256" y="0"/>
                  </a:lnTo>
                  <a:lnTo>
                    <a:pt x="274" y="5"/>
                  </a:lnTo>
                  <a:close/>
                </a:path>
              </a:pathLst>
            </a:custGeom>
            <a:solidFill>
              <a:srgbClr val="800080"/>
            </a:solidFill>
            <a:ln w="9525">
              <a:noFill/>
              <a:round/>
              <a:headEnd/>
              <a:tailEnd/>
            </a:ln>
          </p:spPr>
          <p:txBody>
            <a:bodyPr/>
            <a:lstStyle/>
            <a:p>
              <a:endParaRPr lang="ja-JP" altLang="en-US"/>
            </a:p>
          </p:txBody>
        </p:sp>
        <p:sp>
          <p:nvSpPr>
            <p:cNvPr id="50504" name="Freeform 303"/>
            <p:cNvSpPr>
              <a:spLocks/>
            </p:cNvSpPr>
            <p:nvPr/>
          </p:nvSpPr>
          <p:spPr bwMode="auto">
            <a:xfrm>
              <a:off x="4646" y="1469"/>
              <a:ext cx="104" cy="97"/>
            </a:xfrm>
            <a:custGeom>
              <a:avLst/>
              <a:gdLst>
                <a:gd name="T0" fmla="*/ 1 w 207"/>
                <a:gd name="T1" fmla="*/ 1 h 194"/>
                <a:gd name="T2" fmla="*/ 1 w 207"/>
                <a:gd name="T3" fmla="*/ 1 h 194"/>
                <a:gd name="T4" fmla="*/ 1 w 207"/>
                <a:gd name="T5" fmla="*/ 1 h 194"/>
                <a:gd name="T6" fmla="*/ 1 w 207"/>
                <a:gd name="T7" fmla="*/ 1 h 194"/>
                <a:gd name="T8" fmla="*/ 1 w 207"/>
                <a:gd name="T9" fmla="*/ 1 h 194"/>
                <a:gd name="T10" fmla="*/ 1 w 207"/>
                <a:gd name="T11" fmla="*/ 1 h 194"/>
                <a:gd name="T12" fmla="*/ 1 w 207"/>
                <a:gd name="T13" fmla="*/ 1 h 194"/>
                <a:gd name="T14" fmla="*/ 1 w 207"/>
                <a:gd name="T15" fmla="*/ 1 h 194"/>
                <a:gd name="T16" fmla="*/ 1 w 207"/>
                <a:gd name="T17" fmla="*/ 1 h 194"/>
                <a:gd name="T18" fmla="*/ 1 w 207"/>
                <a:gd name="T19" fmla="*/ 1 h 194"/>
                <a:gd name="T20" fmla="*/ 1 w 207"/>
                <a:gd name="T21" fmla="*/ 1 h 194"/>
                <a:gd name="T22" fmla="*/ 1 w 207"/>
                <a:gd name="T23" fmla="*/ 1 h 194"/>
                <a:gd name="T24" fmla="*/ 1 w 207"/>
                <a:gd name="T25" fmla="*/ 1 h 194"/>
                <a:gd name="T26" fmla="*/ 1 w 207"/>
                <a:gd name="T27" fmla="*/ 1 h 194"/>
                <a:gd name="T28" fmla="*/ 1 w 207"/>
                <a:gd name="T29" fmla="*/ 1 h 194"/>
                <a:gd name="T30" fmla="*/ 1 w 207"/>
                <a:gd name="T31" fmla="*/ 1 h 194"/>
                <a:gd name="T32" fmla="*/ 0 w 207"/>
                <a:gd name="T33" fmla="*/ 1 h 194"/>
                <a:gd name="T34" fmla="*/ 1 w 207"/>
                <a:gd name="T35" fmla="*/ 1 h 194"/>
                <a:gd name="T36" fmla="*/ 1 w 207"/>
                <a:gd name="T37" fmla="*/ 1 h 194"/>
                <a:gd name="T38" fmla="*/ 1 w 207"/>
                <a:gd name="T39" fmla="*/ 1 h 194"/>
                <a:gd name="T40" fmla="*/ 1 w 207"/>
                <a:gd name="T41" fmla="*/ 1 h 194"/>
                <a:gd name="T42" fmla="*/ 1 w 207"/>
                <a:gd name="T43" fmla="*/ 1 h 194"/>
                <a:gd name="T44" fmla="*/ 1 w 207"/>
                <a:gd name="T45" fmla="*/ 1 h 194"/>
                <a:gd name="T46" fmla="*/ 1 w 207"/>
                <a:gd name="T47" fmla="*/ 1 h 194"/>
                <a:gd name="T48" fmla="*/ 1 w 207"/>
                <a:gd name="T49" fmla="*/ 1 h 194"/>
                <a:gd name="T50" fmla="*/ 1 w 207"/>
                <a:gd name="T51" fmla="*/ 1 h 194"/>
                <a:gd name="T52" fmla="*/ 1 w 207"/>
                <a:gd name="T53" fmla="*/ 1 h 194"/>
                <a:gd name="T54" fmla="*/ 1 w 207"/>
                <a:gd name="T55" fmla="*/ 1 h 194"/>
                <a:gd name="T56" fmla="*/ 1 w 207"/>
                <a:gd name="T57" fmla="*/ 1 h 194"/>
                <a:gd name="T58" fmla="*/ 1 w 207"/>
                <a:gd name="T59" fmla="*/ 1 h 194"/>
                <a:gd name="T60" fmla="*/ 1 w 207"/>
                <a:gd name="T61" fmla="*/ 1 h 194"/>
                <a:gd name="T62" fmla="*/ 1 w 207"/>
                <a:gd name="T63" fmla="*/ 1 h 194"/>
                <a:gd name="T64" fmla="*/ 1 w 207"/>
                <a:gd name="T65" fmla="*/ 0 h 194"/>
                <a:gd name="T66" fmla="*/ 1 w 207"/>
                <a:gd name="T67" fmla="*/ 1 h 194"/>
                <a:gd name="T68" fmla="*/ 1 w 207"/>
                <a:gd name="T69" fmla="*/ 1 h 1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7"/>
                <a:gd name="T106" fmla="*/ 0 h 194"/>
                <a:gd name="T107" fmla="*/ 207 w 207"/>
                <a:gd name="T108" fmla="*/ 194 h 19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7" h="194">
                  <a:moveTo>
                    <a:pt x="207" y="6"/>
                  </a:moveTo>
                  <a:lnTo>
                    <a:pt x="201" y="14"/>
                  </a:lnTo>
                  <a:lnTo>
                    <a:pt x="191" y="25"/>
                  </a:lnTo>
                  <a:lnTo>
                    <a:pt x="181" y="38"/>
                  </a:lnTo>
                  <a:lnTo>
                    <a:pt x="170" y="51"/>
                  </a:lnTo>
                  <a:lnTo>
                    <a:pt x="157" y="66"/>
                  </a:lnTo>
                  <a:lnTo>
                    <a:pt x="143" y="80"/>
                  </a:lnTo>
                  <a:lnTo>
                    <a:pt x="127" y="94"/>
                  </a:lnTo>
                  <a:lnTo>
                    <a:pt x="112" y="109"/>
                  </a:lnTo>
                  <a:lnTo>
                    <a:pt x="96" y="122"/>
                  </a:lnTo>
                  <a:lnTo>
                    <a:pt x="78" y="136"/>
                  </a:lnTo>
                  <a:lnTo>
                    <a:pt x="64" y="148"/>
                  </a:lnTo>
                  <a:lnTo>
                    <a:pt x="48" y="160"/>
                  </a:lnTo>
                  <a:lnTo>
                    <a:pt x="33" y="172"/>
                  </a:lnTo>
                  <a:lnTo>
                    <a:pt x="20" y="180"/>
                  </a:lnTo>
                  <a:lnTo>
                    <a:pt x="8" y="189"/>
                  </a:lnTo>
                  <a:lnTo>
                    <a:pt x="0" y="194"/>
                  </a:lnTo>
                  <a:lnTo>
                    <a:pt x="9" y="180"/>
                  </a:lnTo>
                  <a:lnTo>
                    <a:pt x="19" y="165"/>
                  </a:lnTo>
                  <a:lnTo>
                    <a:pt x="30" y="151"/>
                  </a:lnTo>
                  <a:lnTo>
                    <a:pt x="43" y="140"/>
                  </a:lnTo>
                  <a:lnTo>
                    <a:pt x="54" y="125"/>
                  </a:lnTo>
                  <a:lnTo>
                    <a:pt x="67" y="112"/>
                  </a:lnTo>
                  <a:lnTo>
                    <a:pt x="78" y="101"/>
                  </a:lnTo>
                  <a:lnTo>
                    <a:pt x="93" y="90"/>
                  </a:lnTo>
                  <a:lnTo>
                    <a:pt x="104" y="77"/>
                  </a:lnTo>
                  <a:lnTo>
                    <a:pt x="119" y="64"/>
                  </a:lnTo>
                  <a:lnTo>
                    <a:pt x="131" y="53"/>
                  </a:lnTo>
                  <a:lnTo>
                    <a:pt x="146" y="41"/>
                  </a:lnTo>
                  <a:lnTo>
                    <a:pt x="159" y="30"/>
                  </a:lnTo>
                  <a:lnTo>
                    <a:pt x="173" y="20"/>
                  </a:lnTo>
                  <a:lnTo>
                    <a:pt x="186" y="9"/>
                  </a:lnTo>
                  <a:lnTo>
                    <a:pt x="201" y="0"/>
                  </a:lnTo>
                  <a:lnTo>
                    <a:pt x="207" y="6"/>
                  </a:lnTo>
                  <a:close/>
                </a:path>
              </a:pathLst>
            </a:custGeom>
            <a:solidFill>
              <a:srgbClr val="800080"/>
            </a:solidFill>
            <a:ln w="9525">
              <a:noFill/>
              <a:round/>
              <a:headEnd/>
              <a:tailEnd/>
            </a:ln>
          </p:spPr>
          <p:txBody>
            <a:bodyPr/>
            <a:lstStyle/>
            <a:p>
              <a:endParaRPr lang="ja-JP" altLang="en-US"/>
            </a:p>
          </p:txBody>
        </p:sp>
        <p:sp>
          <p:nvSpPr>
            <p:cNvPr id="50505" name="Freeform 304"/>
            <p:cNvSpPr>
              <a:spLocks/>
            </p:cNvSpPr>
            <p:nvPr/>
          </p:nvSpPr>
          <p:spPr bwMode="auto">
            <a:xfrm>
              <a:off x="4621" y="1478"/>
              <a:ext cx="199" cy="158"/>
            </a:xfrm>
            <a:custGeom>
              <a:avLst/>
              <a:gdLst>
                <a:gd name="T0" fmla="*/ 1 w 397"/>
                <a:gd name="T1" fmla="*/ 1 h 315"/>
                <a:gd name="T2" fmla="*/ 1 w 397"/>
                <a:gd name="T3" fmla="*/ 1 h 315"/>
                <a:gd name="T4" fmla="*/ 1 w 397"/>
                <a:gd name="T5" fmla="*/ 1 h 315"/>
                <a:gd name="T6" fmla="*/ 1 w 397"/>
                <a:gd name="T7" fmla="*/ 1 h 315"/>
                <a:gd name="T8" fmla="*/ 1 w 397"/>
                <a:gd name="T9" fmla="*/ 1 h 315"/>
                <a:gd name="T10" fmla="*/ 1 w 397"/>
                <a:gd name="T11" fmla="*/ 1 h 315"/>
                <a:gd name="T12" fmla="*/ 1 w 397"/>
                <a:gd name="T13" fmla="*/ 1 h 315"/>
                <a:gd name="T14" fmla="*/ 1 w 397"/>
                <a:gd name="T15" fmla="*/ 1 h 315"/>
                <a:gd name="T16" fmla="*/ 1 w 397"/>
                <a:gd name="T17" fmla="*/ 1 h 315"/>
                <a:gd name="T18" fmla="*/ 1 w 397"/>
                <a:gd name="T19" fmla="*/ 1 h 315"/>
                <a:gd name="T20" fmla="*/ 1 w 397"/>
                <a:gd name="T21" fmla="*/ 1 h 315"/>
                <a:gd name="T22" fmla="*/ 1 w 397"/>
                <a:gd name="T23" fmla="*/ 1 h 315"/>
                <a:gd name="T24" fmla="*/ 1 w 397"/>
                <a:gd name="T25" fmla="*/ 1 h 315"/>
                <a:gd name="T26" fmla="*/ 1 w 397"/>
                <a:gd name="T27" fmla="*/ 1 h 315"/>
                <a:gd name="T28" fmla="*/ 1 w 397"/>
                <a:gd name="T29" fmla="*/ 1 h 315"/>
                <a:gd name="T30" fmla="*/ 1 w 397"/>
                <a:gd name="T31" fmla="*/ 1 h 315"/>
                <a:gd name="T32" fmla="*/ 1 w 397"/>
                <a:gd name="T33" fmla="*/ 1 h 315"/>
                <a:gd name="T34" fmla="*/ 1 w 397"/>
                <a:gd name="T35" fmla="*/ 1 h 315"/>
                <a:gd name="T36" fmla="*/ 0 w 397"/>
                <a:gd name="T37" fmla="*/ 1 h 315"/>
                <a:gd name="T38" fmla="*/ 1 w 397"/>
                <a:gd name="T39" fmla="*/ 1 h 315"/>
                <a:gd name="T40" fmla="*/ 1 w 397"/>
                <a:gd name="T41" fmla="*/ 1 h 315"/>
                <a:gd name="T42" fmla="*/ 1 w 397"/>
                <a:gd name="T43" fmla="*/ 1 h 315"/>
                <a:gd name="T44" fmla="*/ 1 w 397"/>
                <a:gd name="T45" fmla="*/ 1 h 315"/>
                <a:gd name="T46" fmla="*/ 1 w 397"/>
                <a:gd name="T47" fmla="*/ 1 h 315"/>
                <a:gd name="T48" fmla="*/ 1 w 397"/>
                <a:gd name="T49" fmla="*/ 1 h 315"/>
                <a:gd name="T50" fmla="*/ 1 w 397"/>
                <a:gd name="T51" fmla="*/ 1 h 315"/>
                <a:gd name="T52" fmla="*/ 1 w 397"/>
                <a:gd name="T53" fmla="*/ 1 h 315"/>
                <a:gd name="T54" fmla="*/ 1 w 397"/>
                <a:gd name="T55" fmla="*/ 1 h 315"/>
                <a:gd name="T56" fmla="*/ 1 w 397"/>
                <a:gd name="T57" fmla="*/ 1 h 315"/>
                <a:gd name="T58" fmla="*/ 1 w 397"/>
                <a:gd name="T59" fmla="*/ 1 h 315"/>
                <a:gd name="T60" fmla="*/ 1 w 397"/>
                <a:gd name="T61" fmla="*/ 1 h 315"/>
                <a:gd name="T62" fmla="*/ 1 w 397"/>
                <a:gd name="T63" fmla="*/ 1 h 315"/>
                <a:gd name="T64" fmla="*/ 1 w 397"/>
                <a:gd name="T65" fmla="*/ 1 h 315"/>
                <a:gd name="T66" fmla="*/ 1 w 397"/>
                <a:gd name="T67" fmla="*/ 1 h 315"/>
                <a:gd name="T68" fmla="*/ 1 w 397"/>
                <a:gd name="T69" fmla="*/ 1 h 315"/>
                <a:gd name="T70" fmla="*/ 1 w 397"/>
                <a:gd name="T71" fmla="*/ 1 h 315"/>
                <a:gd name="T72" fmla="*/ 1 w 397"/>
                <a:gd name="T73" fmla="*/ 1 h 315"/>
                <a:gd name="T74" fmla="*/ 1 w 397"/>
                <a:gd name="T75" fmla="*/ 1 h 315"/>
                <a:gd name="T76" fmla="*/ 1 w 397"/>
                <a:gd name="T77" fmla="*/ 1 h 315"/>
                <a:gd name="T78" fmla="*/ 1 w 397"/>
                <a:gd name="T79" fmla="*/ 1 h 315"/>
                <a:gd name="T80" fmla="*/ 1 w 397"/>
                <a:gd name="T81" fmla="*/ 0 h 315"/>
                <a:gd name="T82" fmla="*/ 1 w 397"/>
                <a:gd name="T83" fmla="*/ 1 h 31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97"/>
                <a:gd name="T127" fmla="*/ 0 h 315"/>
                <a:gd name="T128" fmla="*/ 397 w 397"/>
                <a:gd name="T129" fmla="*/ 315 h 31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97" h="315">
                  <a:moveTo>
                    <a:pt x="397" y="5"/>
                  </a:moveTo>
                  <a:lnTo>
                    <a:pt x="386" y="24"/>
                  </a:lnTo>
                  <a:lnTo>
                    <a:pt x="373" y="43"/>
                  </a:lnTo>
                  <a:lnTo>
                    <a:pt x="360" y="61"/>
                  </a:lnTo>
                  <a:lnTo>
                    <a:pt x="347" y="79"/>
                  </a:lnTo>
                  <a:lnTo>
                    <a:pt x="331" y="93"/>
                  </a:lnTo>
                  <a:lnTo>
                    <a:pt x="317" y="111"/>
                  </a:lnTo>
                  <a:lnTo>
                    <a:pt x="301" y="125"/>
                  </a:lnTo>
                  <a:lnTo>
                    <a:pt x="286" y="143"/>
                  </a:lnTo>
                  <a:lnTo>
                    <a:pt x="268" y="158"/>
                  </a:lnTo>
                  <a:lnTo>
                    <a:pt x="252" y="174"/>
                  </a:lnTo>
                  <a:lnTo>
                    <a:pt x="236" y="188"/>
                  </a:lnTo>
                  <a:lnTo>
                    <a:pt x="222" y="204"/>
                  </a:lnTo>
                  <a:lnTo>
                    <a:pt x="206" y="220"/>
                  </a:lnTo>
                  <a:lnTo>
                    <a:pt x="191" y="236"/>
                  </a:lnTo>
                  <a:lnTo>
                    <a:pt x="178" y="254"/>
                  </a:lnTo>
                  <a:lnTo>
                    <a:pt x="165" y="272"/>
                  </a:lnTo>
                  <a:lnTo>
                    <a:pt x="154" y="273"/>
                  </a:lnTo>
                  <a:lnTo>
                    <a:pt x="144" y="277"/>
                  </a:lnTo>
                  <a:lnTo>
                    <a:pt x="133" y="281"/>
                  </a:lnTo>
                  <a:lnTo>
                    <a:pt x="125" y="288"/>
                  </a:lnTo>
                  <a:lnTo>
                    <a:pt x="114" y="293"/>
                  </a:lnTo>
                  <a:lnTo>
                    <a:pt x="104" y="298"/>
                  </a:lnTo>
                  <a:lnTo>
                    <a:pt x="96" y="302"/>
                  </a:lnTo>
                  <a:lnTo>
                    <a:pt x="87" y="309"/>
                  </a:lnTo>
                  <a:lnTo>
                    <a:pt x="77" y="310"/>
                  </a:lnTo>
                  <a:lnTo>
                    <a:pt x="67" y="314"/>
                  </a:lnTo>
                  <a:lnTo>
                    <a:pt x="58" y="315"/>
                  </a:lnTo>
                  <a:lnTo>
                    <a:pt x="50" y="315"/>
                  </a:lnTo>
                  <a:lnTo>
                    <a:pt x="40" y="310"/>
                  </a:lnTo>
                  <a:lnTo>
                    <a:pt x="32" y="306"/>
                  </a:lnTo>
                  <a:lnTo>
                    <a:pt x="22" y="296"/>
                  </a:lnTo>
                  <a:lnTo>
                    <a:pt x="14" y="286"/>
                  </a:lnTo>
                  <a:lnTo>
                    <a:pt x="8" y="277"/>
                  </a:lnTo>
                  <a:lnTo>
                    <a:pt x="4" y="267"/>
                  </a:lnTo>
                  <a:lnTo>
                    <a:pt x="1" y="257"/>
                  </a:lnTo>
                  <a:lnTo>
                    <a:pt x="0" y="248"/>
                  </a:lnTo>
                  <a:lnTo>
                    <a:pt x="0" y="238"/>
                  </a:lnTo>
                  <a:lnTo>
                    <a:pt x="1" y="228"/>
                  </a:lnTo>
                  <a:lnTo>
                    <a:pt x="6" y="219"/>
                  </a:lnTo>
                  <a:lnTo>
                    <a:pt x="14" y="212"/>
                  </a:lnTo>
                  <a:lnTo>
                    <a:pt x="16" y="220"/>
                  </a:lnTo>
                  <a:lnTo>
                    <a:pt x="19" y="230"/>
                  </a:lnTo>
                  <a:lnTo>
                    <a:pt x="25" y="238"/>
                  </a:lnTo>
                  <a:lnTo>
                    <a:pt x="32" y="248"/>
                  </a:lnTo>
                  <a:lnTo>
                    <a:pt x="37" y="256"/>
                  </a:lnTo>
                  <a:lnTo>
                    <a:pt x="43" y="262"/>
                  </a:lnTo>
                  <a:lnTo>
                    <a:pt x="51" y="267"/>
                  </a:lnTo>
                  <a:lnTo>
                    <a:pt x="61" y="272"/>
                  </a:lnTo>
                  <a:lnTo>
                    <a:pt x="87" y="267"/>
                  </a:lnTo>
                  <a:lnTo>
                    <a:pt x="70" y="254"/>
                  </a:lnTo>
                  <a:lnTo>
                    <a:pt x="61" y="243"/>
                  </a:lnTo>
                  <a:lnTo>
                    <a:pt x="54" y="233"/>
                  </a:lnTo>
                  <a:lnTo>
                    <a:pt x="51" y="225"/>
                  </a:lnTo>
                  <a:lnTo>
                    <a:pt x="50" y="215"/>
                  </a:lnTo>
                  <a:lnTo>
                    <a:pt x="51" y="209"/>
                  </a:lnTo>
                  <a:lnTo>
                    <a:pt x="53" y="203"/>
                  </a:lnTo>
                  <a:lnTo>
                    <a:pt x="58" y="199"/>
                  </a:lnTo>
                  <a:lnTo>
                    <a:pt x="62" y="195"/>
                  </a:lnTo>
                  <a:lnTo>
                    <a:pt x="69" y="193"/>
                  </a:lnTo>
                  <a:lnTo>
                    <a:pt x="74" y="193"/>
                  </a:lnTo>
                  <a:lnTo>
                    <a:pt x="79" y="196"/>
                  </a:lnTo>
                  <a:lnTo>
                    <a:pt x="82" y="199"/>
                  </a:lnTo>
                  <a:lnTo>
                    <a:pt x="85" y="206"/>
                  </a:lnTo>
                  <a:lnTo>
                    <a:pt x="87" y="214"/>
                  </a:lnTo>
                  <a:lnTo>
                    <a:pt x="87" y="225"/>
                  </a:lnTo>
                  <a:lnTo>
                    <a:pt x="95" y="232"/>
                  </a:lnTo>
                  <a:lnTo>
                    <a:pt x="107" y="233"/>
                  </a:lnTo>
                  <a:lnTo>
                    <a:pt x="122" y="227"/>
                  </a:lnTo>
                  <a:lnTo>
                    <a:pt x="141" y="219"/>
                  </a:lnTo>
                  <a:lnTo>
                    <a:pt x="161" y="206"/>
                  </a:lnTo>
                  <a:lnTo>
                    <a:pt x="183" y="188"/>
                  </a:lnTo>
                  <a:lnTo>
                    <a:pt x="207" y="170"/>
                  </a:lnTo>
                  <a:lnTo>
                    <a:pt x="233" y="149"/>
                  </a:lnTo>
                  <a:lnTo>
                    <a:pt x="257" y="125"/>
                  </a:lnTo>
                  <a:lnTo>
                    <a:pt x="280" y="103"/>
                  </a:lnTo>
                  <a:lnTo>
                    <a:pt x="304" y="80"/>
                  </a:lnTo>
                  <a:lnTo>
                    <a:pt x="326" y="59"/>
                  </a:lnTo>
                  <a:lnTo>
                    <a:pt x="346" y="40"/>
                  </a:lnTo>
                  <a:lnTo>
                    <a:pt x="365" y="22"/>
                  </a:lnTo>
                  <a:lnTo>
                    <a:pt x="379" y="8"/>
                  </a:lnTo>
                  <a:lnTo>
                    <a:pt x="391" y="0"/>
                  </a:lnTo>
                  <a:lnTo>
                    <a:pt x="397" y="5"/>
                  </a:lnTo>
                  <a:close/>
                </a:path>
              </a:pathLst>
            </a:custGeom>
            <a:solidFill>
              <a:srgbClr val="800080"/>
            </a:solidFill>
            <a:ln w="9525">
              <a:noFill/>
              <a:round/>
              <a:headEnd/>
              <a:tailEnd/>
            </a:ln>
          </p:spPr>
          <p:txBody>
            <a:bodyPr/>
            <a:lstStyle/>
            <a:p>
              <a:endParaRPr lang="ja-JP" altLang="en-US"/>
            </a:p>
          </p:txBody>
        </p:sp>
        <p:sp>
          <p:nvSpPr>
            <p:cNvPr id="50506" name="Freeform 305"/>
            <p:cNvSpPr>
              <a:spLocks/>
            </p:cNvSpPr>
            <p:nvPr/>
          </p:nvSpPr>
          <p:spPr bwMode="auto">
            <a:xfrm>
              <a:off x="4149" y="1606"/>
              <a:ext cx="103" cy="40"/>
            </a:xfrm>
            <a:custGeom>
              <a:avLst/>
              <a:gdLst>
                <a:gd name="T0" fmla="*/ 1 w 206"/>
                <a:gd name="T1" fmla="*/ 0 h 79"/>
                <a:gd name="T2" fmla="*/ 1 w 206"/>
                <a:gd name="T3" fmla="*/ 1 h 79"/>
                <a:gd name="T4" fmla="*/ 1 w 206"/>
                <a:gd name="T5" fmla="*/ 1 h 79"/>
                <a:gd name="T6" fmla="*/ 1 w 206"/>
                <a:gd name="T7" fmla="*/ 1 h 79"/>
                <a:gd name="T8" fmla="*/ 1 w 206"/>
                <a:gd name="T9" fmla="*/ 1 h 79"/>
                <a:gd name="T10" fmla="*/ 1 w 206"/>
                <a:gd name="T11" fmla="*/ 1 h 79"/>
                <a:gd name="T12" fmla="*/ 1 w 206"/>
                <a:gd name="T13" fmla="*/ 1 h 79"/>
                <a:gd name="T14" fmla="*/ 1 w 206"/>
                <a:gd name="T15" fmla="*/ 1 h 79"/>
                <a:gd name="T16" fmla="*/ 1 w 206"/>
                <a:gd name="T17" fmla="*/ 1 h 79"/>
                <a:gd name="T18" fmla="*/ 1 w 206"/>
                <a:gd name="T19" fmla="*/ 1 h 79"/>
                <a:gd name="T20" fmla="*/ 1 w 206"/>
                <a:gd name="T21" fmla="*/ 1 h 79"/>
                <a:gd name="T22" fmla="*/ 1 w 206"/>
                <a:gd name="T23" fmla="*/ 1 h 79"/>
                <a:gd name="T24" fmla="*/ 1 w 206"/>
                <a:gd name="T25" fmla="*/ 1 h 79"/>
                <a:gd name="T26" fmla="*/ 1 w 206"/>
                <a:gd name="T27" fmla="*/ 1 h 79"/>
                <a:gd name="T28" fmla="*/ 1 w 206"/>
                <a:gd name="T29" fmla="*/ 1 h 79"/>
                <a:gd name="T30" fmla="*/ 1 w 206"/>
                <a:gd name="T31" fmla="*/ 1 h 79"/>
                <a:gd name="T32" fmla="*/ 1 w 206"/>
                <a:gd name="T33" fmla="*/ 1 h 79"/>
                <a:gd name="T34" fmla="*/ 1 w 206"/>
                <a:gd name="T35" fmla="*/ 1 h 79"/>
                <a:gd name="T36" fmla="*/ 1 w 206"/>
                <a:gd name="T37" fmla="*/ 1 h 79"/>
                <a:gd name="T38" fmla="*/ 1 w 206"/>
                <a:gd name="T39" fmla="*/ 1 h 79"/>
                <a:gd name="T40" fmla="*/ 1 w 206"/>
                <a:gd name="T41" fmla="*/ 1 h 79"/>
                <a:gd name="T42" fmla="*/ 1 w 206"/>
                <a:gd name="T43" fmla="*/ 1 h 79"/>
                <a:gd name="T44" fmla="*/ 1 w 206"/>
                <a:gd name="T45" fmla="*/ 1 h 79"/>
                <a:gd name="T46" fmla="*/ 1 w 206"/>
                <a:gd name="T47" fmla="*/ 1 h 79"/>
                <a:gd name="T48" fmla="*/ 1 w 206"/>
                <a:gd name="T49" fmla="*/ 1 h 79"/>
                <a:gd name="T50" fmla="*/ 1 w 206"/>
                <a:gd name="T51" fmla="*/ 1 h 79"/>
                <a:gd name="T52" fmla="*/ 1 w 206"/>
                <a:gd name="T53" fmla="*/ 1 h 79"/>
                <a:gd name="T54" fmla="*/ 1 w 206"/>
                <a:gd name="T55" fmla="*/ 1 h 79"/>
                <a:gd name="T56" fmla="*/ 1 w 206"/>
                <a:gd name="T57" fmla="*/ 1 h 79"/>
                <a:gd name="T58" fmla="*/ 1 w 206"/>
                <a:gd name="T59" fmla="*/ 1 h 79"/>
                <a:gd name="T60" fmla="*/ 0 w 206"/>
                <a:gd name="T61" fmla="*/ 1 h 79"/>
                <a:gd name="T62" fmla="*/ 1 w 206"/>
                <a:gd name="T63" fmla="*/ 1 h 79"/>
                <a:gd name="T64" fmla="*/ 1 w 206"/>
                <a:gd name="T65" fmla="*/ 1 h 79"/>
                <a:gd name="T66" fmla="*/ 1 w 206"/>
                <a:gd name="T67" fmla="*/ 1 h 79"/>
                <a:gd name="T68" fmla="*/ 1 w 206"/>
                <a:gd name="T69" fmla="*/ 1 h 79"/>
                <a:gd name="T70" fmla="*/ 1 w 206"/>
                <a:gd name="T71" fmla="*/ 1 h 79"/>
                <a:gd name="T72" fmla="*/ 1 w 206"/>
                <a:gd name="T73" fmla="*/ 1 h 79"/>
                <a:gd name="T74" fmla="*/ 1 w 206"/>
                <a:gd name="T75" fmla="*/ 1 h 79"/>
                <a:gd name="T76" fmla="*/ 1 w 206"/>
                <a:gd name="T77" fmla="*/ 1 h 79"/>
                <a:gd name="T78" fmla="*/ 1 w 206"/>
                <a:gd name="T79" fmla="*/ 1 h 79"/>
                <a:gd name="T80" fmla="*/ 1 w 206"/>
                <a:gd name="T81" fmla="*/ 1 h 79"/>
                <a:gd name="T82" fmla="*/ 1 w 206"/>
                <a:gd name="T83" fmla="*/ 1 h 79"/>
                <a:gd name="T84" fmla="*/ 1 w 206"/>
                <a:gd name="T85" fmla="*/ 1 h 79"/>
                <a:gd name="T86" fmla="*/ 1 w 206"/>
                <a:gd name="T87" fmla="*/ 1 h 79"/>
                <a:gd name="T88" fmla="*/ 1 w 206"/>
                <a:gd name="T89" fmla="*/ 1 h 79"/>
                <a:gd name="T90" fmla="*/ 1 w 206"/>
                <a:gd name="T91" fmla="*/ 1 h 79"/>
                <a:gd name="T92" fmla="*/ 1 w 206"/>
                <a:gd name="T93" fmla="*/ 0 h 79"/>
                <a:gd name="T94" fmla="*/ 1 w 206"/>
                <a:gd name="T95" fmla="*/ 0 h 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06"/>
                <a:gd name="T145" fmla="*/ 0 h 79"/>
                <a:gd name="T146" fmla="*/ 206 w 206"/>
                <a:gd name="T147" fmla="*/ 79 h 7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06" h="79">
                  <a:moveTo>
                    <a:pt x="206" y="0"/>
                  </a:moveTo>
                  <a:lnTo>
                    <a:pt x="205" y="6"/>
                  </a:lnTo>
                  <a:lnTo>
                    <a:pt x="205" y="13"/>
                  </a:lnTo>
                  <a:lnTo>
                    <a:pt x="203" y="17"/>
                  </a:lnTo>
                  <a:lnTo>
                    <a:pt x="201" y="22"/>
                  </a:lnTo>
                  <a:lnTo>
                    <a:pt x="193" y="29"/>
                  </a:lnTo>
                  <a:lnTo>
                    <a:pt x="184" y="33"/>
                  </a:lnTo>
                  <a:lnTo>
                    <a:pt x="177" y="35"/>
                  </a:lnTo>
                  <a:lnTo>
                    <a:pt x="171" y="37"/>
                  </a:lnTo>
                  <a:lnTo>
                    <a:pt x="164" y="38"/>
                  </a:lnTo>
                  <a:lnTo>
                    <a:pt x="160" y="42"/>
                  </a:lnTo>
                  <a:lnTo>
                    <a:pt x="153" y="43"/>
                  </a:lnTo>
                  <a:lnTo>
                    <a:pt x="148" y="46"/>
                  </a:lnTo>
                  <a:lnTo>
                    <a:pt x="143" y="50"/>
                  </a:lnTo>
                  <a:lnTo>
                    <a:pt x="140" y="54"/>
                  </a:lnTo>
                  <a:lnTo>
                    <a:pt x="131" y="56"/>
                  </a:lnTo>
                  <a:lnTo>
                    <a:pt x="123" y="58"/>
                  </a:lnTo>
                  <a:lnTo>
                    <a:pt x="115" y="61"/>
                  </a:lnTo>
                  <a:lnTo>
                    <a:pt x="105" y="64"/>
                  </a:lnTo>
                  <a:lnTo>
                    <a:pt x="95" y="64"/>
                  </a:lnTo>
                  <a:lnTo>
                    <a:pt x="87" y="67"/>
                  </a:lnTo>
                  <a:lnTo>
                    <a:pt x="79" y="69"/>
                  </a:lnTo>
                  <a:lnTo>
                    <a:pt x="71" y="72"/>
                  </a:lnTo>
                  <a:lnTo>
                    <a:pt x="61" y="72"/>
                  </a:lnTo>
                  <a:lnTo>
                    <a:pt x="52" y="74"/>
                  </a:lnTo>
                  <a:lnTo>
                    <a:pt x="44" y="75"/>
                  </a:lnTo>
                  <a:lnTo>
                    <a:pt x="34" y="77"/>
                  </a:lnTo>
                  <a:lnTo>
                    <a:pt x="26" y="77"/>
                  </a:lnTo>
                  <a:lnTo>
                    <a:pt x="16" y="79"/>
                  </a:lnTo>
                  <a:lnTo>
                    <a:pt x="8" y="79"/>
                  </a:lnTo>
                  <a:lnTo>
                    <a:pt x="0" y="79"/>
                  </a:lnTo>
                  <a:lnTo>
                    <a:pt x="12" y="74"/>
                  </a:lnTo>
                  <a:lnTo>
                    <a:pt x="26" y="69"/>
                  </a:lnTo>
                  <a:lnTo>
                    <a:pt x="37" y="64"/>
                  </a:lnTo>
                  <a:lnTo>
                    <a:pt x="52" y="61"/>
                  </a:lnTo>
                  <a:lnTo>
                    <a:pt x="63" y="54"/>
                  </a:lnTo>
                  <a:lnTo>
                    <a:pt x="77" y="50"/>
                  </a:lnTo>
                  <a:lnTo>
                    <a:pt x="90" y="45"/>
                  </a:lnTo>
                  <a:lnTo>
                    <a:pt x="103" y="40"/>
                  </a:lnTo>
                  <a:lnTo>
                    <a:pt x="116" y="33"/>
                  </a:lnTo>
                  <a:lnTo>
                    <a:pt x="127" y="29"/>
                  </a:lnTo>
                  <a:lnTo>
                    <a:pt x="140" y="22"/>
                  </a:lnTo>
                  <a:lnTo>
                    <a:pt x="155" y="17"/>
                  </a:lnTo>
                  <a:lnTo>
                    <a:pt x="166" y="13"/>
                  </a:lnTo>
                  <a:lnTo>
                    <a:pt x="179" y="8"/>
                  </a:lnTo>
                  <a:lnTo>
                    <a:pt x="193" y="3"/>
                  </a:lnTo>
                  <a:lnTo>
                    <a:pt x="206" y="0"/>
                  </a:lnTo>
                  <a:close/>
                </a:path>
              </a:pathLst>
            </a:custGeom>
            <a:solidFill>
              <a:srgbClr val="800080"/>
            </a:solidFill>
            <a:ln w="9525">
              <a:noFill/>
              <a:round/>
              <a:headEnd/>
              <a:tailEnd/>
            </a:ln>
          </p:spPr>
          <p:txBody>
            <a:bodyPr/>
            <a:lstStyle/>
            <a:p>
              <a:endParaRPr lang="ja-JP" altLang="en-US"/>
            </a:p>
          </p:txBody>
        </p:sp>
        <p:sp>
          <p:nvSpPr>
            <p:cNvPr id="50507" name="Freeform 306"/>
            <p:cNvSpPr>
              <a:spLocks/>
            </p:cNvSpPr>
            <p:nvPr/>
          </p:nvSpPr>
          <p:spPr bwMode="auto">
            <a:xfrm>
              <a:off x="4271" y="1610"/>
              <a:ext cx="293" cy="126"/>
            </a:xfrm>
            <a:custGeom>
              <a:avLst/>
              <a:gdLst>
                <a:gd name="T0" fmla="*/ 0 w 587"/>
                <a:gd name="T1" fmla="*/ 0 h 253"/>
                <a:gd name="T2" fmla="*/ 0 w 587"/>
                <a:gd name="T3" fmla="*/ 0 h 253"/>
                <a:gd name="T4" fmla="*/ 0 w 587"/>
                <a:gd name="T5" fmla="*/ 0 h 253"/>
                <a:gd name="T6" fmla="*/ 0 w 587"/>
                <a:gd name="T7" fmla="*/ 0 h 253"/>
                <a:gd name="T8" fmla="*/ 0 w 587"/>
                <a:gd name="T9" fmla="*/ 0 h 253"/>
                <a:gd name="T10" fmla="*/ 0 w 587"/>
                <a:gd name="T11" fmla="*/ 0 h 253"/>
                <a:gd name="T12" fmla="*/ 0 w 587"/>
                <a:gd name="T13" fmla="*/ 0 h 253"/>
                <a:gd name="T14" fmla="*/ 0 w 587"/>
                <a:gd name="T15" fmla="*/ 0 h 253"/>
                <a:gd name="T16" fmla="*/ 0 w 587"/>
                <a:gd name="T17" fmla="*/ 0 h 253"/>
                <a:gd name="T18" fmla="*/ 0 w 587"/>
                <a:gd name="T19" fmla="*/ 0 h 253"/>
                <a:gd name="T20" fmla="*/ 0 w 587"/>
                <a:gd name="T21" fmla="*/ 0 h 253"/>
                <a:gd name="T22" fmla="*/ 0 w 587"/>
                <a:gd name="T23" fmla="*/ 0 h 253"/>
                <a:gd name="T24" fmla="*/ 0 w 587"/>
                <a:gd name="T25" fmla="*/ 0 h 253"/>
                <a:gd name="T26" fmla="*/ 0 w 587"/>
                <a:gd name="T27" fmla="*/ 0 h 253"/>
                <a:gd name="T28" fmla="*/ 0 w 587"/>
                <a:gd name="T29" fmla="*/ 0 h 253"/>
                <a:gd name="T30" fmla="*/ 0 w 587"/>
                <a:gd name="T31" fmla="*/ 0 h 253"/>
                <a:gd name="T32" fmla="*/ 0 w 587"/>
                <a:gd name="T33" fmla="*/ 0 h 253"/>
                <a:gd name="T34" fmla="*/ 0 w 587"/>
                <a:gd name="T35" fmla="*/ 0 h 253"/>
                <a:gd name="T36" fmla="*/ 0 w 587"/>
                <a:gd name="T37" fmla="*/ 0 h 253"/>
                <a:gd name="T38" fmla="*/ 0 w 587"/>
                <a:gd name="T39" fmla="*/ 0 h 253"/>
                <a:gd name="T40" fmla="*/ 0 w 587"/>
                <a:gd name="T41" fmla="*/ 0 h 253"/>
                <a:gd name="T42" fmla="*/ 0 w 587"/>
                <a:gd name="T43" fmla="*/ 0 h 253"/>
                <a:gd name="T44" fmla="*/ 0 w 587"/>
                <a:gd name="T45" fmla="*/ 0 h 253"/>
                <a:gd name="T46" fmla="*/ 0 w 587"/>
                <a:gd name="T47" fmla="*/ 0 h 253"/>
                <a:gd name="T48" fmla="*/ 0 w 587"/>
                <a:gd name="T49" fmla="*/ 0 h 253"/>
                <a:gd name="T50" fmla="*/ 0 w 587"/>
                <a:gd name="T51" fmla="*/ 0 h 253"/>
                <a:gd name="T52" fmla="*/ 0 w 587"/>
                <a:gd name="T53" fmla="*/ 0 h 253"/>
                <a:gd name="T54" fmla="*/ 0 w 587"/>
                <a:gd name="T55" fmla="*/ 0 h 253"/>
                <a:gd name="T56" fmla="*/ 0 w 587"/>
                <a:gd name="T57" fmla="*/ 0 h 253"/>
                <a:gd name="T58" fmla="*/ 0 w 587"/>
                <a:gd name="T59" fmla="*/ 0 h 253"/>
                <a:gd name="T60" fmla="*/ 0 w 587"/>
                <a:gd name="T61" fmla="*/ 0 h 253"/>
                <a:gd name="T62" fmla="*/ 0 w 587"/>
                <a:gd name="T63" fmla="*/ 0 h 253"/>
                <a:gd name="T64" fmla="*/ 0 w 587"/>
                <a:gd name="T65" fmla="*/ 0 h 253"/>
                <a:gd name="T66" fmla="*/ 0 w 587"/>
                <a:gd name="T67" fmla="*/ 0 h 253"/>
                <a:gd name="T68" fmla="*/ 0 w 587"/>
                <a:gd name="T69" fmla="*/ 0 h 2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7"/>
                <a:gd name="T106" fmla="*/ 0 h 253"/>
                <a:gd name="T107" fmla="*/ 587 w 587"/>
                <a:gd name="T108" fmla="*/ 253 h 2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7" h="253">
                  <a:moveTo>
                    <a:pt x="587" y="249"/>
                  </a:moveTo>
                  <a:lnTo>
                    <a:pt x="552" y="253"/>
                  </a:lnTo>
                  <a:lnTo>
                    <a:pt x="517" y="253"/>
                  </a:lnTo>
                  <a:lnTo>
                    <a:pt x="480" y="248"/>
                  </a:lnTo>
                  <a:lnTo>
                    <a:pt x="439" y="243"/>
                  </a:lnTo>
                  <a:lnTo>
                    <a:pt x="398" y="232"/>
                  </a:lnTo>
                  <a:lnTo>
                    <a:pt x="356" y="219"/>
                  </a:lnTo>
                  <a:lnTo>
                    <a:pt x="316" y="203"/>
                  </a:lnTo>
                  <a:lnTo>
                    <a:pt x="274" y="187"/>
                  </a:lnTo>
                  <a:lnTo>
                    <a:pt x="233" y="166"/>
                  </a:lnTo>
                  <a:lnTo>
                    <a:pt x="193" y="145"/>
                  </a:lnTo>
                  <a:lnTo>
                    <a:pt x="155" y="124"/>
                  </a:lnTo>
                  <a:lnTo>
                    <a:pt x="119" y="101"/>
                  </a:lnTo>
                  <a:lnTo>
                    <a:pt x="84" y="77"/>
                  </a:lnTo>
                  <a:lnTo>
                    <a:pt x="52" y="55"/>
                  </a:lnTo>
                  <a:lnTo>
                    <a:pt x="24" y="32"/>
                  </a:lnTo>
                  <a:lnTo>
                    <a:pt x="0" y="10"/>
                  </a:lnTo>
                  <a:lnTo>
                    <a:pt x="7" y="0"/>
                  </a:lnTo>
                  <a:lnTo>
                    <a:pt x="37" y="23"/>
                  </a:lnTo>
                  <a:lnTo>
                    <a:pt x="71" y="45"/>
                  </a:lnTo>
                  <a:lnTo>
                    <a:pt x="105" y="66"/>
                  </a:lnTo>
                  <a:lnTo>
                    <a:pt x="140" y="87"/>
                  </a:lnTo>
                  <a:lnTo>
                    <a:pt x="174" y="105"/>
                  </a:lnTo>
                  <a:lnTo>
                    <a:pt x="209" y="122"/>
                  </a:lnTo>
                  <a:lnTo>
                    <a:pt x="245" y="140"/>
                  </a:lnTo>
                  <a:lnTo>
                    <a:pt x="283" y="158"/>
                  </a:lnTo>
                  <a:lnTo>
                    <a:pt x="319" y="172"/>
                  </a:lnTo>
                  <a:lnTo>
                    <a:pt x="356" y="185"/>
                  </a:lnTo>
                  <a:lnTo>
                    <a:pt x="394" y="198"/>
                  </a:lnTo>
                  <a:lnTo>
                    <a:pt x="431" y="211"/>
                  </a:lnTo>
                  <a:lnTo>
                    <a:pt x="468" y="222"/>
                  </a:lnTo>
                  <a:lnTo>
                    <a:pt x="509" y="232"/>
                  </a:lnTo>
                  <a:lnTo>
                    <a:pt x="546" y="240"/>
                  </a:lnTo>
                  <a:lnTo>
                    <a:pt x="587" y="249"/>
                  </a:lnTo>
                  <a:close/>
                </a:path>
              </a:pathLst>
            </a:custGeom>
            <a:solidFill>
              <a:srgbClr val="800080"/>
            </a:solidFill>
            <a:ln w="9525">
              <a:noFill/>
              <a:round/>
              <a:headEnd/>
              <a:tailEnd/>
            </a:ln>
          </p:spPr>
          <p:txBody>
            <a:bodyPr/>
            <a:lstStyle/>
            <a:p>
              <a:endParaRPr lang="ja-JP" altLang="en-US"/>
            </a:p>
          </p:txBody>
        </p:sp>
        <p:sp>
          <p:nvSpPr>
            <p:cNvPr id="50508" name="Freeform 307"/>
            <p:cNvSpPr>
              <a:spLocks/>
            </p:cNvSpPr>
            <p:nvPr/>
          </p:nvSpPr>
          <p:spPr bwMode="auto">
            <a:xfrm>
              <a:off x="4143" y="1688"/>
              <a:ext cx="119" cy="53"/>
            </a:xfrm>
            <a:custGeom>
              <a:avLst/>
              <a:gdLst>
                <a:gd name="T0" fmla="*/ 0 w 239"/>
                <a:gd name="T1" fmla="*/ 1 h 104"/>
                <a:gd name="T2" fmla="*/ 0 w 239"/>
                <a:gd name="T3" fmla="*/ 1 h 104"/>
                <a:gd name="T4" fmla="*/ 0 w 239"/>
                <a:gd name="T5" fmla="*/ 1 h 104"/>
                <a:gd name="T6" fmla="*/ 0 w 239"/>
                <a:gd name="T7" fmla="*/ 1 h 104"/>
                <a:gd name="T8" fmla="*/ 0 w 239"/>
                <a:gd name="T9" fmla="*/ 1 h 104"/>
                <a:gd name="T10" fmla="*/ 0 w 239"/>
                <a:gd name="T11" fmla="*/ 1 h 104"/>
                <a:gd name="T12" fmla="*/ 0 w 239"/>
                <a:gd name="T13" fmla="*/ 1 h 104"/>
                <a:gd name="T14" fmla="*/ 0 w 239"/>
                <a:gd name="T15" fmla="*/ 1 h 104"/>
                <a:gd name="T16" fmla="*/ 0 w 239"/>
                <a:gd name="T17" fmla="*/ 1 h 104"/>
                <a:gd name="T18" fmla="*/ 0 w 239"/>
                <a:gd name="T19" fmla="*/ 1 h 104"/>
                <a:gd name="T20" fmla="*/ 0 w 239"/>
                <a:gd name="T21" fmla="*/ 1 h 104"/>
                <a:gd name="T22" fmla="*/ 0 w 239"/>
                <a:gd name="T23" fmla="*/ 1 h 104"/>
                <a:gd name="T24" fmla="*/ 0 w 239"/>
                <a:gd name="T25" fmla="*/ 1 h 104"/>
                <a:gd name="T26" fmla="*/ 0 w 239"/>
                <a:gd name="T27" fmla="*/ 1 h 104"/>
                <a:gd name="T28" fmla="*/ 0 w 239"/>
                <a:gd name="T29" fmla="*/ 1 h 104"/>
                <a:gd name="T30" fmla="*/ 0 w 239"/>
                <a:gd name="T31" fmla="*/ 1 h 104"/>
                <a:gd name="T32" fmla="*/ 0 w 239"/>
                <a:gd name="T33" fmla="*/ 1 h 104"/>
                <a:gd name="T34" fmla="*/ 0 w 239"/>
                <a:gd name="T35" fmla="*/ 1 h 104"/>
                <a:gd name="T36" fmla="*/ 0 w 239"/>
                <a:gd name="T37" fmla="*/ 0 h 104"/>
                <a:gd name="T38" fmla="*/ 0 w 239"/>
                <a:gd name="T39" fmla="*/ 1 h 104"/>
                <a:gd name="T40" fmla="*/ 0 w 239"/>
                <a:gd name="T41" fmla="*/ 1 h 104"/>
                <a:gd name="T42" fmla="*/ 0 w 239"/>
                <a:gd name="T43" fmla="*/ 1 h 104"/>
                <a:gd name="T44" fmla="*/ 0 w 239"/>
                <a:gd name="T45" fmla="*/ 1 h 104"/>
                <a:gd name="T46" fmla="*/ 0 w 239"/>
                <a:gd name="T47" fmla="*/ 1 h 104"/>
                <a:gd name="T48" fmla="*/ 0 w 239"/>
                <a:gd name="T49" fmla="*/ 1 h 104"/>
                <a:gd name="T50" fmla="*/ 0 w 239"/>
                <a:gd name="T51" fmla="*/ 1 h 104"/>
                <a:gd name="T52" fmla="*/ 0 w 239"/>
                <a:gd name="T53" fmla="*/ 1 h 104"/>
                <a:gd name="T54" fmla="*/ 0 w 239"/>
                <a:gd name="T55" fmla="*/ 1 h 104"/>
                <a:gd name="T56" fmla="*/ 0 w 239"/>
                <a:gd name="T57" fmla="*/ 1 h 104"/>
                <a:gd name="T58" fmla="*/ 0 w 239"/>
                <a:gd name="T59" fmla="*/ 1 h 104"/>
                <a:gd name="T60" fmla="*/ 0 w 239"/>
                <a:gd name="T61" fmla="*/ 1 h 104"/>
                <a:gd name="T62" fmla="*/ 0 w 239"/>
                <a:gd name="T63" fmla="*/ 1 h 104"/>
                <a:gd name="T64" fmla="*/ 0 w 239"/>
                <a:gd name="T65" fmla="*/ 1 h 104"/>
                <a:gd name="T66" fmla="*/ 0 w 239"/>
                <a:gd name="T67" fmla="*/ 1 h 10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9"/>
                <a:gd name="T103" fmla="*/ 0 h 104"/>
                <a:gd name="T104" fmla="*/ 239 w 239"/>
                <a:gd name="T105" fmla="*/ 104 h 10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9" h="104">
                  <a:moveTo>
                    <a:pt x="239" y="104"/>
                  </a:moveTo>
                  <a:lnTo>
                    <a:pt x="222" y="100"/>
                  </a:lnTo>
                  <a:lnTo>
                    <a:pt x="206" y="96"/>
                  </a:lnTo>
                  <a:lnTo>
                    <a:pt x="189" y="93"/>
                  </a:lnTo>
                  <a:lnTo>
                    <a:pt x="174" y="90"/>
                  </a:lnTo>
                  <a:lnTo>
                    <a:pt x="158" y="85"/>
                  </a:lnTo>
                  <a:lnTo>
                    <a:pt x="142" y="80"/>
                  </a:lnTo>
                  <a:lnTo>
                    <a:pt x="128" y="75"/>
                  </a:lnTo>
                  <a:lnTo>
                    <a:pt x="111" y="71"/>
                  </a:lnTo>
                  <a:lnTo>
                    <a:pt x="97" y="64"/>
                  </a:lnTo>
                  <a:lnTo>
                    <a:pt x="81" y="58"/>
                  </a:lnTo>
                  <a:lnTo>
                    <a:pt x="66" y="50"/>
                  </a:lnTo>
                  <a:lnTo>
                    <a:pt x="53" y="43"/>
                  </a:lnTo>
                  <a:lnTo>
                    <a:pt x="39" y="34"/>
                  </a:lnTo>
                  <a:lnTo>
                    <a:pt x="25" y="26"/>
                  </a:lnTo>
                  <a:lnTo>
                    <a:pt x="13" y="14"/>
                  </a:lnTo>
                  <a:lnTo>
                    <a:pt x="0" y="5"/>
                  </a:lnTo>
                  <a:lnTo>
                    <a:pt x="0" y="1"/>
                  </a:lnTo>
                  <a:lnTo>
                    <a:pt x="7" y="0"/>
                  </a:lnTo>
                  <a:lnTo>
                    <a:pt x="16" y="1"/>
                  </a:lnTo>
                  <a:lnTo>
                    <a:pt x="29" y="5"/>
                  </a:lnTo>
                  <a:lnTo>
                    <a:pt x="45" y="11"/>
                  </a:lnTo>
                  <a:lnTo>
                    <a:pt x="65" y="19"/>
                  </a:lnTo>
                  <a:lnTo>
                    <a:pt x="82" y="27"/>
                  </a:lnTo>
                  <a:lnTo>
                    <a:pt x="105" y="37"/>
                  </a:lnTo>
                  <a:lnTo>
                    <a:pt x="126" y="46"/>
                  </a:lnTo>
                  <a:lnTo>
                    <a:pt x="147" y="58"/>
                  </a:lnTo>
                  <a:lnTo>
                    <a:pt x="166" y="67"/>
                  </a:lnTo>
                  <a:lnTo>
                    <a:pt x="185" y="77"/>
                  </a:lnTo>
                  <a:lnTo>
                    <a:pt x="203" y="85"/>
                  </a:lnTo>
                  <a:lnTo>
                    <a:pt x="218" y="93"/>
                  </a:lnTo>
                  <a:lnTo>
                    <a:pt x="229" y="100"/>
                  </a:lnTo>
                  <a:lnTo>
                    <a:pt x="239" y="104"/>
                  </a:lnTo>
                  <a:close/>
                </a:path>
              </a:pathLst>
            </a:custGeom>
            <a:solidFill>
              <a:srgbClr val="800080"/>
            </a:solidFill>
            <a:ln w="9525">
              <a:noFill/>
              <a:round/>
              <a:headEnd/>
              <a:tailEnd/>
            </a:ln>
          </p:spPr>
          <p:txBody>
            <a:bodyPr/>
            <a:lstStyle/>
            <a:p>
              <a:endParaRPr lang="ja-JP" altLang="en-US"/>
            </a:p>
          </p:txBody>
        </p:sp>
        <p:sp>
          <p:nvSpPr>
            <p:cNvPr id="50509" name="Freeform 308"/>
            <p:cNvSpPr>
              <a:spLocks/>
            </p:cNvSpPr>
            <p:nvPr/>
          </p:nvSpPr>
          <p:spPr bwMode="auto">
            <a:xfrm>
              <a:off x="4157" y="1841"/>
              <a:ext cx="370" cy="74"/>
            </a:xfrm>
            <a:custGeom>
              <a:avLst/>
              <a:gdLst>
                <a:gd name="T0" fmla="*/ 1 w 740"/>
                <a:gd name="T1" fmla="*/ 1 h 148"/>
                <a:gd name="T2" fmla="*/ 1 w 740"/>
                <a:gd name="T3" fmla="*/ 1 h 148"/>
                <a:gd name="T4" fmla="*/ 1 w 740"/>
                <a:gd name="T5" fmla="*/ 1 h 148"/>
                <a:gd name="T6" fmla="*/ 1 w 740"/>
                <a:gd name="T7" fmla="*/ 1 h 148"/>
                <a:gd name="T8" fmla="*/ 1 w 740"/>
                <a:gd name="T9" fmla="*/ 1 h 148"/>
                <a:gd name="T10" fmla="*/ 1 w 740"/>
                <a:gd name="T11" fmla="*/ 1 h 148"/>
                <a:gd name="T12" fmla="*/ 1 w 740"/>
                <a:gd name="T13" fmla="*/ 1 h 148"/>
                <a:gd name="T14" fmla="*/ 1 w 740"/>
                <a:gd name="T15" fmla="*/ 1 h 148"/>
                <a:gd name="T16" fmla="*/ 1 w 740"/>
                <a:gd name="T17" fmla="*/ 1 h 148"/>
                <a:gd name="T18" fmla="*/ 1 w 740"/>
                <a:gd name="T19" fmla="*/ 1 h 148"/>
                <a:gd name="T20" fmla="*/ 1 w 740"/>
                <a:gd name="T21" fmla="*/ 1 h 148"/>
                <a:gd name="T22" fmla="*/ 1 w 740"/>
                <a:gd name="T23" fmla="*/ 1 h 148"/>
                <a:gd name="T24" fmla="*/ 1 w 740"/>
                <a:gd name="T25" fmla="*/ 1 h 148"/>
                <a:gd name="T26" fmla="*/ 1 w 740"/>
                <a:gd name="T27" fmla="*/ 1 h 148"/>
                <a:gd name="T28" fmla="*/ 1 w 740"/>
                <a:gd name="T29" fmla="*/ 1 h 148"/>
                <a:gd name="T30" fmla="*/ 1 w 740"/>
                <a:gd name="T31" fmla="*/ 1 h 148"/>
                <a:gd name="T32" fmla="*/ 1 w 740"/>
                <a:gd name="T33" fmla="*/ 1 h 148"/>
                <a:gd name="T34" fmla="*/ 1 w 740"/>
                <a:gd name="T35" fmla="*/ 1 h 148"/>
                <a:gd name="T36" fmla="*/ 1 w 740"/>
                <a:gd name="T37" fmla="*/ 1 h 148"/>
                <a:gd name="T38" fmla="*/ 1 w 740"/>
                <a:gd name="T39" fmla="*/ 1 h 148"/>
                <a:gd name="T40" fmla="*/ 1 w 740"/>
                <a:gd name="T41" fmla="*/ 1 h 148"/>
                <a:gd name="T42" fmla="*/ 1 w 740"/>
                <a:gd name="T43" fmla="*/ 1 h 148"/>
                <a:gd name="T44" fmla="*/ 1 w 740"/>
                <a:gd name="T45" fmla="*/ 1 h 148"/>
                <a:gd name="T46" fmla="*/ 1 w 740"/>
                <a:gd name="T47" fmla="*/ 1 h 148"/>
                <a:gd name="T48" fmla="*/ 1 w 740"/>
                <a:gd name="T49" fmla="*/ 1 h 148"/>
                <a:gd name="T50" fmla="*/ 1 w 740"/>
                <a:gd name="T51" fmla="*/ 1 h 148"/>
                <a:gd name="T52" fmla="*/ 1 w 740"/>
                <a:gd name="T53" fmla="*/ 1 h 148"/>
                <a:gd name="T54" fmla="*/ 1 w 740"/>
                <a:gd name="T55" fmla="*/ 1 h 148"/>
                <a:gd name="T56" fmla="*/ 1 w 740"/>
                <a:gd name="T57" fmla="*/ 1 h 148"/>
                <a:gd name="T58" fmla="*/ 1 w 740"/>
                <a:gd name="T59" fmla="*/ 1 h 148"/>
                <a:gd name="T60" fmla="*/ 1 w 740"/>
                <a:gd name="T61" fmla="*/ 1 h 148"/>
                <a:gd name="T62" fmla="*/ 1 w 740"/>
                <a:gd name="T63" fmla="*/ 1 h 148"/>
                <a:gd name="T64" fmla="*/ 1 w 740"/>
                <a:gd name="T65" fmla="*/ 1 h 148"/>
                <a:gd name="T66" fmla="*/ 1 w 740"/>
                <a:gd name="T67" fmla="*/ 0 h 148"/>
                <a:gd name="T68" fmla="*/ 1 w 740"/>
                <a:gd name="T69" fmla="*/ 1 h 148"/>
                <a:gd name="T70" fmla="*/ 1 w 740"/>
                <a:gd name="T71" fmla="*/ 1 h 148"/>
                <a:gd name="T72" fmla="*/ 1 w 740"/>
                <a:gd name="T73" fmla="*/ 1 h 148"/>
                <a:gd name="T74" fmla="*/ 1 w 740"/>
                <a:gd name="T75" fmla="*/ 1 h 148"/>
                <a:gd name="T76" fmla="*/ 1 w 740"/>
                <a:gd name="T77" fmla="*/ 1 h 1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40"/>
                <a:gd name="T118" fmla="*/ 0 h 148"/>
                <a:gd name="T119" fmla="*/ 740 w 740"/>
                <a:gd name="T120" fmla="*/ 148 h 1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40" h="148">
                  <a:moveTo>
                    <a:pt x="740" y="37"/>
                  </a:moveTo>
                  <a:lnTo>
                    <a:pt x="737" y="47"/>
                  </a:lnTo>
                  <a:lnTo>
                    <a:pt x="732" y="52"/>
                  </a:lnTo>
                  <a:lnTo>
                    <a:pt x="724" y="55"/>
                  </a:lnTo>
                  <a:lnTo>
                    <a:pt x="715" y="57"/>
                  </a:lnTo>
                  <a:lnTo>
                    <a:pt x="703" y="57"/>
                  </a:lnTo>
                  <a:lnTo>
                    <a:pt x="694" y="57"/>
                  </a:lnTo>
                  <a:lnTo>
                    <a:pt x="686" y="58"/>
                  </a:lnTo>
                  <a:lnTo>
                    <a:pt x="679" y="62"/>
                  </a:lnTo>
                  <a:lnTo>
                    <a:pt x="657" y="62"/>
                  </a:lnTo>
                  <a:lnTo>
                    <a:pt x="636" y="65"/>
                  </a:lnTo>
                  <a:lnTo>
                    <a:pt x="615" y="68"/>
                  </a:lnTo>
                  <a:lnTo>
                    <a:pt x="597" y="71"/>
                  </a:lnTo>
                  <a:lnTo>
                    <a:pt x="576" y="74"/>
                  </a:lnTo>
                  <a:lnTo>
                    <a:pt x="559" y="79"/>
                  </a:lnTo>
                  <a:lnTo>
                    <a:pt x="541" y="84"/>
                  </a:lnTo>
                  <a:lnTo>
                    <a:pt x="523" y="91"/>
                  </a:lnTo>
                  <a:lnTo>
                    <a:pt x="504" y="95"/>
                  </a:lnTo>
                  <a:lnTo>
                    <a:pt x="486" y="100"/>
                  </a:lnTo>
                  <a:lnTo>
                    <a:pt x="467" y="105"/>
                  </a:lnTo>
                  <a:lnTo>
                    <a:pt x="449" y="111"/>
                  </a:lnTo>
                  <a:lnTo>
                    <a:pt x="432" y="116"/>
                  </a:lnTo>
                  <a:lnTo>
                    <a:pt x="412" y="123"/>
                  </a:lnTo>
                  <a:lnTo>
                    <a:pt x="393" y="129"/>
                  </a:lnTo>
                  <a:lnTo>
                    <a:pt x="374" y="134"/>
                  </a:lnTo>
                  <a:lnTo>
                    <a:pt x="351" y="137"/>
                  </a:lnTo>
                  <a:lnTo>
                    <a:pt x="329" y="140"/>
                  </a:lnTo>
                  <a:lnTo>
                    <a:pt x="306" y="140"/>
                  </a:lnTo>
                  <a:lnTo>
                    <a:pt x="284" y="139"/>
                  </a:lnTo>
                  <a:lnTo>
                    <a:pt x="261" y="134"/>
                  </a:lnTo>
                  <a:lnTo>
                    <a:pt x="238" y="132"/>
                  </a:lnTo>
                  <a:lnTo>
                    <a:pt x="214" y="128"/>
                  </a:lnTo>
                  <a:lnTo>
                    <a:pt x="193" y="124"/>
                  </a:lnTo>
                  <a:lnTo>
                    <a:pt x="169" y="120"/>
                  </a:lnTo>
                  <a:lnTo>
                    <a:pt x="147" y="116"/>
                  </a:lnTo>
                  <a:lnTo>
                    <a:pt x="123" y="116"/>
                  </a:lnTo>
                  <a:lnTo>
                    <a:pt x="100" y="116"/>
                  </a:lnTo>
                  <a:lnTo>
                    <a:pt x="76" y="120"/>
                  </a:lnTo>
                  <a:lnTo>
                    <a:pt x="53" y="126"/>
                  </a:lnTo>
                  <a:lnTo>
                    <a:pt x="31" y="134"/>
                  </a:lnTo>
                  <a:lnTo>
                    <a:pt x="7" y="148"/>
                  </a:lnTo>
                  <a:lnTo>
                    <a:pt x="2" y="134"/>
                  </a:lnTo>
                  <a:lnTo>
                    <a:pt x="0" y="123"/>
                  </a:lnTo>
                  <a:lnTo>
                    <a:pt x="4" y="111"/>
                  </a:lnTo>
                  <a:lnTo>
                    <a:pt x="8" y="105"/>
                  </a:lnTo>
                  <a:lnTo>
                    <a:pt x="13" y="99"/>
                  </a:lnTo>
                  <a:lnTo>
                    <a:pt x="23" y="95"/>
                  </a:lnTo>
                  <a:lnTo>
                    <a:pt x="33" y="92"/>
                  </a:lnTo>
                  <a:lnTo>
                    <a:pt x="45" y="89"/>
                  </a:lnTo>
                  <a:lnTo>
                    <a:pt x="57" y="86"/>
                  </a:lnTo>
                  <a:lnTo>
                    <a:pt x="68" y="83"/>
                  </a:lnTo>
                  <a:lnTo>
                    <a:pt x="79" y="79"/>
                  </a:lnTo>
                  <a:lnTo>
                    <a:pt x="92" y="76"/>
                  </a:lnTo>
                  <a:lnTo>
                    <a:pt x="100" y="70"/>
                  </a:lnTo>
                  <a:lnTo>
                    <a:pt x="110" y="65"/>
                  </a:lnTo>
                  <a:lnTo>
                    <a:pt x="118" y="58"/>
                  </a:lnTo>
                  <a:lnTo>
                    <a:pt x="124" y="49"/>
                  </a:lnTo>
                  <a:lnTo>
                    <a:pt x="179" y="44"/>
                  </a:lnTo>
                  <a:lnTo>
                    <a:pt x="190" y="79"/>
                  </a:lnTo>
                  <a:lnTo>
                    <a:pt x="227" y="68"/>
                  </a:lnTo>
                  <a:lnTo>
                    <a:pt x="221" y="31"/>
                  </a:lnTo>
                  <a:lnTo>
                    <a:pt x="253" y="23"/>
                  </a:lnTo>
                  <a:lnTo>
                    <a:pt x="285" y="17"/>
                  </a:lnTo>
                  <a:lnTo>
                    <a:pt x="317" y="10"/>
                  </a:lnTo>
                  <a:lnTo>
                    <a:pt x="349" y="7"/>
                  </a:lnTo>
                  <a:lnTo>
                    <a:pt x="382" y="2"/>
                  </a:lnTo>
                  <a:lnTo>
                    <a:pt x="414" y="2"/>
                  </a:lnTo>
                  <a:lnTo>
                    <a:pt x="446" y="0"/>
                  </a:lnTo>
                  <a:lnTo>
                    <a:pt x="480" y="2"/>
                  </a:lnTo>
                  <a:lnTo>
                    <a:pt x="512" y="2"/>
                  </a:lnTo>
                  <a:lnTo>
                    <a:pt x="544" y="5"/>
                  </a:lnTo>
                  <a:lnTo>
                    <a:pt x="576" y="7"/>
                  </a:lnTo>
                  <a:lnTo>
                    <a:pt x="609" y="12"/>
                  </a:lnTo>
                  <a:lnTo>
                    <a:pt x="641" y="17"/>
                  </a:lnTo>
                  <a:lnTo>
                    <a:pt x="674" y="23"/>
                  </a:lnTo>
                  <a:lnTo>
                    <a:pt x="707" y="29"/>
                  </a:lnTo>
                  <a:lnTo>
                    <a:pt x="740" y="37"/>
                  </a:lnTo>
                  <a:close/>
                </a:path>
              </a:pathLst>
            </a:custGeom>
            <a:solidFill>
              <a:srgbClr val="800080"/>
            </a:solidFill>
            <a:ln w="9525">
              <a:noFill/>
              <a:round/>
              <a:headEnd/>
              <a:tailEnd/>
            </a:ln>
          </p:spPr>
          <p:txBody>
            <a:bodyPr/>
            <a:lstStyle/>
            <a:p>
              <a:endParaRPr lang="ja-JP" altLang="en-US"/>
            </a:p>
          </p:txBody>
        </p:sp>
        <p:sp>
          <p:nvSpPr>
            <p:cNvPr id="50510" name="Freeform 309"/>
            <p:cNvSpPr>
              <a:spLocks/>
            </p:cNvSpPr>
            <p:nvPr/>
          </p:nvSpPr>
          <p:spPr bwMode="auto">
            <a:xfrm>
              <a:off x="4533" y="1856"/>
              <a:ext cx="31" cy="22"/>
            </a:xfrm>
            <a:custGeom>
              <a:avLst/>
              <a:gdLst>
                <a:gd name="T0" fmla="*/ 1 w 62"/>
                <a:gd name="T1" fmla="*/ 0 h 45"/>
                <a:gd name="T2" fmla="*/ 1 w 62"/>
                <a:gd name="T3" fmla="*/ 0 h 45"/>
                <a:gd name="T4" fmla="*/ 1 w 62"/>
                <a:gd name="T5" fmla="*/ 0 h 45"/>
                <a:gd name="T6" fmla="*/ 1 w 62"/>
                <a:gd name="T7" fmla="*/ 0 h 45"/>
                <a:gd name="T8" fmla="*/ 1 w 62"/>
                <a:gd name="T9" fmla="*/ 0 h 45"/>
                <a:gd name="T10" fmla="*/ 1 w 62"/>
                <a:gd name="T11" fmla="*/ 0 h 45"/>
                <a:gd name="T12" fmla="*/ 1 w 62"/>
                <a:gd name="T13" fmla="*/ 0 h 45"/>
                <a:gd name="T14" fmla="*/ 1 w 62"/>
                <a:gd name="T15" fmla="*/ 0 h 45"/>
                <a:gd name="T16" fmla="*/ 1 w 62"/>
                <a:gd name="T17" fmla="*/ 0 h 45"/>
                <a:gd name="T18" fmla="*/ 1 w 62"/>
                <a:gd name="T19" fmla="*/ 0 h 45"/>
                <a:gd name="T20" fmla="*/ 1 w 62"/>
                <a:gd name="T21" fmla="*/ 0 h 45"/>
                <a:gd name="T22" fmla="*/ 1 w 62"/>
                <a:gd name="T23" fmla="*/ 0 h 45"/>
                <a:gd name="T24" fmla="*/ 1 w 62"/>
                <a:gd name="T25" fmla="*/ 0 h 45"/>
                <a:gd name="T26" fmla="*/ 1 w 62"/>
                <a:gd name="T27" fmla="*/ 0 h 45"/>
                <a:gd name="T28" fmla="*/ 1 w 62"/>
                <a:gd name="T29" fmla="*/ 0 h 45"/>
                <a:gd name="T30" fmla="*/ 0 w 62"/>
                <a:gd name="T31" fmla="*/ 0 h 45"/>
                <a:gd name="T32" fmla="*/ 1 w 62"/>
                <a:gd name="T33" fmla="*/ 0 h 45"/>
                <a:gd name="T34" fmla="*/ 1 w 62"/>
                <a:gd name="T35" fmla="*/ 0 h 45"/>
                <a:gd name="T36" fmla="*/ 1 w 62"/>
                <a:gd name="T37" fmla="*/ 0 h 45"/>
                <a:gd name="T38" fmla="*/ 1 w 62"/>
                <a:gd name="T39" fmla="*/ 0 h 45"/>
                <a:gd name="T40" fmla="*/ 1 w 62"/>
                <a:gd name="T41" fmla="*/ 0 h 45"/>
                <a:gd name="T42" fmla="*/ 1 w 62"/>
                <a:gd name="T43" fmla="*/ 0 h 45"/>
                <a:gd name="T44" fmla="*/ 1 w 62"/>
                <a:gd name="T45" fmla="*/ 0 h 45"/>
                <a:gd name="T46" fmla="*/ 1 w 62"/>
                <a:gd name="T47" fmla="*/ 0 h 45"/>
                <a:gd name="T48" fmla="*/ 1 w 62"/>
                <a:gd name="T49" fmla="*/ 0 h 45"/>
                <a:gd name="T50" fmla="*/ 1 w 62"/>
                <a:gd name="T51" fmla="*/ 0 h 4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
                <a:gd name="T79" fmla="*/ 0 h 45"/>
                <a:gd name="T80" fmla="*/ 62 w 62"/>
                <a:gd name="T81" fmla="*/ 45 h 4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 h="45">
                  <a:moveTo>
                    <a:pt x="62" y="15"/>
                  </a:moveTo>
                  <a:lnTo>
                    <a:pt x="62" y="21"/>
                  </a:lnTo>
                  <a:lnTo>
                    <a:pt x="61" y="26"/>
                  </a:lnTo>
                  <a:lnTo>
                    <a:pt x="56" y="29"/>
                  </a:lnTo>
                  <a:lnTo>
                    <a:pt x="53" y="34"/>
                  </a:lnTo>
                  <a:lnTo>
                    <a:pt x="46" y="36"/>
                  </a:lnTo>
                  <a:lnTo>
                    <a:pt x="40" y="37"/>
                  </a:lnTo>
                  <a:lnTo>
                    <a:pt x="35" y="41"/>
                  </a:lnTo>
                  <a:lnTo>
                    <a:pt x="32" y="45"/>
                  </a:lnTo>
                  <a:lnTo>
                    <a:pt x="25" y="45"/>
                  </a:lnTo>
                  <a:lnTo>
                    <a:pt x="19" y="45"/>
                  </a:lnTo>
                  <a:lnTo>
                    <a:pt x="14" y="44"/>
                  </a:lnTo>
                  <a:lnTo>
                    <a:pt x="9" y="42"/>
                  </a:lnTo>
                  <a:lnTo>
                    <a:pt x="3" y="36"/>
                  </a:lnTo>
                  <a:lnTo>
                    <a:pt x="1" y="26"/>
                  </a:lnTo>
                  <a:lnTo>
                    <a:pt x="0" y="20"/>
                  </a:lnTo>
                  <a:lnTo>
                    <a:pt x="1" y="15"/>
                  </a:lnTo>
                  <a:lnTo>
                    <a:pt x="3" y="8"/>
                  </a:lnTo>
                  <a:lnTo>
                    <a:pt x="6" y="5"/>
                  </a:lnTo>
                  <a:lnTo>
                    <a:pt x="13" y="2"/>
                  </a:lnTo>
                  <a:lnTo>
                    <a:pt x="24" y="0"/>
                  </a:lnTo>
                  <a:lnTo>
                    <a:pt x="33" y="0"/>
                  </a:lnTo>
                  <a:lnTo>
                    <a:pt x="45" y="4"/>
                  </a:lnTo>
                  <a:lnTo>
                    <a:pt x="53" y="8"/>
                  </a:lnTo>
                  <a:lnTo>
                    <a:pt x="62" y="15"/>
                  </a:lnTo>
                  <a:close/>
                </a:path>
              </a:pathLst>
            </a:custGeom>
            <a:solidFill>
              <a:srgbClr val="800080"/>
            </a:solidFill>
            <a:ln w="9525">
              <a:noFill/>
              <a:round/>
              <a:headEnd/>
              <a:tailEnd/>
            </a:ln>
          </p:spPr>
          <p:txBody>
            <a:bodyPr/>
            <a:lstStyle/>
            <a:p>
              <a:endParaRPr lang="ja-JP" altLang="en-US"/>
            </a:p>
          </p:txBody>
        </p:sp>
      </p:grpSp>
      <p:grpSp>
        <p:nvGrpSpPr>
          <p:cNvPr id="3" name="Group 4"/>
          <p:cNvGrpSpPr>
            <a:grpSpLocks noChangeAspect="1"/>
          </p:cNvGrpSpPr>
          <p:nvPr/>
        </p:nvGrpSpPr>
        <p:grpSpPr bwMode="auto">
          <a:xfrm>
            <a:off x="3500438" y="1357313"/>
            <a:ext cx="1800225" cy="1785937"/>
            <a:chOff x="2205" y="855"/>
            <a:chExt cx="1134" cy="1125"/>
          </a:xfrm>
        </p:grpSpPr>
        <p:sp>
          <p:nvSpPr>
            <p:cNvPr id="1027" name="AutoShape 3"/>
            <p:cNvSpPr>
              <a:spLocks noChangeAspect="1" noChangeArrowheads="1" noTextEdit="1"/>
            </p:cNvSpPr>
            <p:nvPr/>
          </p:nvSpPr>
          <p:spPr bwMode="auto">
            <a:xfrm>
              <a:off x="2205" y="855"/>
              <a:ext cx="1134" cy="1125"/>
            </a:xfrm>
            <a:prstGeom prst="rect">
              <a:avLst/>
            </a:prstGeom>
            <a:noFill/>
            <a:ln w="9525" cap="flat" cmpd="sng" algn="ctr">
              <a:solidFill>
                <a:srgbClr val="000000"/>
              </a:solidFill>
              <a:prstDash val="solid"/>
              <a:miter lim="800000"/>
              <a:headEnd type="none" w="med" len="med"/>
              <a:tailEnd type="none" w="med" len="med"/>
            </a:ln>
            <a:effectLst>
              <a:outerShdw dist="38100" dir="2700000" algn="tl" rotWithShape="0">
                <a:srgbClr val="000000">
                  <a:alpha val="39999"/>
                </a:srgbClr>
              </a:outerShdw>
            </a:effectLst>
          </p:spPr>
          <p:txBody>
            <a:bodyPr/>
            <a:lstStyle/>
            <a:p>
              <a:pPr>
                <a:defRPr/>
              </a:pPr>
              <a:endParaRPr lang="ja-JP" altLang="en-US"/>
            </a:p>
          </p:txBody>
        </p:sp>
        <p:grpSp>
          <p:nvGrpSpPr>
            <p:cNvPr id="4" name="Group 205"/>
            <p:cNvGrpSpPr>
              <a:grpSpLocks/>
            </p:cNvGrpSpPr>
            <p:nvPr/>
          </p:nvGrpSpPr>
          <p:grpSpPr bwMode="auto">
            <a:xfrm>
              <a:off x="2205" y="868"/>
              <a:ext cx="1121" cy="1099"/>
              <a:chOff x="2205" y="868"/>
              <a:chExt cx="1121" cy="1099"/>
            </a:xfrm>
          </p:grpSpPr>
          <p:sp>
            <p:nvSpPr>
              <p:cNvPr id="50263" name="Freeform 5"/>
              <p:cNvSpPr>
                <a:spLocks/>
              </p:cNvSpPr>
              <p:nvPr/>
            </p:nvSpPr>
            <p:spPr bwMode="auto">
              <a:xfrm>
                <a:off x="2282" y="915"/>
                <a:ext cx="965" cy="1018"/>
              </a:xfrm>
              <a:custGeom>
                <a:avLst/>
                <a:gdLst>
                  <a:gd name="T0" fmla="*/ 0 w 1931"/>
                  <a:gd name="T1" fmla="*/ 1 h 2035"/>
                  <a:gd name="T2" fmla="*/ 0 w 1931"/>
                  <a:gd name="T3" fmla="*/ 1 h 2035"/>
                  <a:gd name="T4" fmla="*/ 0 w 1931"/>
                  <a:gd name="T5" fmla="*/ 0 h 2035"/>
                  <a:gd name="T6" fmla="*/ 0 w 1931"/>
                  <a:gd name="T7" fmla="*/ 0 h 2035"/>
                  <a:gd name="T8" fmla="*/ 0 w 1931"/>
                  <a:gd name="T9" fmla="*/ 1 h 2035"/>
                  <a:gd name="T10" fmla="*/ 0 w 1931"/>
                  <a:gd name="T11" fmla="*/ 1 h 2035"/>
                  <a:gd name="T12" fmla="*/ 0 60000 65536"/>
                  <a:gd name="T13" fmla="*/ 0 60000 65536"/>
                  <a:gd name="T14" fmla="*/ 0 60000 65536"/>
                  <a:gd name="T15" fmla="*/ 0 60000 65536"/>
                  <a:gd name="T16" fmla="*/ 0 60000 65536"/>
                  <a:gd name="T17" fmla="*/ 0 60000 65536"/>
                  <a:gd name="T18" fmla="*/ 0 w 1931"/>
                  <a:gd name="T19" fmla="*/ 0 h 2035"/>
                  <a:gd name="T20" fmla="*/ 1931 w 1931"/>
                  <a:gd name="T21" fmla="*/ 2035 h 2035"/>
                </a:gdLst>
                <a:ahLst/>
                <a:cxnLst>
                  <a:cxn ang="T12">
                    <a:pos x="T0" y="T1"/>
                  </a:cxn>
                  <a:cxn ang="T13">
                    <a:pos x="T2" y="T3"/>
                  </a:cxn>
                  <a:cxn ang="T14">
                    <a:pos x="T4" y="T5"/>
                  </a:cxn>
                  <a:cxn ang="T15">
                    <a:pos x="T6" y="T7"/>
                  </a:cxn>
                  <a:cxn ang="T16">
                    <a:pos x="T8" y="T9"/>
                  </a:cxn>
                  <a:cxn ang="T17">
                    <a:pos x="T10" y="T11"/>
                  </a:cxn>
                </a:cxnLst>
                <a:rect l="T18" t="T19" r="T20" b="T21"/>
                <a:pathLst>
                  <a:path w="1931" h="2035">
                    <a:moveTo>
                      <a:pt x="0" y="2035"/>
                    </a:moveTo>
                    <a:lnTo>
                      <a:pt x="1931" y="2035"/>
                    </a:lnTo>
                    <a:lnTo>
                      <a:pt x="1931" y="0"/>
                    </a:lnTo>
                    <a:lnTo>
                      <a:pt x="0" y="0"/>
                    </a:lnTo>
                    <a:lnTo>
                      <a:pt x="0" y="2035"/>
                    </a:lnTo>
                    <a:close/>
                  </a:path>
                </a:pathLst>
              </a:custGeom>
              <a:solidFill>
                <a:srgbClr val="B5B35C"/>
              </a:solidFill>
              <a:ln w="9525">
                <a:noFill/>
                <a:round/>
                <a:headEnd/>
                <a:tailEnd/>
              </a:ln>
            </p:spPr>
            <p:txBody>
              <a:bodyPr/>
              <a:lstStyle/>
              <a:p>
                <a:endParaRPr lang="ja-JP" altLang="en-US"/>
              </a:p>
            </p:txBody>
          </p:sp>
          <p:sp>
            <p:nvSpPr>
              <p:cNvPr id="50264" name="Freeform 6"/>
              <p:cNvSpPr>
                <a:spLocks/>
              </p:cNvSpPr>
              <p:nvPr/>
            </p:nvSpPr>
            <p:spPr bwMode="auto">
              <a:xfrm>
                <a:off x="2297" y="936"/>
                <a:ext cx="932" cy="981"/>
              </a:xfrm>
              <a:custGeom>
                <a:avLst/>
                <a:gdLst>
                  <a:gd name="T0" fmla="*/ 0 w 1862"/>
                  <a:gd name="T1" fmla="*/ 1 h 1962"/>
                  <a:gd name="T2" fmla="*/ 1 w 1862"/>
                  <a:gd name="T3" fmla="*/ 1 h 1962"/>
                  <a:gd name="T4" fmla="*/ 1 w 1862"/>
                  <a:gd name="T5" fmla="*/ 0 h 1962"/>
                  <a:gd name="T6" fmla="*/ 0 w 1862"/>
                  <a:gd name="T7" fmla="*/ 0 h 1962"/>
                  <a:gd name="T8" fmla="*/ 0 w 1862"/>
                  <a:gd name="T9" fmla="*/ 1 h 1962"/>
                  <a:gd name="T10" fmla="*/ 0 w 1862"/>
                  <a:gd name="T11" fmla="*/ 1 h 1962"/>
                  <a:gd name="T12" fmla="*/ 0 60000 65536"/>
                  <a:gd name="T13" fmla="*/ 0 60000 65536"/>
                  <a:gd name="T14" fmla="*/ 0 60000 65536"/>
                  <a:gd name="T15" fmla="*/ 0 60000 65536"/>
                  <a:gd name="T16" fmla="*/ 0 60000 65536"/>
                  <a:gd name="T17" fmla="*/ 0 60000 65536"/>
                  <a:gd name="T18" fmla="*/ 0 w 1862"/>
                  <a:gd name="T19" fmla="*/ 0 h 1962"/>
                  <a:gd name="T20" fmla="*/ 1862 w 1862"/>
                  <a:gd name="T21" fmla="*/ 1962 h 1962"/>
                </a:gdLst>
                <a:ahLst/>
                <a:cxnLst>
                  <a:cxn ang="T12">
                    <a:pos x="T0" y="T1"/>
                  </a:cxn>
                  <a:cxn ang="T13">
                    <a:pos x="T2" y="T3"/>
                  </a:cxn>
                  <a:cxn ang="T14">
                    <a:pos x="T4" y="T5"/>
                  </a:cxn>
                  <a:cxn ang="T15">
                    <a:pos x="T6" y="T7"/>
                  </a:cxn>
                  <a:cxn ang="T16">
                    <a:pos x="T8" y="T9"/>
                  </a:cxn>
                  <a:cxn ang="T17">
                    <a:pos x="T10" y="T11"/>
                  </a:cxn>
                </a:cxnLst>
                <a:rect l="T18" t="T19" r="T20" b="T21"/>
                <a:pathLst>
                  <a:path w="1862" h="1962">
                    <a:moveTo>
                      <a:pt x="0" y="1962"/>
                    </a:moveTo>
                    <a:lnTo>
                      <a:pt x="1862" y="1962"/>
                    </a:lnTo>
                    <a:lnTo>
                      <a:pt x="1862" y="0"/>
                    </a:lnTo>
                    <a:lnTo>
                      <a:pt x="0" y="0"/>
                    </a:lnTo>
                    <a:lnTo>
                      <a:pt x="0" y="1962"/>
                    </a:lnTo>
                    <a:close/>
                  </a:path>
                </a:pathLst>
              </a:custGeom>
              <a:solidFill>
                <a:srgbClr val="8A998A"/>
              </a:solidFill>
              <a:ln w="9525">
                <a:noFill/>
                <a:round/>
                <a:headEnd/>
                <a:tailEnd/>
              </a:ln>
            </p:spPr>
            <p:txBody>
              <a:bodyPr/>
              <a:lstStyle/>
              <a:p>
                <a:endParaRPr lang="ja-JP" altLang="en-US"/>
              </a:p>
            </p:txBody>
          </p:sp>
          <p:sp>
            <p:nvSpPr>
              <p:cNvPr id="50265" name="Freeform 7"/>
              <p:cNvSpPr>
                <a:spLocks/>
              </p:cNvSpPr>
              <p:nvPr/>
            </p:nvSpPr>
            <p:spPr bwMode="auto">
              <a:xfrm>
                <a:off x="2302" y="937"/>
                <a:ext cx="923" cy="976"/>
              </a:xfrm>
              <a:custGeom>
                <a:avLst/>
                <a:gdLst>
                  <a:gd name="T0" fmla="*/ 1 w 1845"/>
                  <a:gd name="T1" fmla="*/ 1 h 1951"/>
                  <a:gd name="T2" fmla="*/ 1 w 1845"/>
                  <a:gd name="T3" fmla="*/ 0 h 1951"/>
                  <a:gd name="T4" fmla="*/ 1 w 1845"/>
                  <a:gd name="T5" fmla="*/ 1 h 1951"/>
                  <a:gd name="T6" fmla="*/ 1 w 1845"/>
                  <a:gd name="T7" fmla="*/ 1 h 1951"/>
                  <a:gd name="T8" fmla="*/ 1 w 1845"/>
                  <a:gd name="T9" fmla="*/ 1 h 1951"/>
                  <a:gd name="T10" fmla="*/ 1 w 1845"/>
                  <a:gd name="T11" fmla="*/ 1 h 1951"/>
                  <a:gd name="T12" fmla="*/ 1 w 1845"/>
                  <a:gd name="T13" fmla="*/ 1 h 1951"/>
                  <a:gd name="T14" fmla="*/ 1 w 1845"/>
                  <a:gd name="T15" fmla="*/ 1 h 1951"/>
                  <a:gd name="T16" fmla="*/ 1 w 1845"/>
                  <a:gd name="T17" fmla="*/ 1 h 1951"/>
                  <a:gd name="T18" fmla="*/ 1 w 1845"/>
                  <a:gd name="T19" fmla="*/ 0 h 1951"/>
                  <a:gd name="T20" fmla="*/ 1 w 1845"/>
                  <a:gd name="T21" fmla="*/ 1 h 1951"/>
                  <a:gd name="T22" fmla="*/ 1 w 1845"/>
                  <a:gd name="T23" fmla="*/ 1 h 1951"/>
                  <a:gd name="T24" fmla="*/ 1 w 1845"/>
                  <a:gd name="T25" fmla="*/ 1 h 1951"/>
                  <a:gd name="T26" fmla="*/ 1 w 1845"/>
                  <a:gd name="T27" fmla="*/ 1 h 1951"/>
                  <a:gd name="T28" fmla="*/ 1 w 1845"/>
                  <a:gd name="T29" fmla="*/ 1 h 1951"/>
                  <a:gd name="T30" fmla="*/ 1 w 1845"/>
                  <a:gd name="T31" fmla="*/ 1 h 1951"/>
                  <a:gd name="T32" fmla="*/ 1 w 1845"/>
                  <a:gd name="T33" fmla="*/ 1 h 1951"/>
                  <a:gd name="T34" fmla="*/ 1 w 1845"/>
                  <a:gd name="T35" fmla="*/ 1 h 1951"/>
                  <a:gd name="T36" fmla="*/ 1 w 1845"/>
                  <a:gd name="T37" fmla="*/ 1 h 1951"/>
                  <a:gd name="T38" fmla="*/ 1 w 1845"/>
                  <a:gd name="T39" fmla="*/ 1 h 1951"/>
                  <a:gd name="T40" fmla="*/ 1 w 1845"/>
                  <a:gd name="T41" fmla="*/ 1 h 1951"/>
                  <a:gd name="T42" fmla="*/ 1 w 1845"/>
                  <a:gd name="T43" fmla="*/ 1 h 1951"/>
                  <a:gd name="T44" fmla="*/ 1 w 1845"/>
                  <a:gd name="T45" fmla="*/ 1 h 1951"/>
                  <a:gd name="T46" fmla="*/ 1 w 1845"/>
                  <a:gd name="T47" fmla="*/ 1 h 1951"/>
                  <a:gd name="T48" fmla="*/ 1 w 1845"/>
                  <a:gd name="T49" fmla="*/ 1 h 1951"/>
                  <a:gd name="T50" fmla="*/ 1 w 1845"/>
                  <a:gd name="T51" fmla="*/ 1 h 1951"/>
                  <a:gd name="T52" fmla="*/ 1 w 1845"/>
                  <a:gd name="T53" fmla="*/ 1 h 1951"/>
                  <a:gd name="T54" fmla="*/ 1 w 1845"/>
                  <a:gd name="T55" fmla="*/ 1 h 1951"/>
                  <a:gd name="T56" fmla="*/ 1 w 1845"/>
                  <a:gd name="T57" fmla="*/ 1 h 1951"/>
                  <a:gd name="T58" fmla="*/ 1 w 1845"/>
                  <a:gd name="T59" fmla="*/ 1 h 1951"/>
                  <a:gd name="T60" fmla="*/ 1 w 1845"/>
                  <a:gd name="T61" fmla="*/ 1 h 1951"/>
                  <a:gd name="T62" fmla="*/ 1 w 1845"/>
                  <a:gd name="T63" fmla="*/ 1 h 1951"/>
                  <a:gd name="T64" fmla="*/ 1 w 1845"/>
                  <a:gd name="T65" fmla="*/ 1 h 1951"/>
                  <a:gd name="T66" fmla="*/ 1 w 1845"/>
                  <a:gd name="T67" fmla="*/ 1 h 1951"/>
                  <a:gd name="T68" fmla="*/ 1 w 1845"/>
                  <a:gd name="T69" fmla="*/ 1 h 1951"/>
                  <a:gd name="T70" fmla="*/ 1 w 1845"/>
                  <a:gd name="T71" fmla="*/ 1 h 1951"/>
                  <a:gd name="T72" fmla="*/ 1 w 1845"/>
                  <a:gd name="T73" fmla="*/ 1 h 1951"/>
                  <a:gd name="T74" fmla="*/ 1 w 1845"/>
                  <a:gd name="T75" fmla="*/ 1 h 1951"/>
                  <a:gd name="T76" fmla="*/ 1 w 1845"/>
                  <a:gd name="T77" fmla="*/ 1 h 1951"/>
                  <a:gd name="T78" fmla="*/ 1 w 1845"/>
                  <a:gd name="T79" fmla="*/ 1 h 1951"/>
                  <a:gd name="T80" fmla="*/ 1 w 1845"/>
                  <a:gd name="T81" fmla="*/ 1 h 1951"/>
                  <a:gd name="T82" fmla="*/ 1 w 1845"/>
                  <a:gd name="T83" fmla="*/ 1 h 1951"/>
                  <a:gd name="T84" fmla="*/ 0 w 1845"/>
                  <a:gd name="T85" fmla="*/ 1 h 1951"/>
                  <a:gd name="T86" fmla="*/ 1 w 1845"/>
                  <a:gd name="T87" fmla="*/ 1 h 1951"/>
                  <a:gd name="T88" fmla="*/ 1 w 1845"/>
                  <a:gd name="T89" fmla="*/ 1 h 1951"/>
                  <a:gd name="T90" fmla="*/ 1 w 1845"/>
                  <a:gd name="T91" fmla="*/ 1 h 1951"/>
                  <a:gd name="T92" fmla="*/ 1 w 1845"/>
                  <a:gd name="T93" fmla="*/ 1 h 195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45"/>
                  <a:gd name="T142" fmla="*/ 0 h 1951"/>
                  <a:gd name="T143" fmla="*/ 1845 w 1845"/>
                  <a:gd name="T144" fmla="*/ 1951 h 195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45" h="1951">
                    <a:moveTo>
                      <a:pt x="312" y="72"/>
                    </a:moveTo>
                    <a:lnTo>
                      <a:pt x="338" y="0"/>
                    </a:lnTo>
                    <a:lnTo>
                      <a:pt x="501" y="85"/>
                    </a:lnTo>
                    <a:lnTo>
                      <a:pt x="651" y="5"/>
                    </a:lnTo>
                    <a:lnTo>
                      <a:pt x="757" y="81"/>
                    </a:lnTo>
                    <a:lnTo>
                      <a:pt x="890" y="5"/>
                    </a:lnTo>
                    <a:lnTo>
                      <a:pt x="998" y="85"/>
                    </a:lnTo>
                    <a:lnTo>
                      <a:pt x="1131" y="5"/>
                    </a:lnTo>
                    <a:lnTo>
                      <a:pt x="1261" y="92"/>
                    </a:lnTo>
                    <a:lnTo>
                      <a:pt x="1390" y="0"/>
                    </a:lnTo>
                    <a:lnTo>
                      <a:pt x="1512" y="76"/>
                    </a:lnTo>
                    <a:lnTo>
                      <a:pt x="1804" y="84"/>
                    </a:lnTo>
                    <a:lnTo>
                      <a:pt x="1770" y="389"/>
                    </a:lnTo>
                    <a:lnTo>
                      <a:pt x="1842" y="483"/>
                    </a:lnTo>
                    <a:lnTo>
                      <a:pt x="1786" y="601"/>
                    </a:lnTo>
                    <a:lnTo>
                      <a:pt x="1842" y="687"/>
                    </a:lnTo>
                    <a:lnTo>
                      <a:pt x="1800" y="803"/>
                    </a:lnTo>
                    <a:lnTo>
                      <a:pt x="1837" y="908"/>
                    </a:lnTo>
                    <a:lnTo>
                      <a:pt x="1778" y="1040"/>
                    </a:lnTo>
                    <a:lnTo>
                      <a:pt x="1845" y="1193"/>
                    </a:lnTo>
                    <a:lnTo>
                      <a:pt x="1792" y="1311"/>
                    </a:lnTo>
                    <a:lnTo>
                      <a:pt x="1842" y="1414"/>
                    </a:lnTo>
                    <a:lnTo>
                      <a:pt x="1800" y="1529"/>
                    </a:lnTo>
                    <a:lnTo>
                      <a:pt x="1596" y="1918"/>
                    </a:lnTo>
                    <a:lnTo>
                      <a:pt x="1486" y="1872"/>
                    </a:lnTo>
                    <a:lnTo>
                      <a:pt x="1407" y="1950"/>
                    </a:lnTo>
                    <a:lnTo>
                      <a:pt x="1287" y="1884"/>
                    </a:lnTo>
                    <a:lnTo>
                      <a:pt x="1158" y="1951"/>
                    </a:lnTo>
                    <a:lnTo>
                      <a:pt x="1012" y="1884"/>
                    </a:lnTo>
                    <a:lnTo>
                      <a:pt x="889" y="1944"/>
                    </a:lnTo>
                    <a:lnTo>
                      <a:pt x="738" y="1887"/>
                    </a:lnTo>
                    <a:lnTo>
                      <a:pt x="629" y="1943"/>
                    </a:lnTo>
                    <a:lnTo>
                      <a:pt x="516" y="1880"/>
                    </a:lnTo>
                    <a:lnTo>
                      <a:pt x="371" y="1938"/>
                    </a:lnTo>
                    <a:lnTo>
                      <a:pt x="66" y="1655"/>
                    </a:lnTo>
                    <a:lnTo>
                      <a:pt x="66" y="1536"/>
                    </a:lnTo>
                    <a:lnTo>
                      <a:pt x="24" y="1413"/>
                    </a:lnTo>
                    <a:lnTo>
                      <a:pt x="79" y="1292"/>
                    </a:lnTo>
                    <a:lnTo>
                      <a:pt x="12" y="1115"/>
                    </a:lnTo>
                    <a:lnTo>
                      <a:pt x="58" y="973"/>
                    </a:lnTo>
                    <a:lnTo>
                      <a:pt x="4" y="835"/>
                    </a:lnTo>
                    <a:lnTo>
                      <a:pt x="58" y="668"/>
                    </a:lnTo>
                    <a:lnTo>
                      <a:pt x="0" y="552"/>
                    </a:lnTo>
                    <a:lnTo>
                      <a:pt x="66" y="420"/>
                    </a:lnTo>
                    <a:lnTo>
                      <a:pt x="12" y="310"/>
                    </a:lnTo>
                    <a:lnTo>
                      <a:pt x="312" y="72"/>
                    </a:lnTo>
                    <a:close/>
                  </a:path>
                </a:pathLst>
              </a:custGeom>
              <a:solidFill>
                <a:srgbClr val="C7695C"/>
              </a:solidFill>
              <a:ln w="9525">
                <a:noFill/>
                <a:round/>
                <a:headEnd/>
                <a:tailEnd/>
              </a:ln>
            </p:spPr>
            <p:txBody>
              <a:bodyPr/>
              <a:lstStyle/>
              <a:p>
                <a:endParaRPr lang="ja-JP" altLang="en-US"/>
              </a:p>
            </p:txBody>
          </p:sp>
          <p:sp>
            <p:nvSpPr>
              <p:cNvPr id="50266" name="Freeform 8"/>
              <p:cNvSpPr>
                <a:spLocks/>
              </p:cNvSpPr>
              <p:nvPr/>
            </p:nvSpPr>
            <p:spPr bwMode="auto">
              <a:xfrm>
                <a:off x="2361" y="1010"/>
                <a:ext cx="807" cy="840"/>
              </a:xfrm>
              <a:custGeom>
                <a:avLst/>
                <a:gdLst>
                  <a:gd name="T0" fmla="*/ 0 w 1613"/>
                  <a:gd name="T1" fmla="*/ 0 h 1681"/>
                  <a:gd name="T2" fmla="*/ 1 w 1613"/>
                  <a:gd name="T3" fmla="*/ 0 h 1681"/>
                  <a:gd name="T4" fmla="*/ 1 w 1613"/>
                  <a:gd name="T5" fmla="*/ 0 h 1681"/>
                  <a:gd name="T6" fmla="*/ 0 w 1613"/>
                  <a:gd name="T7" fmla="*/ 0 h 1681"/>
                  <a:gd name="T8" fmla="*/ 0 w 1613"/>
                  <a:gd name="T9" fmla="*/ 0 h 1681"/>
                  <a:gd name="T10" fmla="*/ 0 w 1613"/>
                  <a:gd name="T11" fmla="*/ 0 h 1681"/>
                  <a:gd name="T12" fmla="*/ 0 60000 65536"/>
                  <a:gd name="T13" fmla="*/ 0 60000 65536"/>
                  <a:gd name="T14" fmla="*/ 0 60000 65536"/>
                  <a:gd name="T15" fmla="*/ 0 60000 65536"/>
                  <a:gd name="T16" fmla="*/ 0 60000 65536"/>
                  <a:gd name="T17" fmla="*/ 0 60000 65536"/>
                  <a:gd name="T18" fmla="*/ 0 w 1613"/>
                  <a:gd name="T19" fmla="*/ 0 h 1681"/>
                  <a:gd name="T20" fmla="*/ 1613 w 1613"/>
                  <a:gd name="T21" fmla="*/ 1681 h 1681"/>
                </a:gdLst>
                <a:ahLst/>
                <a:cxnLst>
                  <a:cxn ang="T12">
                    <a:pos x="T0" y="T1"/>
                  </a:cxn>
                  <a:cxn ang="T13">
                    <a:pos x="T2" y="T3"/>
                  </a:cxn>
                  <a:cxn ang="T14">
                    <a:pos x="T4" y="T5"/>
                  </a:cxn>
                  <a:cxn ang="T15">
                    <a:pos x="T6" y="T7"/>
                  </a:cxn>
                  <a:cxn ang="T16">
                    <a:pos x="T8" y="T9"/>
                  </a:cxn>
                  <a:cxn ang="T17">
                    <a:pos x="T10" y="T11"/>
                  </a:cxn>
                </a:cxnLst>
                <a:rect l="T18" t="T19" r="T20" b="T21"/>
                <a:pathLst>
                  <a:path w="1613" h="1681">
                    <a:moveTo>
                      <a:pt x="0" y="1681"/>
                    </a:moveTo>
                    <a:lnTo>
                      <a:pt x="1613" y="1681"/>
                    </a:lnTo>
                    <a:lnTo>
                      <a:pt x="1613" y="0"/>
                    </a:lnTo>
                    <a:lnTo>
                      <a:pt x="0" y="0"/>
                    </a:lnTo>
                    <a:lnTo>
                      <a:pt x="0" y="1681"/>
                    </a:lnTo>
                    <a:close/>
                  </a:path>
                </a:pathLst>
              </a:custGeom>
              <a:solidFill>
                <a:srgbClr val="000000"/>
              </a:solidFill>
              <a:ln w="9525">
                <a:noFill/>
                <a:round/>
                <a:headEnd/>
                <a:tailEnd/>
              </a:ln>
            </p:spPr>
            <p:txBody>
              <a:bodyPr/>
              <a:lstStyle/>
              <a:p>
                <a:endParaRPr lang="ja-JP" altLang="en-US"/>
              </a:p>
            </p:txBody>
          </p:sp>
          <p:sp>
            <p:nvSpPr>
              <p:cNvPr id="50267" name="Freeform 9"/>
              <p:cNvSpPr>
                <a:spLocks/>
              </p:cNvSpPr>
              <p:nvPr/>
            </p:nvSpPr>
            <p:spPr bwMode="auto">
              <a:xfrm>
                <a:off x="2373" y="1020"/>
                <a:ext cx="784" cy="818"/>
              </a:xfrm>
              <a:custGeom>
                <a:avLst/>
                <a:gdLst>
                  <a:gd name="T0" fmla="*/ 0 w 1568"/>
                  <a:gd name="T1" fmla="*/ 0 h 1637"/>
                  <a:gd name="T2" fmla="*/ 1 w 1568"/>
                  <a:gd name="T3" fmla="*/ 0 h 1637"/>
                  <a:gd name="T4" fmla="*/ 1 w 1568"/>
                  <a:gd name="T5" fmla="*/ 0 h 1637"/>
                  <a:gd name="T6" fmla="*/ 0 w 1568"/>
                  <a:gd name="T7" fmla="*/ 0 h 1637"/>
                  <a:gd name="T8" fmla="*/ 0 w 1568"/>
                  <a:gd name="T9" fmla="*/ 0 h 1637"/>
                  <a:gd name="T10" fmla="*/ 0 w 1568"/>
                  <a:gd name="T11" fmla="*/ 0 h 1637"/>
                  <a:gd name="T12" fmla="*/ 0 60000 65536"/>
                  <a:gd name="T13" fmla="*/ 0 60000 65536"/>
                  <a:gd name="T14" fmla="*/ 0 60000 65536"/>
                  <a:gd name="T15" fmla="*/ 0 60000 65536"/>
                  <a:gd name="T16" fmla="*/ 0 60000 65536"/>
                  <a:gd name="T17" fmla="*/ 0 60000 65536"/>
                  <a:gd name="T18" fmla="*/ 0 w 1568"/>
                  <a:gd name="T19" fmla="*/ 0 h 1637"/>
                  <a:gd name="T20" fmla="*/ 1568 w 1568"/>
                  <a:gd name="T21" fmla="*/ 1637 h 1637"/>
                </a:gdLst>
                <a:ahLst/>
                <a:cxnLst>
                  <a:cxn ang="T12">
                    <a:pos x="T0" y="T1"/>
                  </a:cxn>
                  <a:cxn ang="T13">
                    <a:pos x="T2" y="T3"/>
                  </a:cxn>
                  <a:cxn ang="T14">
                    <a:pos x="T4" y="T5"/>
                  </a:cxn>
                  <a:cxn ang="T15">
                    <a:pos x="T6" y="T7"/>
                  </a:cxn>
                  <a:cxn ang="T16">
                    <a:pos x="T8" y="T9"/>
                  </a:cxn>
                  <a:cxn ang="T17">
                    <a:pos x="T10" y="T11"/>
                  </a:cxn>
                </a:cxnLst>
                <a:rect l="T18" t="T19" r="T20" b="T21"/>
                <a:pathLst>
                  <a:path w="1568" h="1637">
                    <a:moveTo>
                      <a:pt x="0" y="1637"/>
                    </a:moveTo>
                    <a:lnTo>
                      <a:pt x="1568" y="1637"/>
                    </a:lnTo>
                    <a:lnTo>
                      <a:pt x="1568" y="0"/>
                    </a:lnTo>
                    <a:lnTo>
                      <a:pt x="0" y="0"/>
                    </a:lnTo>
                    <a:lnTo>
                      <a:pt x="0" y="1637"/>
                    </a:lnTo>
                    <a:close/>
                  </a:path>
                </a:pathLst>
              </a:custGeom>
              <a:solidFill>
                <a:srgbClr val="8A998A"/>
              </a:solidFill>
              <a:ln w="9525">
                <a:noFill/>
                <a:round/>
                <a:headEnd/>
                <a:tailEnd/>
              </a:ln>
            </p:spPr>
            <p:txBody>
              <a:bodyPr/>
              <a:lstStyle/>
              <a:p>
                <a:endParaRPr lang="ja-JP" altLang="en-US"/>
              </a:p>
            </p:txBody>
          </p:sp>
          <p:sp>
            <p:nvSpPr>
              <p:cNvPr id="50268" name="Freeform 10"/>
              <p:cNvSpPr>
                <a:spLocks/>
              </p:cNvSpPr>
              <p:nvPr/>
            </p:nvSpPr>
            <p:spPr bwMode="auto">
              <a:xfrm>
                <a:off x="2563" y="1026"/>
                <a:ext cx="307" cy="170"/>
              </a:xfrm>
              <a:custGeom>
                <a:avLst/>
                <a:gdLst>
                  <a:gd name="T0" fmla="*/ 0 w 615"/>
                  <a:gd name="T1" fmla="*/ 1 h 339"/>
                  <a:gd name="T2" fmla="*/ 0 w 615"/>
                  <a:gd name="T3" fmla="*/ 0 h 339"/>
                  <a:gd name="T4" fmla="*/ 0 w 615"/>
                  <a:gd name="T5" fmla="*/ 1 h 339"/>
                  <a:gd name="T6" fmla="*/ 0 w 615"/>
                  <a:gd name="T7" fmla="*/ 1 h 339"/>
                  <a:gd name="T8" fmla="*/ 0 w 615"/>
                  <a:gd name="T9" fmla="*/ 1 h 339"/>
                  <a:gd name="T10" fmla="*/ 0 w 615"/>
                  <a:gd name="T11" fmla="*/ 1 h 339"/>
                  <a:gd name="T12" fmla="*/ 0 w 615"/>
                  <a:gd name="T13" fmla="*/ 1 h 339"/>
                  <a:gd name="T14" fmla="*/ 0 w 615"/>
                  <a:gd name="T15" fmla="*/ 1 h 339"/>
                  <a:gd name="T16" fmla="*/ 0 w 615"/>
                  <a:gd name="T17" fmla="*/ 1 h 339"/>
                  <a:gd name="T18" fmla="*/ 0 w 615"/>
                  <a:gd name="T19" fmla="*/ 1 h 339"/>
                  <a:gd name="T20" fmla="*/ 0 w 615"/>
                  <a:gd name="T21" fmla="*/ 1 h 339"/>
                  <a:gd name="T22" fmla="*/ 0 w 615"/>
                  <a:gd name="T23" fmla="*/ 1 h 339"/>
                  <a:gd name="T24" fmla="*/ 0 w 615"/>
                  <a:gd name="T25" fmla="*/ 1 h 339"/>
                  <a:gd name="T26" fmla="*/ 0 w 615"/>
                  <a:gd name="T27" fmla="*/ 1 h 339"/>
                  <a:gd name="T28" fmla="*/ 0 w 615"/>
                  <a:gd name="T29" fmla="*/ 1 h 339"/>
                  <a:gd name="T30" fmla="*/ 0 w 615"/>
                  <a:gd name="T31" fmla="*/ 1 h 339"/>
                  <a:gd name="T32" fmla="*/ 0 w 615"/>
                  <a:gd name="T33" fmla="*/ 1 h 339"/>
                  <a:gd name="T34" fmla="*/ 0 w 615"/>
                  <a:gd name="T35" fmla="*/ 1 h 339"/>
                  <a:gd name="T36" fmla="*/ 0 w 615"/>
                  <a:gd name="T37" fmla="*/ 1 h 339"/>
                  <a:gd name="T38" fmla="*/ 0 w 615"/>
                  <a:gd name="T39" fmla="*/ 1 h 339"/>
                  <a:gd name="T40" fmla="*/ 0 w 615"/>
                  <a:gd name="T41" fmla="*/ 1 h 339"/>
                  <a:gd name="T42" fmla="*/ 0 w 615"/>
                  <a:gd name="T43" fmla="*/ 1 h 3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15"/>
                  <a:gd name="T67" fmla="*/ 0 h 339"/>
                  <a:gd name="T68" fmla="*/ 615 w 615"/>
                  <a:gd name="T69" fmla="*/ 339 h 33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15" h="339">
                    <a:moveTo>
                      <a:pt x="19" y="3"/>
                    </a:moveTo>
                    <a:lnTo>
                      <a:pt x="591" y="0"/>
                    </a:lnTo>
                    <a:lnTo>
                      <a:pt x="593" y="13"/>
                    </a:lnTo>
                    <a:lnTo>
                      <a:pt x="553" y="15"/>
                    </a:lnTo>
                    <a:lnTo>
                      <a:pt x="559" y="108"/>
                    </a:lnTo>
                    <a:lnTo>
                      <a:pt x="605" y="110"/>
                    </a:lnTo>
                    <a:lnTo>
                      <a:pt x="615" y="339"/>
                    </a:lnTo>
                    <a:lnTo>
                      <a:pt x="555" y="316"/>
                    </a:lnTo>
                    <a:lnTo>
                      <a:pt x="500" y="308"/>
                    </a:lnTo>
                    <a:lnTo>
                      <a:pt x="455" y="317"/>
                    </a:lnTo>
                    <a:lnTo>
                      <a:pt x="433" y="339"/>
                    </a:lnTo>
                    <a:lnTo>
                      <a:pt x="342" y="311"/>
                    </a:lnTo>
                    <a:lnTo>
                      <a:pt x="336" y="241"/>
                    </a:lnTo>
                    <a:lnTo>
                      <a:pt x="227" y="241"/>
                    </a:lnTo>
                    <a:lnTo>
                      <a:pt x="235" y="319"/>
                    </a:lnTo>
                    <a:lnTo>
                      <a:pt x="0" y="317"/>
                    </a:lnTo>
                    <a:lnTo>
                      <a:pt x="22" y="143"/>
                    </a:lnTo>
                    <a:lnTo>
                      <a:pt x="81" y="140"/>
                    </a:lnTo>
                    <a:lnTo>
                      <a:pt x="82" y="61"/>
                    </a:lnTo>
                    <a:lnTo>
                      <a:pt x="26" y="59"/>
                    </a:lnTo>
                    <a:lnTo>
                      <a:pt x="19" y="3"/>
                    </a:lnTo>
                    <a:close/>
                  </a:path>
                </a:pathLst>
              </a:custGeom>
              <a:solidFill>
                <a:srgbClr val="ABA863"/>
              </a:solidFill>
              <a:ln w="9525">
                <a:noFill/>
                <a:round/>
                <a:headEnd/>
                <a:tailEnd/>
              </a:ln>
            </p:spPr>
            <p:txBody>
              <a:bodyPr/>
              <a:lstStyle/>
              <a:p>
                <a:endParaRPr lang="ja-JP" altLang="en-US"/>
              </a:p>
            </p:txBody>
          </p:sp>
          <p:sp>
            <p:nvSpPr>
              <p:cNvPr id="50269" name="Freeform 11"/>
              <p:cNvSpPr>
                <a:spLocks/>
              </p:cNvSpPr>
              <p:nvPr/>
            </p:nvSpPr>
            <p:spPr bwMode="auto">
              <a:xfrm>
                <a:off x="2380" y="1025"/>
                <a:ext cx="201" cy="273"/>
              </a:xfrm>
              <a:custGeom>
                <a:avLst/>
                <a:gdLst>
                  <a:gd name="T0" fmla="*/ 0 w 403"/>
                  <a:gd name="T1" fmla="*/ 1 h 545"/>
                  <a:gd name="T2" fmla="*/ 0 w 403"/>
                  <a:gd name="T3" fmla="*/ 1 h 545"/>
                  <a:gd name="T4" fmla="*/ 0 w 403"/>
                  <a:gd name="T5" fmla="*/ 1 h 545"/>
                  <a:gd name="T6" fmla="*/ 0 w 403"/>
                  <a:gd name="T7" fmla="*/ 1 h 545"/>
                  <a:gd name="T8" fmla="*/ 0 w 403"/>
                  <a:gd name="T9" fmla="*/ 1 h 545"/>
                  <a:gd name="T10" fmla="*/ 0 w 403"/>
                  <a:gd name="T11" fmla="*/ 1 h 545"/>
                  <a:gd name="T12" fmla="*/ 0 w 403"/>
                  <a:gd name="T13" fmla="*/ 1 h 545"/>
                  <a:gd name="T14" fmla="*/ 0 w 403"/>
                  <a:gd name="T15" fmla="*/ 1 h 545"/>
                  <a:gd name="T16" fmla="*/ 0 w 403"/>
                  <a:gd name="T17" fmla="*/ 1 h 545"/>
                  <a:gd name="T18" fmla="*/ 0 w 403"/>
                  <a:gd name="T19" fmla="*/ 1 h 545"/>
                  <a:gd name="T20" fmla="*/ 0 w 403"/>
                  <a:gd name="T21" fmla="*/ 1 h 545"/>
                  <a:gd name="T22" fmla="*/ 0 w 403"/>
                  <a:gd name="T23" fmla="*/ 1 h 545"/>
                  <a:gd name="T24" fmla="*/ 0 w 403"/>
                  <a:gd name="T25" fmla="*/ 1 h 545"/>
                  <a:gd name="T26" fmla="*/ 0 w 403"/>
                  <a:gd name="T27" fmla="*/ 1 h 545"/>
                  <a:gd name="T28" fmla="*/ 0 w 403"/>
                  <a:gd name="T29" fmla="*/ 1 h 545"/>
                  <a:gd name="T30" fmla="*/ 0 w 403"/>
                  <a:gd name="T31" fmla="*/ 1 h 545"/>
                  <a:gd name="T32" fmla="*/ 0 w 403"/>
                  <a:gd name="T33" fmla="*/ 1 h 545"/>
                  <a:gd name="T34" fmla="*/ 0 w 403"/>
                  <a:gd name="T35" fmla="*/ 0 h 545"/>
                  <a:gd name="T36" fmla="*/ 0 w 403"/>
                  <a:gd name="T37" fmla="*/ 1 h 545"/>
                  <a:gd name="T38" fmla="*/ 0 w 403"/>
                  <a:gd name="T39" fmla="*/ 1 h 5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3"/>
                  <a:gd name="T61" fmla="*/ 0 h 545"/>
                  <a:gd name="T62" fmla="*/ 403 w 403"/>
                  <a:gd name="T63" fmla="*/ 545 h 54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3" h="545">
                    <a:moveTo>
                      <a:pt x="233" y="3"/>
                    </a:moveTo>
                    <a:lnTo>
                      <a:pt x="240" y="259"/>
                    </a:lnTo>
                    <a:lnTo>
                      <a:pt x="0" y="263"/>
                    </a:lnTo>
                    <a:lnTo>
                      <a:pt x="0" y="403"/>
                    </a:lnTo>
                    <a:lnTo>
                      <a:pt x="79" y="458"/>
                    </a:lnTo>
                    <a:lnTo>
                      <a:pt x="78" y="500"/>
                    </a:lnTo>
                    <a:lnTo>
                      <a:pt x="169" y="466"/>
                    </a:lnTo>
                    <a:lnTo>
                      <a:pt x="274" y="545"/>
                    </a:lnTo>
                    <a:lnTo>
                      <a:pt x="298" y="474"/>
                    </a:lnTo>
                    <a:lnTo>
                      <a:pt x="263" y="460"/>
                    </a:lnTo>
                    <a:lnTo>
                      <a:pt x="279" y="450"/>
                    </a:lnTo>
                    <a:lnTo>
                      <a:pt x="349" y="403"/>
                    </a:lnTo>
                    <a:lnTo>
                      <a:pt x="398" y="371"/>
                    </a:lnTo>
                    <a:lnTo>
                      <a:pt x="395" y="146"/>
                    </a:lnTo>
                    <a:lnTo>
                      <a:pt x="347" y="139"/>
                    </a:lnTo>
                    <a:lnTo>
                      <a:pt x="358" y="62"/>
                    </a:lnTo>
                    <a:lnTo>
                      <a:pt x="403" y="66"/>
                    </a:lnTo>
                    <a:lnTo>
                      <a:pt x="403" y="0"/>
                    </a:lnTo>
                    <a:lnTo>
                      <a:pt x="233" y="3"/>
                    </a:lnTo>
                    <a:close/>
                  </a:path>
                </a:pathLst>
              </a:custGeom>
              <a:solidFill>
                <a:srgbClr val="ABA863"/>
              </a:solidFill>
              <a:ln w="9525">
                <a:noFill/>
                <a:round/>
                <a:headEnd/>
                <a:tailEnd/>
              </a:ln>
            </p:spPr>
            <p:txBody>
              <a:bodyPr/>
              <a:lstStyle/>
              <a:p>
                <a:endParaRPr lang="ja-JP" altLang="en-US"/>
              </a:p>
            </p:txBody>
          </p:sp>
          <p:sp>
            <p:nvSpPr>
              <p:cNvPr id="50270" name="Freeform 12"/>
              <p:cNvSpPr>
                <a:spLocks/>
              </p:cNvSpPr>
              <p:nvPr/>
            </p:nvSpPr>
            <p:spPr bwMode="auto">
              <a:xfrm>
                <a:off x="2514" y="1174"/>
                <a:ext cx="291" cy="230"/>
              </a:xfrm>
              <a:custGeom>
                <a:avLst/>
                <a:gdLst>
                  <a:gd name="T0" fmla="*/ 0 w 584"/>
                  <a:gd name="T1" fmla="*/ 1 h 459"/>
                  <a:gd name="T2" fmla="*/ 0 w 584"/>
                  <a:gd name="T3" fmla="*/ 1 h 459"/>
                  <a:gd name="T4" fmla="*/ 0 w 584"/>
                  <a:gd name="T5" fmla="*/ 1 h 459"/>
                  <a:gd name="T6" fmla="*/ 0 w 584"/>
                  <a:gd name="T7" fmla="*/ 1 h 459"/>
                  <a:gd name="T8" fmla="*/ 0 w 584"/>
                  <a:gd name="T9" fmla="*/ 1 h 459"/>
                  <a:gd name="T10" fmla="*/ 0 w 584"/>
                  <a:gd name="T11" fmla="*/ 1 h 459"/>
                  <a:gd name="T12" fmla="*/ 0 w 584"/>
                  <a:gd name="T13" fmla="*/ 1 h 459"/>
                  <a:gd name="T14" fmla="*/ 0 w 584"/>
                  <a:gd name="T15" fmla="*/ 1 h 459"/>
                  <a:gd name="T16" fmla="*/ 0 w 584"/>
                  <a:gd name="T17" fmla="*/ 1 h 459"/>
                  <a:gd name="T18" fmla="*/ 0 w 584"/>
                  <a:gd name="T19" fmla="*/ 1 h 459"/>
                  <a:gd name="T20" fmla="*/ 0 w 584"/>
                  <a:gd name="T21" fmla="*/ 1 h 459"/>
                  <a:gd name="T22" fmla="*/ 0 w 584"/>
                  <a:gd name="T23" fmla="*/ 1 h 459"/>
                  <a:gd name="T24" fmla="*/ 0 w 584"/>
                  <a:gd name="T25" fmla="*/ 1 h 459"/>
                  <a:gd name="T26" fmla="*/ 0 w 584"/>
                  <a:gd name="T27" fmla="*/ 1 h 459"/>
                  <a:gd name="T28" fmla="*/ 0 w 584"/>
                  <a:gd name="T29" fmla="*/ 1 h 459"/>
                  <a:gd name="T30" fmla="*/ 0 w 584"/>
                  <a:gd name="T31" fmla="*/ 1 h 459"/>
                  <a:gd name="T32" fmla="*/ 0 w 584"/>
                  <a:gd name="T33" fmla="*/ 1 h 459"/>
                  <a:gd name="T34" fmla="*/ 0 w 584"/>
                  <a:gd name="T35" fmla="*/ 1 h 459"/>
                  <a:gd name="T36" fmla="*/ 0 w 584"/>
                  <a:gd name="T37" fmla="*/ 1 h 459"/>
                  <a:gd name="T38" fmla="*/ 0 w 584"/>
                  <a:gd name="T39" fmla="*/ 1 h 459"/>
                  <a:gd name="T40" fmla="*/ 0 w 584"/>
                  <a:gd name="T41" fmla="*/ 1 h 459"/>
                  <a:gd name="T42" fmla="*/ 0 w 584"/>
                  <a:gd name="T43" fmla="*/ 1 h 459"/>
                  <a:gd name="T44" fmla="*/ 0 w 584"/>
                  <a:gd name="T45" fmla="*/ 1 h 459"/>
                  <a:gd name="T46" fmla="*/ 0 w 584"/>
                  <a:gd name="T47" fmla="*/ 0 h 459"/>
                  <a:gd name="T48" fmla="*/ 0 w 584"/>
                  <a:gd name="T49" fmla="*/ 1 h 459"/>
                  <a:gd name="T50" fmla="*/ 0 w 584"/>
                  <a:gd name="T51" fmla="*/ 1 h 45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84"/>
                  <a:gd name="T79" fmla="*/ 0 h 459"/>
                  <a:gd name="T80" fmla="*/ 584 w 584"/>
                  <a:gd name="T81" fmla="*/ 459 h 45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84" h="459">
                    <a:moveTo>
                      <a:pt x="85" y="69"/>
                    </a:moveTo>
                    <a:lnTo>
                      <a:pt x="83" y="177"/>
                    </a:lnTo>
                    <a:lnTo>
                      <a:pt x="22" y="174"/>
                    </a:lnTo>
                    <a:lnTo>
                      <a:pt x="0" y="242"/>
                    </a:lnTo>
                    <a:lnTo>
                      <a:pt x="98" y="327"/>
                    </a:lnTo>
                    <a:lnTo>
                      <a:pt x="156" y="284"/>
                    </a:lnTo>
                    <a:lnTo>
                      <a:pt x="451" y="270"/>
                    </a:lnTo>
                    <a:lnTo>
                      <a:pt x="477" y="459"/>
                    </a:lnTo>
                    <a:lnTo>
                      <a:pt x="517" y="457"/>
                    </a:lnTo>
                    <a:lnTo>
                      <a:pt x="538" y="394"/>
                    </a:lnTo>
                    <a:lnTo>
                      <a:pt x="567" y="344"/>
                    </a:lnTo>
                    <a:lnTo>
                      <a:pt x="584" y="333"/>
                    </a:lnTo>
                    <a:lnTo>
                      <a:pt x="573" y="270"/>
                    </a:lnTo>
                    <a:lnTo>
                      <a:pt x="541" y="265"/>
                    </a:lnTo>
                    <a:lnTo>
                      <a:pt x="564" y="169"/>
                    </a:lnTo>
                    <a:lnTo>
                      <a:pt x="536" y="132"/>
                    </a:lnTo>
                    <a:lnTo>
                      <a:pt x="529" y="107"/>
                    </a:lnTo>
                    <a:lnTo>
                      <a:pt x="528" y="67"/>
                    </a:lnTo>
                    <a:lnTo>
                      <a:pt x="534" y="36"/>
                    </a:lnTo>
                    <a:lnTo>
                      <a:pt x="442" y="9"/>
                    </a:lnTo>
                    <a:lnTo>
                      <a:pt x="439" y="51"/>
                    </a:lnTo>
                    <a:lnTo>
                      <a:pt x="339" y="44"/>
                    </a:lnTo>
                    <a:lnTo>
                      <a:pt x="332" y="11"/>
                    </a:lnTo>
                    <a:lnTo>
                      <a:pt x="119" y="0"/>
                    </a:lnTo>
                    <a:lnTo>
                      <a:pt x="85" y="69"/>
                    </a:lnTo>
                    <a:close/>
                  </a:path>
                </a:pathLst>
              </a:custGeom>
              <a:solidFill>
                <a:srgbClr val="ABA863"/>
              </a:solidFill>
              <a:ln w="9525">
                <a:noFill/>
                <a:round/>
                <a:headEnd/>
                <a:tailEnd/>
              </a:ln>
            </p:spPr>
            <p:txBody>
              <a:bodyPr/>
              <a:lstStyle/>
              <a:p>
                <a:endParaRPr lang="ja-JP" altLang="en-US"/>
              </a:p>
            </p:txBody>
          </p:sp>
          <p:sp>
            <p:nvSpPr>
              <p:cNvPr id="50271" name="Freeform 13"/>
              <p:cNvSpPr>
                <a:spLocks/>
              </p:cNvSpPr>
              <p:nvPr/>
            </p:nvSpPr>
            <p:spPr bwMode="auto">
              <a:xfrm>
                <a:off x="2372" y="1165"/>
                <a:ext cx="421" cy="249"/>
              </a:xfrm>
              <a:custGeom>
                <a:avLst/>
                <a:gdLst>
                  <a:gd name="T0" fmla="*/ 0 w 842"/>
                  <a:gd name="T1" fmla="*/ 0 h 498"/>
                  <a:gd name="T2" fmla="*/ 1 w 842"/>
                  <a:gd name="T3" fmla="*/ 1 h 498"/>
                  <a:gd name="T4" fmla="*/ 1 w 842"/>
                  <a:gd name="T5" fmla="*/ 1 h 498"/>
                  <a:gd name="T6" fmla="*/ 1 w 842"/>
                  <a:gd name="T7" fmla="*/ 1 h 498"/>
                  <a:gd name="T8" fmla="*/ 1 w 842"/>
                  <a:gd name="T9" fmla="*/ 1 h 498"/>
                  <a:gd name="T10" fmla="*/ 1 w 842"/>
                  <a:gd name="T11" fmla="*/ 1 h 498"/>
                  <a:gd name="T12" fmla="*/ 1 w 842"/>
                  <a:gd name="T13" fmla="*/ 1 h 498"/>
                  <a:gd name="T14" fmla="*/ 1 w 842"/>
                  <a:gd name="T15" fmla="*/ 1 h 498"/>
                  <a:gd name="T16" fmla="*/ 1 w 842"/>
                  <a:gd name="T17" fmla="*/ 1 h 498"/>
                  <a:gd name="T18" fmla="*/ 1 w 842"/>
                  <a:gd name="T19" fmla="*/ 1 h 498"/>
                  <a:gd name="T20" fmla="*/ 1 w 842"/>
                  <a:gd name="T21" fmla="*/ 1 h 498"/>
                  <a:gd name="T22" fmla="*/ 1 w 842"/>
                  <a:gd name="T23" fmla="*/ 1 h 498"/>
                  <a:gd name="T24" fmla="*/ 1 w 842"/>
                  <a:gd name="T25" fmla="*/ 1 h 498"/>
                  <a:gd name="T26" fmla="*/ 1 w 842"/>
                  <a:gd name="T27" fmla="*/ 1 h 498"/>
                  <a:gd name="T28" fmla="*/ 1 w 842"/>
                  <a:gd name="T29" fmla="*/ 1 h 498"/>
                  <a:gd name="T30" fmla="*/ 1 w 842"/>
                  <a:gd name="T31" fmla="*/ 1 h 498"/>
                  <a:gd name="T32" fmla="*/ 0 w 842"/>
                  <a:gd name="T33" fmla="*/ 0 h 498"/>
                  <a:gd name="T34" fmla="*/ 0 w 842"/>
                  <a:gd name="T35" fmla="*/ 0 h 4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42"/>
                  <a:gd name="T55" fmla="*/ 0 h 498"/>
                  <a:gd name="T56" fmla="*/ 842 w 842"/>
                  <a:gd name="T57" fmla="*/ 498 h 4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42" h="498">
                    <a:moveTo>
                      <a:pt x="0" y="0"/>
                    </a:moveTo>
                    <a:lnTo>
                      <a:pt x="81" y="118"/>
                    </a:lnTo>
                    <a:lnTo>
                      <a:pt x="214" y="11"/>
                    </a:lnTo>
                    <a:lnTo>
                      <a:pt x="231" y="180"/>
                    </a:lnTo>
                    <a:lnTo>
                      <a:pt x="416" y="12"/>
                    </a:lnTo>
                    <a:lnTo>
                      <a:pt x="373" y="243"/>
                    </a:lnTo>
                    <a:lnTo>
                      <a:pt x="470" y="143"/>
                    </a:lnTo>
                    <a:lnTo>
                      <a:pt x="512" y="255"/>
                    </a:lnTo>
                    <a:lnTo>
                      <a:pt x="636" y="75"/>
                    </a:lnTo>
                    <a:lnTo>
                      <a:pt x="656" y="243"/>
                    </a:lnTo>
                    <a:lnTo>
                      <a:pt x="803" y="163"/>
                    </a:lnTo>
                    <a:lnTo>
                      <a:pt x="766" y="307"/>
                    </a:lnTo>
                    <a:lnTo>
                      <a:pt x="842" y="335"/>
                    </a:lnTo>
                    <a:lnTo>
                      <a:pt x="756" y="498"/>
                    </a:lnTo>
                    <a:lnTo>
                      <a:pt x="49" y="429"/>
                    </a:lnTo>
                    <a:lnTo>
                      <a:pt x="1" y="139"/>
                    </a:lnTo>
                    <a:lnTo>
                      <a:pt x="0" y="0"/>
                    </a:lnTo>
                    <a:close/>
                  </a:path>
                </a:pathLst>
              </a:custGeom>
              <a:solidFill>
                <a:srgbClr val="F59E91"/>
              </a:solidFill>
              <a:ln w="9525">
                <a:noFill/>
                <a:round/>
                <a:headEnd/>
                <a:tailEnd/>
              </a:ln>
            </p:spPr>
            <p:txBody>
              <a:bodyPr/>
              <a:lstStyle/>
              <a:p>
                <a:endParaRPr lang="ja-JP" altLang="en-US"/>
              </a:p>
            </p:txBody>
          </p:sp>
          <p:sp>
            <p:nvSpPr>
              <p:cNvPr id="50272" name="Freeform 14"/>
              <p:cNvSpPr>
                <a:spLocks/>
              </p:cNvSpPr>
              <p:nvPr/>
            </p:nvSpPr>
            <p:spPr bwMode="auto">
              <a:xfrm>
                <a:off x="2372" y="1413"/>
                <a:ext cx="647" cy="430"/>
              </a:xfrm>
              <a:custGeom>
                <a:avLst/>
                <a:gdLst>
                  <a:gd name="T0" fmla="*/ 1 w 1293"/>
                  <a:gd name="T1" fmla="*/ 1 h 858"/>
                  <a:gd name="T2" fmla="*/ 1 w 1293"/>
                  <a:gd name="T3" fmla="*/ 1 h 858"/>
                  <a:gd name="T4" fmla="*/ 1 w 1293"/>
                  <a:gd name="T5" fmla="*/ 1 h 858"/>
                  <a:gd name="T6" fmla="*/ 1 w 1293"/>
                  <a:gd name="T7" fmla="*/ 1 h 858"/>
                  <a:gd name="T8" fmla="*/ 1 w 1293"/>
                  <a:gd name="T9" fmla="*/ 1 h 858"/>
                  <a:gd name="T10" fmla="*/ 0 w 1293"/>
                  <a:gd name="T11" fmla="*/ 0 h 858"/>
                  <a:gd name="T12" fmla="*/ 0 w 1293"/>
                  <a:gd name="T13" fmla="*/ 1 h 858"/>
                  <a:gd name="T14" fmla="*/ 1 w 1293"/>
                  <a:gd name="T15" fmla="*/ 1 h 858"/>
                  <a:gd name="T16" fmla="*/ 1 w 1293"/>
                  <a:gd name="T17" fmla="*/ 1 h 858"/>
                  <a:gd name="T18" fmla="*/ 1 w 1293"/>
                  <a:gd name="T19" fmla="*/ 1 h 858"/>
                  <a:gd name="T20" fmla="*/ 1 w 1293"/>
                  <a:gd name="T21" fmla="*/ 1 h 858"/>
                  <a:gd name="T22" fmla="*/ 1 w 1293"/>
                  <a:gd name="T23" fmla="*/ 1 h 858"/>
                  <a:gd name="T24" fmla="*/ 1 w 1293"/>
                  <a:gd name="T25" fmla="*/ 1 h 8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293"/>
                  <a:gd name="T40" fmla="*/ 0 h 858"/>
                  <a:gd name="T41" fmla="*/ 1293 w 1293"/>
                  <a:gd name="T42" fmla="*/ 858 h 8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293" h="858">
                    <a:moveTo>
                      <a:pt x="1293" y="396"/>
                    </a:moveTo>
                    <a:lnTo>
                      <a:pt x="1177" y="273"/>
                    </a:lnTo>
                    <a:lnTo>
                      <a:pt x="1127" y="232"/>
                    </a:lnTo>
                    <a:lnTo>
                      <a:pt x="1025" y="151"/>
                    </a:lnTo>
                    <a:lnTo>
                      <a:pt x="638" y="54"/>
                    </a:lnTo>
                    <a:lnTo>
                      <a:pt x="0" y="0"/>
                    </a:lnTo>
                    <a:lnTo>
                      <a:pt x="0" y="438"/>
                    </a:lnTo>
                    <a:lnTo>
                      <a:pt x="24" y="858"/>
                    </a:lnTo>
                    <a:lnTo>
                      <a:pt x="301" y="849"/>
                    </a:lnTo>
                    <a:lnTo>
                      <a:pt x="894" y="852"/>
                    </a:lnTo>
                    <a:lnTo>
                      <a:pt x="1060" y="854"/>
                    </a:lnTo>
                    <a:lnTo>
                      <a:pt x="1293" y="396"/>
                    </a:lnTo>
                    <a:close/>
                  </a:path>
                </a:pathLst>
              </a:custGeom>
              <a:solidFill>
                <a:srgbClr val="A84A3D"/>
              </a:solidFill>
              <a:ln w="9525">
                <a:noFill/>
                <a:round/>
                <a:headEnd/>
                <a:tailEnd/>
              </a:ln>
            </p:spPr>
            <p:txBody>
              <a:bodyPr/>
              <a:lstStyle/>
              <a:p>
                <a:endParaRPr lang="ja-JP" altLang="en-US"/>
              </a:p>
            </p:txBody>
          </p:sp>
          <p:sp>
            <p:nvSpPr>
              <p:cNvPr id="50273" name="Freeform 15"/>
              <p:cNvSpPr>
                <a:spLocks/>
              </p:cNvSpPr>
              <p:nvPr/>
            </p:nvSpPr>
            <p:spPr bwMode="auto">
              <a:xfrm>
                <a:off x="2538" y="1545"/>
                <a:ext cx="75" cy="16"/>
              </a:xfrm>
              <a:custGeom>
                <a:avLst/>
                <a:gdLst>
                  <a:gd name="T0" fmla="*/ 1 w 148"/>
                  <a:gd name="T1" fmla="*/ 0 h 31"/>
                  <a:gd name="T2" fmla="*/ 0 w 148"/>
                  <a:gd name="T3" fmla="*/ 1 h 31"/>
                  <a:gd name="T4" fmla="*/ 1 w 148"/>
                  <a:gd name="T5" fmla="*/ 1 h 31"/>
                  <a:gd name="T6" fmla="*/ 1 w 148"/>
                  <a:gd name="T7" fmla="*/ 1 h 31"/>
                  <a:gd name="T8" fmla="*/ 1 w 148"/>
                  <a:gd name="T9" fmla="*/ 0 h 31"/>
                  <a:gd name="T10" fmla="*/ 1 w 148"/>
                  <a:gd name="T11" fmla="*/ 0 h 31"/>
                  <a:gd name="T12" fmla="*/ 0 60000 65536"/>
                  <a:gd name="T13" fmla="*/ 0 60000 65536"/>
                  <a:gd name="T14" fmla="*/ 0 60000 65536"/>
                  <a:gd name="T15" fmla="*/ 0 60000 65536"/>
                  <a:gd name="T16" fmla="*/ 0 60000 65536"/>
                  <a:gd name="T17" fmla="*/ 0 60000 65536"/>
                  <a:gd name="T18" fmla="*/ 0 w 148"/>
                  <a:gd name="T19" fmla="*/ 0 h 31"/>
                  <a:gd name="T20" fmla="*/ 148 w 148"/>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148" h="31">
                    <a:moveTo>
                      <a:pt x="138" y="0"/>
                    </a:moveTo>
                    <a:lnTo>
                      <a:pt x="0" y="9"/>
                    </a:lnTo>
                    <a:lnTo>
                      <a:pt x="21" y="31"/>
                    </a:lnTo>
                    <a:lnTo>
                      <a:pt x="148" y="16"/>
                    </a:lnTo>
                    <a:lnTo>
                      <a:pt x="138" y="0"/>
                    </a:lnTo>
                    <a:close/>
                  </a:path>
                </a:pathLst>
              </a:custGeom>
              <a:solidFill>
                <a:srgbClr val="000000"/>
              </a:solidFill>
              <a:ln w="9525">
                <a:noFill/>
                <a:round/>
                <a:headEnd/>
                <a:tailEnd/>
              </a:ln>
            </p:spPr>
            <p:txBody>
              <a:bodyPr/>
              <a:lstStyle/>
              <a:p>
                <a:endParaRPr lang="ja-JP" altLang="en-US"/>
              </a:p>
            </p:txBody>
          </p:sp>
          <p:sp>
            <p:nvSpPr>
              <p:cNvPr id="50274" name="Freeform 16"/>
              <p:cNvSpPr>
                <a:spLocks/>
              </p:cNvSpPr>
              <p:nvPr/>
            </p:nvSpPr>
            <p:spPr bwMode="auto">
              <a:xfrm>
                <a:off x="2487" y="1740"/>
                <a:ext cx="152" cy="96"/>
              </a:xfrm>
              <a:custGeom>
                <a:avLst/>
                <a:gdLst>
                  <a:gd name="T0" fmla="*/ 1 w 304"/>
                  <a:gd name="T1" fmla="*/ 0 h 193"/>
                  <a:gd name="T2" fmla="*/ 1 w 304"/>
                  <a:gd name="T3" fmla="*/ 0 h 193"/>
                  <a:gd name="T4" fmla="*/ 1 w 304"/>
                  <a:gd name="T5" fmla="*/ 0 h 193"/>
                  <a:gd name="T6" fmla="*/ 1 w 304"/>
                  <a:gd name="T7" fmla="*/ 0 h 193"/>
                  <a:gd name="T8" fmla="*/ 1 w 304"/>
                  <a:gd name="T9" fmla="*/ 0 h 193"/>
                  <a:gd name="T10" fmla="*/ 1 w 304"/>
                  <a:gd name="T11" fmla="*/ 0 h 193"/>
                  <a:gd name="T12" fmla="*/ 1 w 304"/>
                  <a:gd name="T13" fmla="*/ 0 h 193"/>
                  <a:gd name="T14" fmla="*/ 1 w 304"/>
                  <a:gd name="T15" fmla="*/ 0 h 193"/>
                  <a:gd name="T16" fmla="*/ 1 w 304"/>
                  <a:gd name="T17" fmla="*/ 0 h 193"/>
                  <a:gd name="T18" fmla="*/ 1 w 304"/>
                  <a:gd name="T19" fmla="*/ 0 h 193"/>
                  <a:gd name="T20" fmla="*/ 0 w 304"/>
                  <a:gd name="T21" fmla="*/ 0 h 193"/>
                  <a:gd name="T22" fmla="*/ 1 w 304"/>
                  <a:gd name="T23" fmla="*/ 0 h 193"/>
                  <a:gd name="T24" fmla="*/ 1 w 304"/>
                  <a:gd name="T25" fmla="*/ 0 h 1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4"/>
                  <a:gd name="T40" fmla="*/ 0 h 193"/>
                  <a:gd name="T41" fmla="*/ 304 w 304"/>
                  <a:gd name="T42" fmla="*/ 193 h 19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4" h="193">
                    <a:moveTo>
                      <a:pt x="237" y="0"/>
                    </a:moveTo>
                    <a:lnTo>
                      <a:pt x="275" y="19"/>
                    </a:lnTo>
                    <a:lnTo>
                      <a:pt x="304" y="52"/>
                    </a:lnTo>
                    <a:lnTo>
                      <a:pt x="304" y="103"/>
                    </a:lnTo>
                    <a:lnTo>
                      <a:pt x="265" y="158"/>
                    </a:lnTo>
                    <a:lnTo>
                      <a:pt x="203" y="185"/>
                    </a:lnTo>
                    <a:lnTo>
                      <a:pt x="128" y="193"/>
                    </a:lnTo>
                    <a:lnTo>
                      <a:pt x="59" y="190"/>
                    </a:lnTo>
                    <a:lnTo>
                      <a:pt x="14" y="177"/>
                    </a:lnTo>
                    <a:lnTo>
                      <a:pt x="4" y="153"/>
                    </a:lnTo>
                    <a:lnTo>
                      <a:pt x="0" y="111"/>
                    </a:lnTo>
                    <a:lnTo>
                      <a:pt x="237" y="0"/>
                    </a:lnTo>
                    <a:close/>
                  </a:path>
                </a:pathLst>
              </a:custGeom>
              <a:solidFill>
                <a:srgbClr val="B0C2B0"/>
              </a:solidFill>
              <a:ln w="9525">
                <a:noFill/>
                <a:round/>
                <a:headEnd/>
                <a:tailEnd/>
              </a:ln>
            </p:spPr>
            <p:txBody>
              <a:bodyPr/>
              <a:lstStyle/>
              <a:p>
                <a:endParaRPr lang="ja-JP" altLang="en-US"/>
              </a:p>
            </p:txBody>
          </p:sp>
          <p:sp>
            <p:nvSpPr>
              <p:cNvPr id="50275" name="Freeform 17"/>
              <p:cNvSpPr>
                <a:spLocks/>
              </p:cNvSpPr>
              <p:nvPr/>
            </p:nvSpPr>
            <p:spPr bwMode="auto">
              <a:xfrm>
                <a:off x="2546" y="1743"/>
                <a:ext cx="63" cy="64"/>
              </a:xfrm>
              <a:custGeom>
                <a:avLst/>
                <a:gdLst>
                  <a:gd name="T0" fmla="*/ 1 w 126"/>
                  <a:gd name="T1" fmla="*/ 0 h 127"/>
                  <a:gd name="T2" fmla="*/ 1 w 126"/>
                  <a:gd name="T3" fmla="*/ 1 h 127"/>
                  <a:gd name="T4" fmla="*/ 1 w 126"/>
                  <a:gd name="T5" fmla="*/ 1 h 127"/>
                  <a:gd name="T6" fmla="*/ 1 w 126"/>
                  <a:gd name="T7" fmla="*/ 1 h 127"/>
                  <a:gd name="T8" fmla="*/ 1 w 126"/>
                  <a:gd name="T9" fmla="*/ 1 h 127"/>
                  <a:gd name="T10" fmla="*/ 0 w 126"/>
                  <a:gd name="T11" fmla="*/ 1 h 127"/>
                  <a:gd name="T12" fmla="*/ 1 w 126"/>
                  <a:gd name="T13" fmla="*/ 0 h 127"/>
                  <a:gd name="T14" fmla="*/ 1 w 126"/>
                  <a:gd name="T15" fmla="*/ 0 h 127"/>
                  <a:gd name="T16" fmla="*/ 0 60000 65536"/>
                  <a:gd name="T17" fmla="*/ 0 60000 65536"/>
                  <a:gd name="T18" fmla="*/ 0 60000 65536"/>
                  <a:gd name="T19" fmla="*/ 0 60000 65536"/>
                  <a:gd name="T20" fmla="*/ 0 60000 65536"/>
                  <a:gd name="T21" fmla="*/ 0 60000 65536"/>
                  <a:gd name="T22" fmla="*/ 0 60000 65536"/>
                  <a:gd name="T23" fmla="*/ 0 60000 65536"/>
                  <a:gd name="T24" fmla="*/ 0 w 126"/>
                  <a:gd name="T25" fmla="*/ 0 h 127"/>
                  <a:gd name="T26" fmla="*/ 126 w 126"/>
                  <a:gd name="T27" fmla="*/ 127 h 1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6" h="127">
                    <a:moveTo>
                      <a:pt x="98" y="0"/>
                    </a:moveTo>
                    <a:lnTo>
                      <a:pt x="126" y="55"/>
                    </a:lnTo>
                    <a:lnTo>
                      <a:pt x="124" y="94"/>
                    </a:lnTo>
                    <a:lnTo>
                      <a:pt x="98" y="120"/>
                    </a:lnTo>
                    <a:lnTo>
                      <a:pt x="46" y="127"/>
                    </a:lnTo>
                    <a:lnTo>
                      <a:pt x="0" y="120"/>
                    </a:lnTo>
                    <a:lnTo>
                      <a:pt x="98" y="0"/>
                    </a:lnTo>
                    <a:close/>
                  </a:path>
                </a:pathLst>
              </a:custGeom>
              <a:solidFill>
                <a:srgbClr val="000000"/>
              </a:solidFill>
              <a:ln w="9525">
                <a:noFill/>
                <a:round/>
                <a:headEnd/>
                <a:tailEnd/>
              </a:ln>
            </p:spPr>
            <p:txBody>
              <a:bodyPr/>
              <a:lstStyle/>
              <a:p>
                <a:endParaRPr lang="ja-JP" altLang="en-US"/>
              </a:p>
            </p:txBody>
          </p:sp>
          <p:sp>
            <p:nvSpPr>
              <p:cNvPr id="50276" name="Freeform 18"/>
              <p:cNvSpPr>
                <a:spLocks/>
              </p:cNvSpPr>
              <p:nvPr/>
            </p:nvSpPr>
            <p:spPr bwMode="auto">
              <a:xfrm>
                <a:off x="2496" y="1564"/>
                <a:ext cx="128" cy="247"/>
              </a:xfrm>
              <a:custGeom>
                <a:avLst/>
                <a:gdLst>
                  <a:gd name="T0" fmla="*/ 1 w 256"/>
                  <a:gd name="T1" fmla="*/ 1 h 493"/>
                  <a:gd name="T2" fmla="*/ 1 w 256"/>
                  <a:gd name="T3" fmla="*/ 0 h 493"/>
                  <a:gd name="T4" fmla="*/ 1 w 256"/>
                  <a:gd name="T5" fmla="*/ 1 h 493"/>
                  <a:gd name="T6" fmla="*/ 1 w 256"/>
                  <a:gd name="T7" fmla="*/ 1 h 493"/>
                  <a:gd name="T8" fmla="*/ 0 w 256"/>
                  <a:gd name="T9" fmla="*/ 1 h 493"/>
                  <a:gd name="T10" fmla="*/ 1 w 256"/>
                  <a:gd name="T11" fmla="*/ 1 h 493"/>
                  <a:gd name="T12" fmla="*/ 1 w 256"/>
                  <a:gd name="T13" fmla="*/ 1 h 493"/>
                  <a:gd name="T14" fmla="*/ 1 w 256"/>
                  <a:gd name="T15" fmla="*/ 1 h 493"/>
                  <a:gd name="T16" fmla="*/ 1 w 256"/>
                  <a:gd name="T17" fmla="*/ 1 h 493"/>
                  <a:gd name="T18" fmla="*/ 1 w 256"/>
                  <a:gd name="T19" fmla="*/ 1 h 493"/>
                  <a:gd name="T20" fmla="*/ 1 w 256"/>
                  <a:gd name="T21" fmla="*/ 1 h 493"/>
                  <a:gd name="T22" fmla="*/ 1 w 256"/>
                  <a:gd name="T23" fmla="*/ 1 h 493"/>
                  <a:gd name="T24" fmla="*/ 1 w 256"/>
                  <a:gd name="T25" fmla="*/ 1 h 49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6"/>
                  <a:gd name="T40" fmla="*/ 0 h 493"/>
                  <a:gd name="T41" fmla="*/ 256 w 256"/>
                  <a:gd name="T42" fmla="*/ 493 h 49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6" h="493">
                    <a:moveTo>
                      <a:pt x="134" y="23"/>
                    </a:moveTo>
                    <a:lnTo>
                      <a:pt x="118" y="0"/>
                    </a:lnTo>
                    <a:lnTo>
                      <a:pt x="12" y="213"/>
                    </a:lnTo>
                    <a:lnTo>
                      <a:pt x="19" y="398"/>
                    </a:lnTo>
                    <a:lnTo>
                      <a:pt x="0" y="454"/>
                    </a:lnTo>
                    <a:lnTo>
                      <a:pt x="99" y="493"/>
                    </a:lnTo>
                    <a:lnTo>
                      <a:pt x="168" y="430"/>
                    </a:lnTo>
                    <a:lnTo>
                      <a:pt x="223" y="362"/>
                    </a:lnTo>
                    <a:lnTo>
                      <a:pt x="256" y="286"/>
                    </a:lnTo>
                    <a:lnTo>
                      <a:pt x="216" y="193"/>
                    </a:lnTo>
                    <a:lnTo>
                      <a:pt x="177" y="105"/>
                    </a:lnTo>
                    <a:lnTo>
                      <a:pt x="134" y="23"/>
                    </a:lnTo>
                    <a:close/>
                  </a:path>
                </a:pathLst>
              </a:custGeom>
              <a:solidFill>
                <a:srgbClr val="D4EBD4"/>
              </a:solidFill>
              <a:ln w="9525">
                <a:noFill/>
                <a:round/>
                <a:headEnd/>
                <a:tailEnd/>
              </a:ln>
            </p:spPr>
            <p:txBody>
              <a:bodyPr/>
              <a:lstStyle/>
              <a:p>
                <a:endParaRPr lang="ja-JP" altLang="en-US"/>
              </a:p>
            </p:txBody>
          </p:sp>
          <p:sp>
            <p:nvSpPr>
              <p:cNvPr id="50277" name="Freeform 19"/>
              <p:cNvSpPr>
                <a:spLocks/>
              </p:cNvSpPr>
              <p:nvPr/>
            </p:nvSpPr>
            <p:spPr bwMode="auto">
              <a:xfrm>
                <a:off x="2361" y="1223"/>
                <a:ext cx="381" cy="294"/>
              </a:xfrm>
              <a:custGeom>
                <a:avLst/>
                <a:gdLst>
                  <a:gd name="T0" fmla="*/ 1 w 762"/>
                  <a:gd name="T1" fmla="*/ 0 h 590"/>
                  <a:gd name="T2" fmla="*/ 1 w 762"/>
                  <a:gd name="T3" fmla="*/ 0 h 590"/>
                  <a:gd name="T4" fmla="*/ 1 w 762"/>
                  <a:gd name="T5" fmla="*/ 0 h 590"/>
                  <a:gd name="T6" fmla="*/ 1 w 762"/>
                  <a:gd name="T7" fmla="*/ 0 h 590"/>
                  <a:gd name="T8" fmla="*/ 1 w 762"/>
                  <a:gd name="T9" fmla="*/ 0 h 590"/>
                  <a:gd name="T10" fmla="*/ 1 w 762"/>
                  <a:gd name="T11" fmla="*/ 0 h 590"/>
                  <a:gd name="T12" fmla="*/ 1 w 762"/>
                  <a:gd name="T13" fmla="*/ 0 h 590"/>
                  <a:gd name="T14" fmla="*/ 1 w 762"/>
                  <a:gd name="T15" fmla="*/ 0 h 590"/>
                  <a:gd name="T16" fmla="*/ 1 w 762"/>
                  <a:gd name="T17" fmla="*/ 0 h 590"/>
                  <a:gd name="T18" fmla="*/ 0 w 762"/>
                  <a:gd name="T19" fmla="*/ 0 h 590"/>
                  <a:gd name="T20" fmla="*/ 1 w 762"/>
                  <a:gd name="T21" fmla="*/ 0 h 590"/>
                  <a:gd name="T22" fmla="*/ 1 w 762"/>
                  <a:gd name="T23" fmla="*/ 0 h 590"/>
                  <a:gd name="T24" fmla="*/ 1 w 762"/>
                  <a:gd name="T25" fmla="*/ 0 h 590"/>
                  <a:gd name="T26" fmla="*/ 1 w 762"/>
                  <a:gd name="T27" fmla="*/ 0 h 590"/>
                  <a:gd name="T28" fmla="*/ 1 w 762"/>
                  <a:gd name="T29" fmla="*/ 0 h 590"/>
                  <a:gd name="T30" fmla="*/ 1 w 762"/>
                  <a:gd name="T31" fmla="*/ 0 h 590"/>
                  <a:gd name="T32" fmla="*/ 1 w 762"/>
                  <a:gd name="T33" fmla="*/ 0 h 590"/>
                  <a:gd name="T34" fmla="*/ 1 w 762"/>
                  <a:gd name="T35" fmla="*/ 0 h 590"/>
                  <a:gd name="T36" fmla="*/ 1 w 762"/>
                  <a:gd name="T37" fmla="*/ 0 h 5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62"/>
                  <a:gd name="T58" fmla="*/ 0 h 590"/>
                  <a:gd name="T59" fmla="*/ 762 w 762"/>
                  <a:gd name="T60" fmla="*/ 590 h 5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62" h="590">
                    <a:moveTo>
                      <a:pt x="762" y="394"/>
                    </a:moveTo>
                    <a:lnTo>
                      <a:pt x="740" y="189"/>
                    </a:lnTo>
                    <a:lnTo>
                      <a:pt x="550" y="200"/>
                    </a:lnTo>
                    <a:lnTo>
                      <a:pt x="461" y="204"/>
                    </a:lnTo>
                    <a:lnTo>
                      <a:pt x="402" y="244"/>
                    </a:lnTo>
                    <a:lnTo>
                      <a:pt x="205" y="90"/>
                    </a:lnTo>
                    <a:lnTo>
                      <a:pt x="100" y="133"/>
                    </a:lnTo>
                    <a:lnTo>
                      <a:pt x="104" y="82"/>
                    </a:lnTo>
                    <a:lnTo>
                      <a:pt x="1" y="0"/>
                    </a:lnTo>
                    <a:lnTo>
                      <a:pt x="0" y="480"/>
                    </a:lnTo>
                    <a:lnTo>
                      <a:pt x="80" y="556"/>
                    </a:lnTo>
                    <a:lnTo>
                      <a:pt x="260" y="590"/>
                    </a:lnTo>
                    <a:lnTo>
                      <a:pt x="378" y="525"/>
                    </a:lnTo>
                    <a:lnTo>
                      <a:pt x="523" y="539"/>
                    </a:lnTo>
                    <a:lnTo>
                      <a:pt x="534" y="575"/>
                    </a:lnTo>
                    <a:lnTo>
                      <a:pt x="614" y="576"/>
                    </a:lnTo>
                    <a:lnTo>
                      <a:pt x="744" y="531"/>
                    </a:lnTo>
                    <a:lnTo>
                      <a:pt x="762" y="394"/>
                    </a:lnTo>
                    <a:close/>
                  </a:path>
                </a:pathLst>
              </a:custGeom>
              <a:solidFill>
                <a:srgbClr val="000000"/>
              </a:solidFill>
              <a:ln w="9525">
                <a:noFill/>
                <a:round/>
                <a:headEnd/>
                <a:tailEnd/>
              </a:ln>
            </p:spPr>
            <p:txBody>
              <a:bodyPr/>
              <a:lstStyle/>
              <a:p>
                <a:endParaRPr lang="ja-JP" altLang="en-US"/>
              </a:p>
            </p:txBody>
          </p:sp>
          <p:sp>
            <p:nvSpPr>
              <p:cNvPr id="50278" name="Freeform 20"/>
              <p:cNvSpPr>
                <a:spLocks/>
              </p:cNvSpPr>
              <p:nvPr/>
            </p:nvSpPr>
            <p:spPr bwMode="auto">
              <a:xfrm>
                <a:off x="2370" y="1244"/>
                <a:ext cx="36" cy="197"/>
              </a:xfrm>
              <a:custGeom>
                <a:avLst/>
                <a:gdLst>
                  <a:gd name="T0" fmla="*/ 0 w 73"/>
                  <a:gd name="T1" fmla="*/ 0 h 394"/>
                  <a:gd name="T2" fmla="*/ 0 w 73"/>
                  <a:gd name="T3" fmla="*/ 1 h 394"/>
                  <a:gd name="T4" fmla="*/ 0 w 73"/>
                  <a:gd name="T5" fmla="*/ 1 h 394"/>
                  <a:gd name="T6" fmla="*/ 0 w 73"/>
                  <a:gd name="T7" fmla="*/ 1 h 394"/>
                  <a:gd name="T8" fmla="*/ 0 w 73"/>
                  <a:gd name="T9" fmla="*/ 1 h 394"/>
                  <a:gd name="T10" fmla="*/ 0 w 73"/>
                  <a:gd name="T11" fmla="*/ 0 h 394"/>
                  <a:gd name="T12" fmla="*/ 0 w 73"/>
                  <a:gd name="T13" fmla="*/ 0 h 394"/>
                  <a:gd name="T14" fmla="*/ 0 60000 65536"/>
                  <a:gd name="T15" fmla="*/ 0 60000 65536"/>
                  <a:gd name="T16" fmla="*/ 0 60000 65536"/>
                  <a:gd name="T17" fmla="*/ 0 60000 65536"/>
                  <a:gd name="T18" fmla="*/ 0 60000 65536"/>
                  <a:gd name="T19" fmla="*/ 0 60000 65536"/>
                  <a:gd name="T20" fmla="*/ 0 60000 65536"/>
                  <a:gd name="T21" fmla="*/ 0 w 73"/>
                  <a:gd name="T22" fmla="*/ 0 h 394"/>
                  <a:gd name="T23" fmla="*/ 73 w 73"/>
                  <a:gd name="T24" fmla="*/ 394 h 3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3" h="394">
                    <a:moveTo>
                      <a:pt x="2" y="0"/>
                    </a:moveTo>
                    <a:lnTo>
                      <a:pt x="73" y="50"/>
                    </a:lnTo>
                    <a:lnTo>
                      <a:pt x="49" y="394"/>
                    </a:lnTo>
                    <a:lnTo>
                      <a:pt x="0" y="386"/>
                    </a:lnTo>
                    <a:lnTo>
                      <a:pt x="3" y="181"/>
                    </a:lnTo>
                    <a:lnTo>
                      <a:pt x="2" y="0"/>
                    </a:lnTo>
                    <a:close/>
                  </a:path>
                </a:pathLst>
              </a:custGeom>
              <a:solidFill>
                <a:srgbClr val="D4EBD4"/>
              </a:solidFill>
              <a:ln w="9525">
                <a:noFill/>
                <a:round/>
                <a:headEnd/>
                <a:tailEnd/>
              </a:ln>
            </p:spPr>
            <p:txBody>
              <a:bodyPr/>
              <a:lstStyle/>
              <a:p>
                <a:endParaRPr lang="ja-JP" altLang="en-US"/>
              </a:p>
            </p:txBody>
          </p:sp>
          <p:sp>
            <p:nvSpPr>
              <p:cNvPr id="50279" name="Freeform 21"/>
              <p:cNvSpPr>
                <a:spLocks/>
              </p:cNvSpPr>
              <p:nvPr/>
            </p:nvSpPr>
            <p:spPr bwMode="auto">
              <a:xfrm>
                <a:off x="2449" y="1274"/>
                <a:ext cx="107" cy="201"/>
              </a:xfrm>
              <a:custGeom>
                <a:avLst/>
                <a:gdLst>
                  <a:gd name="T0" fmla="*/ 1 w 214"/>
                  <a:gd name="T1" fmla="*/ 0 h 403"/>
                  <a:gd name="T2" fmla="*/ 0 w 214"/>
                  <a:gd name="T3" fmla="*/ 0 h 403"/>
                  <a:gd name="T4" fmla="*/ 1 w 214"/>
                  <a:gd name="T5" fmla="*/ 0 h 403"/>
                  <a:gd name="T6" fmla="*/ 1 w 214"/>
                  <a:gd name="T7" fmla="*/ 0 h 403"/>
                  <a:gd name="T8" fmla="*/ 1 w 214"/>
                  <a:gd name="T9" fmla="*/ 0 h 403"/>
                  <a:gd name="T10" fmla="*/ 1 w 214"/>
                  <a:gd name="T11" fmla="*/ 0 h 403"/>
                  <a:gd name="T12" fmla="*/ 0 60000 65536"/>
                  <a:gd name="T13" fmla="*/ 0 60000 65536"/>
                  <a:gd name="T14" fmla="*/ 0 60000 65536"/>
                  <a:gd name="T15" fmla="*/ 0 60000 65536"/>
                  <a:gd name="T16" fmla="*/ 0 60000 65536"/>
                  <a:gd name="T17" fmla="*/ 0 60000 65536"/>
                  <a:gd name="T18" fmla="*/ 0 w 214"/>
                  <a:gd name="T19" fmla="*/ 0 h 403"/>
                  <a:gd name="T20" fmla="*/ 214 w 214"/>
                  <a:gd name="T21" fmla="*/ 403 h 403"/>
                </a:gdLst>
                <a:ahLst/>
                <a:cxnLst>
                  <a:cxn ang="T12">
                    <a:pos x="T0" y="T1"/>
                  </a:cxn>
                  <a:cxn ang="T13">
                    <a:pos x="T2" y="T3"/>
                  </a:cxn>
                  <a:cxn ang="T14">
                    <a:pos x="T4" y="T5"/>
                  </a:cxn>
                  <a:cxn ang="T15">
                    <a:pos x="T6" y="T7"/>
                  </a:cxn>
                  <a:cxn ang="T16">
                    <a:pos x="T8" y="T9"/>
                  </a:cxn>
                  <a:cxn ang="T17">
                    <a:pos x="T10" y="T11"/>
                  </a:cxn>
                </a:cxnLst>
                <a:rect l="T18" t="T19" r="T20" b="T21"/>
                <a:pathLst>
                  <a:path w="214" h="403">
                    <a:moveTo>
                      <a:pt x="22" y="0"/>
                    </a:moveTo>
                    <a:lnTo>
                      <a:pt x="0" y="261"/>
                    </a:lnTo>
                    <a:lnTo>
                      <a:pt x="211" y="403"/>
                    </a:lnTo>
                    <a:lnTo>
                      <a:pt x="214" y="150"/>
                    </a:lnTo>
                    <a:lnTo>
                      <a:pt x="22" y="0"/>
                    </a:lnTo>
                    <a:close/>
                  </a:path>
                </a:pathLst>
              </a:custGeom>
              <a:solidFill>
                <a:srgbClr val="C2D6C2"/>
              </a:solidFill>
              <a:ln w="9525">
                <a:noFill/>
                <a:round/>
                <a:headEnd/>
                <a:tailEnd/>
              </a:ln>
            </p:spPr>
            <p:txBody>
              <a:bodyPr/>
              <a:lstStyle/>
              <a:p>
                <a:endParaRPr lang="ja-JP" altLang="en-US"/>
              </a:p>
            </p:txBody>
          </p:sp>
          <p:sp>
            <p:nvSpPr>
              <p:cNvPr id="50280" name="Freeform 22"/>
              <p:cNvSpPr>
                <a:spLocks/>
              </p:cNvSpPr>
              <p:nvPr/>
            </p:nvSpPr>
            <p:spPr bwMode="auto">
              <a:xfrm>
                <a:off x="2598" y="1324"/>
                <a:ext cx="139" cy="129"/>
              </a:xfrm>
              <a:custGeom>
                <a:avLst/>
                <a:gdLst>
                  <a:gd name="T0" fmla="*/ 0 w 278"/>
                  <a:gd name="T1" fmla="*/ 1 h 257"/>
                  <a:gd name="T2" fmla="*/ 1 w 278"/>
                  <a:gd name="T3" fmla="*/ 1 h 257"/>
                  <a:gd name="T4" fmla="*/ 1 w 278"/>
                  <a:gd name="T5" fmla="*/ 1 h 257"/>
                  <a:gd name="T6" fmla="*/ 1 w 278"/>
                  <a:gd name="T7" fmla="*/ 0 h 257"/>
                  <a:gd name="T8" fmla="*/ 0 w 278"/>
                  <a:gd name="T9" fmla="*/ 1 h 257"/>
                  <a:gd name="T10" fmla="*/ 0 w 278"/>
                  <a:gd name="T11" fmla="*/ 1 h 257"/>
                  <a:gd name="T12" fmla="*/ 0 60000 65536"/>
                  <a:gd name="T13" fmla="*/ 0 60000 65536"/>
                  <a:gd name="T14" fmla="*/ 0 60000 65536"/>
                  <a:gd name="T15" fmla="*/ 0 60000 65536"/>
                  <a:gd name="T16" fmla="*/ 0 60000 65536"/>
                  <a:gd name="T17" fmla="*/ 0 60000 65536"/>
                  <a:gd name="T18" fmla="*/ 0 w 278"/>
                  <a:gd name="T19" fmla="*/ 0 h 257"/>
                  <a:gd name="T20" fmla="*/ 278 w 278"/>
                  <a:gd name="T21" fmla="*/ 257 h 257"/>
                </a:gdLst>
                <a:ahLst/>
                <a:cxnLst>
                  <a:cxn ang="T12">
                    <a:pos x="T0" y="T1"/>
                  </a:cxn>
                  <a:cxn ang="T13">
                    <a:pos x="T2" y="T3"/>
                  </a:cxn>
                  <a:cxn ang="T14">
                    <a:pos x="T4" y="T5"/>
                  </a:cxn>
                  <a:cxn ang="T15">
                    <a:pos x="T6" y="T7"/>
                  </a:cxn>
                  <a:cxn ang="T16">
                    <a:pos x="T8" y="T9"/>
                  </a:cxn>
                  <a:cxn ang="T17">
                    <a:pos x="T10" y="T11"/>
                  </a:cxn>
                </a:cxnLst>
                <a:rect l="T18" t="T19" r="T20" b="T21"/>
                <a:pathLst>
                  <a:path w="278" h="257">
                    <a:moveTo>
                      <a:pt x="0" y="17"/>
                    </a:moveTo>
                    <a:lnTo>
                      <a:pt x="21" y="257"/>
                    </a:lnTo>
                    <a:lnTo>
                      <a:pt x="278" y="257"/>
                    </a:lnTo>
                    <a:lnTo>
                      <a:pt x="253" y="0"/>
                    </a:lnTo>
                    <a:lnTo>
                      <a:pt x="0" y="17"/>
                    </a:lnTo>
                    <a:close/>
                  </a:path>
                </a:pathLst>
              </a:custGeom>
              <a:solidFill>
                <a:srgbClr val="C2D6C2"/>
              </a:solidFill>
              <a:ln w="9525">
                <a:noFill/>
                <a:round/>
                <a:headEnd/>
                <a:tailEnd/>
              </a:ln>
            </p:spPr>
            <p:txBody>
              <a:bodyPr/>
              <a:lstStyle/>
              <a:p>
                <a:endParaRPr lang="ja-JP" altLang="en-US"/>
              </a:p>
            </p:txBody>
          </p:sp>
          <p:sp>
            <p:nvSpPr>
              <p:cNvPr id="50281" name="Freeform 23"/>
              <p:cNvSpPr>
                <a:spLocks/>
              </p:cNvSpPr>
              <p:nvPr/>
            </p:nvSpPr>
            <p:spPr bwMode="auto">
              <a:xfrm>
                <a:off x="2473" y="1351"/>
                <a:ext cx="51" cy="73"/>
              </a:xfrm>
              <a:custGeom>
                <a:avLst/>
                <a:gdLst>
                  <a:gd name="T0" fmla="*/ 1 w 102"/>
                  <a:gd name="T1" fmla="*/ 0 h 146"/>
                  <a:gd name="T2" fmla="*/ 0 w 102"/>
                  <a:gd name="T3" fmla="*/ 1 h 146"/>
                  <a:gd name="T4" fmla="*/ 1 w 102"/>
                  <a:gd name="T5" fmla="*/ 1 h 146"/>
                  <a:gd name="T6" fmla="*/ 1 w 102"/>
                  <a:gd name="T7" fmla="*/ 1 h 146"/>
                  <a:gd name="T8" fmla="*/ 1 w 102"/>
                  <a:gd name="T9" fmla="*/ 0 h 146"/>
                  <a:gd name="T10" fmla="*/ 1 w 102"/>
                  <a:gd name="T11" fmla="*/ 0 h 146"/>
                  <a:gd name="T12" fmla="*/ 0 60000 65536"/>
                  <a:gd name="T13" fmla="*/ 0 60000 65536"/>
                  <a:gd name="T14" fmla="*/ 0 60000 65536"/>
                  <a:gd name="T15" fmla="*/ 0 60000 65536"/>
                  <a:gd name="T16" fmla="*/ 0 60000 65536"/>
                  <a:gd name="T17" fmla="*/ 0 60000 65536"/>
                  <a:gd name="T18" fmla="*/ 0 w 102"/>
                  <a:gd name="T19" fmla="*/ 0 h 146"/>
                  <a:gd name="T20" fmla="*/ 102 w 102"/>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102" h="146">
                    <a:moveTo>
                      <a:pt x="9" y="0"/>
                    </a:moveTo>
                    <a:lnTo>
                      <a:pt x="0" y="82"/>
                    </a:lnTo>
                    <a:lnTo>
                      <a:pt x="98" y="146"/>
                    </a:lnTo>
                    <a:lnTo>
                      <a:pt x="102" y="43"/>
                    </a:lnTo>
                    <a:lnTo>
                      <a:pt x="9" y="0"/>
                    </a:lnTo>
                    <a:close/>
                  </a:path>
                </a:pathLst>
              </a:custGeom>
              <a:solidFill>
                <a:srgbClr val="E08578"/>
              </a:solidFill>
              <a:ln w="9525">
                <a:noFill/>
                <a:round/>
                <a:headEnd/>
                <a:tailEnd/>
              </a:ln>
            </p:spPr>
            <p:txBody>
              <a:bodyPr/>
              <a:lstStyle/>
              <a:p>
                <a:endParaRPr lang="ja-JP" altLang="en-US"/>
              </a:p>
            </p:txBody>
          </p:sp>
          <p:sp>
            <p:nvSpPr>
              <p:cNvPr id="50282" name="Freeform 24"/>
              <p:cNvSpPr>
                <a:spLocks/>
              </p:cNvSpPr>
              <p:nvPr/>
            </p:nvSpPr>
            <p:spPr bwMode="auto">
              <a:xfrm>
                <a:off x="2626" y="1355"/>
                <a:ext cx="80" cy="73"/>
              </a:xfrm>
              <a:custGeom>
                <a:avLst/>
                <a:gdLst>
                  <a:gd name="T0" fmla="*/ 0 w 161"/>
                  <a:gd name="T1" fmla="*/ 1 h 146"/>
                  <a:gd name="T2" fmla="*/ 0 w 161"/>
                  <a:gd name="T3" fmla="*/ 1 h 146"/>
                  <a:gd name="T4" fmla="*/ 0 w 161"/>
                  <a:gd name="T5" fmla="*/ 1 h 146"/>
                  <a:gd name="T6" fmla="*/ 0 w 161"/>
                  <a:gd name="T7" fmla="*/ 1 h 146"/>
                  <a:gd name="T8" fmla="*/ 0 w 161"/>
                  <a:gd name="T9" fmla="*/ 0 h 146"/>
                  <a:gd name="T10" fmla="*/ 0 w 161"/>
                  <a:gd name="T11" fmla="*/ 1 h 146"/>
                  <a:gd name="T12" fmla="*/ 0 w 161"/>
                  <a:gd name="T13" fmla="*/ 1 h 146"/>
                  <a:gd name="T14" fmla="*/ 0 w 161"/>
                  <a:gd name="T15" fmla="*/ 1 h 146"/>
                  <a:gd name="T16" fmla="*/ 0 60000 65536"/>
                  <a:gd name="T17" fmla="*/ 0 60000 65536"/>
                  <a:gd name="T18" fmla="*/ 0 60000 65536"/>
                  <a:gd name="T19" fmla="*/ 0 60000 65536"/>
                  <a:gd name="T20" fmla="*/ 0 60000 65536"/>
                  <a:gd name="T21" fmla="*/ 0 60000 65536"/>
                  <a:gd name="T22" fmla="*/ 0 60000 65536"/>
                  <a:gd name="T23" fmla="*/ 0 60000 65536"/>
                  <a:gd name="T24" fmla="*/ 0 w 161"/>
                  <a:gd name="T25" fmla="*/ 0 h 146"/>
                  <a:gd name="T26" fmla="*/ 161 w 161"/>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1" h="146">
                    <a:moveTo>
                      <a:pt x="0" y="55"/>
                    </a:moveTo>
                    <a:lnTo>
                      <a:pt x="15" y="146"/>
                    </a:lnTo>
                    <a:lnTo>
                      <a:pt x="161" y="144"/>
                    </a:lnTo>
                    <a:lnTo>
                      <a:pt x="149" y="50"/>
                    </a:lnTo>
                    <a:lnTo>
                      <a:pt x="103" y="0"/>
                    </a:lnTo>
                    <a:lnTo>
                      <a:pt x="5" y="38"/>
                    </a:lnTo>
                    <a:lnTo>
                      <a:pt x="0" y="55"/>
                    </a:lnTo>
                    <a:close/>
                  </a:path>
                </a:pathLst>
              </a:custGeom>
              <a:solidFill>
                <a:srgbClr val="E08578"/>
              </a:solidFill>
              <a:ln w="9525">
                <a:noFill/>
                <a:round/>
                <a:headEnd/>
                <a:tailEnd/>
              </a:ln>
            </p:spPr>
            <p:txBody>
              <a:bodyPr/>
              <a:lstStyle/>
              <a:p>
                <a:endParaRPr lang="ja-JP" altLang="en-US"/>
              </a:p>
            </p:txBody>
          </p:sp>
          <p:sp>
            <p:nvSpPr>
              <p:cNvPr id="50283" name="Freeform 25"/>
              <p:cNvSpPr>
                <a:spLocks/>
              </p:cNvSpPr>
              <p:nvPr/>
            </p:nvSpPr>
            <p:spPr bwMode="auto">
              <a:xfrm>
                <a:off x="2370" y="1586"/>
                <a:ext cx="178" cy="227"/>
              </a:xfrm>
              <a:custGeom>
                <a:avLst/>
                <a:gdLst>
                  <a:gd name="T0" fmla="*/ 1 w 354"/>
                  <a:gd name="T1" fmla="*/ 0 h 456"/>
                  <a:gd name="T2" fmla="*/ 1 w 354"/>
                  <a:gd name="T3" fmla="*/ 0 h 456"/>
                  <a:gd name="T4" fmla="*/ 1 w 354"/>
                  <a:gd name="T5" fmla="*/ 0 h 456"/>
                  <a:gd name="T6" fmla="*/ 1 w 354"/>
                  <a:gd name="T7" fmla="*/ 0 h 456"/>
                  <a:gd name="T8" fmla="*/ 1 w 354"/>
                  <a:gd name="T9" fmla="*/ 0 h 456"/>
                  <a:gd name="T10" fmla="*/ 1 w 354"/>
                  <a:gd name="T11" fmla="*/ 0 h 456"/>
                  <a:gd name="T12" fmla="*/ 1 w 354"/>
                  <a:gd name="T13" fmla="*/ 0 h 456"/>
                  <a:gd name="T14" fmla="*/ 1 w 354"/>
                  <a:gd name="T15" fmla="*/ 0 h 456"/>
                  <a:gd name="T16" fmla="*/ 0 w 354"/>
                  <a:gd name="T17" fmla="*/ 0 h 456"/>
                  <a:gd name="T18" fmla="*/ 0 w 354"/>
                  <a:gd name="T19" fmla="*/ 0 h 456"/>
                  <a:gd name="T20" fmla="*/ 1 w 354"/>
                  <a:gd name="T21" fmla="*/ 0 h 456"/>
                  <a:gd name="T22" fmla="*/ 1 w 354"/>
                  <a:gd name="T23" fmla="*/ 0 h 456"/>
                  <a:gd name="T24" fmla="*/ 1 w 354"/>
                  <a:gd name="T25" fmla="*/ 0 h 4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4"/>
                  <a:gd name="T40" fmla="*/ 0 h 456"/>
                  <a:gd name="T41" fmla="*/ 354 w 354"/>
                  <a:gd name="T42" fmla="*/ 456 h 4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4" h="456">
                    <a:moveTo>
                      <a:pt x="270" y="173"/>
                    </a:moveTo>
                    <a:lnTo>
                      <a:pt x="290" y="204"/>
                    </a:lnTo>
                    <a:lnTo>
                      <a:pt x="300" y="239"/>
                    </a:lnTo>
                    <a:lnTo>
                      <a:pt x="300" y="296"/>
                    </a:lnTo>
                    <a:lnTo>
                      <a:pt x="284" y="356"/>
                    </a:lnTo>
                    <a:lnTo>
                      <a:pt x="265" y="394"/>
                    </a:lnTo>
                    <a:lnTo>
                      <a:pt x="354" y="456"/>
                    </a:lnTo>
                    <a:lnTo>
                      <a:pt x="210" y="434"/>
                    </a:lnTo>
                    <a:lnTo>
                      <a:pt x="0" y="229"/>
                    </a:lnTo>
                    <a:lnTo>
                      <a:pt x="0" y="0"/>
                    </a:lnTo>
                    <a:lnTo>
                      <a:pt x="167" y="83"/>
                    </a:lnTo>
                    <a:lnTo>
                      <a:pt x="270" y="173"/>
                    </a:lnTo>
                    <a:close/>
                  </a:path>
                </a:pathLst>
              </a:custGeom>
              <a:solidFill>
                <a:srgbClr val="788578"/>
              </a:solidFill>
              <a:ln w="9525">
                <a:noFill/>
                <a:round/>
                <a:headEnd/>
                <a:tailEnd/>
              </a:ln>
            </p:spPr>
            <p:txBody>
              <a:bodyPr/>
              <a:lstStyle/>
              <a:p>
                <a:endParaRPr lang="ja-JP" altLang="en-US"/>
              </a:p>
            </p:txBody>
          </p:sp>
          <p:sp>
            <p:nvSpPr>
              <p:cNvPr id="50284" name="Freeform 26"/>
              <p:cNvSpPr>
                <a:spLocks/>
              </p:cNvSpPr>
              <p:nvPr/>
            </p:nvSpPr>
            <p:spPr bwMode="auto">
              <a:xfrm>
                <a:off x="2367" y="1484"/>
                <a:ext cx="192" cy="189"/>
              </a:xfrm>
              <a:custGeom>
                <a:avLst/>
                <a:gdLst>
                  <a:gd name="T0" fmla="*/ 1 w 384"/>
                  <a:gd name="T1" fmla="*/ 0 h 376"/>
                  <a:gd name="T2" fmla="*/ 1 w 384"/>
                  <a:gd name="T3" fmla="*/ 1 h 376"/>
                  <a:gd name="T4" fmla="*/ 1 w 384"/>
                  <a:gd name="T5" fmla="*/ 1 h 376"/>
                  <a:gd name="T6" fmla="*/ 1 w 384"/>
                  <a:gd name="T7" fmla="*/ 1 h 376"/>
                  <a:gd name="T8" fmla="*/ 1 w 384"/>
                  <a:gd name="T9" fmla="*/ 1 h 376"/>
                  <a:gd name="T10" fmla="*/ 1 w 384"/>
                  <a:gd name="T11" fmla="*/ 1 h 376"/>
                  <a:gd name="T12" fmla="*/ 1 w 384"/>
                  <a:gd name="T13" fmla="*/ 1 h 376"/>
                  <a:gd name="T14" fmla="*/ 1 w 384"/>
                  <a:gd name="T15" fmla="*/ 1 h 376"/>
                  <a:gd name="T16" fmla="*/ 1 w 384"/>
                  <a:gd name="T17" fmla="*/ 1 h 376"/>
                  <a:gd name="T18" fmla="*/ 1 w 384"/>
                  <a:gd name="T19" fmla="*/ 1 h 376"/>
                  <a:gd name="T20" fmla="*/ 0 w 384"/>
                  <a:gd name="T21" fmla="*/ 1 h 376"/>
                  <a:gd name="T22" fmla="*/ 1 w 384"/>
                  <a:gd name="T23" fmla="*/ 1 h 376"/>
                  <a:gd name="T24" fmla="*/ 1 w 384"/>
                  <a:gd name="T25" fmla="*/ 1 h 376"/>
                  <a:gd name="T26" fmla="*/ 1 w 384"/>
                  <a:gd name="T27" fmla="*/ 1 h 376"/>
                  <a:gd name="T28" fmla="*/ 1 w 384"/>
                  <a:gd name="T29" fmla="*/ 0 h 376"/>
                  <a:gd name="T30" fmla="*/ 1 w 384"/>
                  <a:gd name="T31" fmla="*/ 0 h 3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4"/>
                  <a:gd name="T49" fmla="*/ 0 h 376"/>
                  <a:gd name="T50" fmla="*/ 384 w 384"/>
                  <a:gd name="T51" fmla="*/ 376 h 3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4" h="376">
                    <a:moveTo>
                      <a:pt x="100" y="0"/>
                    </a:moveTo>
                    <a:lnTo>
                      <a:pt x="145" y="7"/>
                    </a:lnTo>
                    <a:lnTo>
                      <a:pt x="182" y="17"/>
                    </a:lnTo>
                    <a:lnTo>
                      <a:pt x="228" y="37"/>
                    </a:lnTo>
                    <a:lnTo>
                      <a:pt x="285" y="71"/>
                    </a:lnTo>
                    <a:lnTo>
                      <a:pt x="329" y="108"/>
                    </a:lnTo>
                    <a:lnTo>
                      <a:pt x="374" y="155"/>
                    </a:lnTo>
                    <a:lnTo>
                      <a:pt x="384" y="170"/>
                    </a:lnTo>
                    <a:lnTo>
                      <a:pt x="277" y="376"/>
                    </a:lnTo>
                    <a:lnTo>
                      <a:pt x="50" y="257"/>
                    </a:lnTo>
                    <a:lnTo>
                      <a:pt x="0" y="222"/>
                    </a:lnTo>
                    <a:lnTo>
                      <a:pt x="8" y="99"/>
                    </a:lnTo>
                    <a:lnTo>
                      <a:pt x="32" y="66"/>
                    </a:lnTo>
                    <a:lnTo>
                      <a:pt x="86" y="8"/>
                    </a:lnTo>
                    <a:lnTo>
                      <a:pt x="100" y="0"/>
                    </a:lnTo>
                    <a:close/>
                  </a:path>
                </a:pathLst>
              </a:custGeom>
              <a:solidFill>
                <a:srgbClr val="B0C2B0"/>
              </a:solidFill>
              <a:ln w="9525">
                <a:noFill/>
                <a:round/>
                <a:headEnd/>
                <a:tailEnd/>
              </a:ln>
            </p:spPr>
            <p:txBody>
              <a:bodyPr/>
              <a:lstStyle/>
              <a:p>
                <a:endParaRPr lang="ja-JP" altLang="en-US"/>
              </a:p>
            </p:txBody>
          </p:sp>
          <p:sp>
            <p:nvSpPr>
              <p:cNvPr id="50285" name="Freeform 27"/>
              <p:cNvSpPr>
                <a:spLocks/>
              </p:cNvSpPr>
              <p:nvPr/>
            </p:nvSpPr>
            <p:spPr bwMode="auto">
              <a:xfrm>
                <a:off x="2651" y="1781"/>
                <a:ext cx="71" cy="58"/>
              </a:xfrm>
              <a:custGeom>
                <a:avLst/>
                <a:gdLst>
                  <a:gd name="T0" fmla="*/ 1 w 142"/>
                  <a:gd name="T1" fmla="*/ 0 h 115"/>
                  <a:gd name="T2" fmla="*/ 0 w 142"/>
                  <a:gd name="T3" fmla="*/ 1 h 115"/>
                  <a:gd name="T4" fmla="*/ 1 w 142"/>
                  <a:gd name="T5" fmla="*/ 1 h 115"/>
                  <a:gd name="T6" fmla="*/ 1 w 142"/>
                  <a:gd name="T7" fmla="*/ 1 h 115"/>
                  <a:gd name="T8" fmla="*/ 1 w 142"/>
                  <a:gd name="T9" fmla="*/ 0 h 115"/>
                  <a:gd name="T10" fmla="*/ 1 w 142"/>
                  <a:gd name="T11" fmla="*/ 0 h 115"/>
                  <a:gd name="T12" fmla="*/ 0 60000 65536"/>
                  <a:gd name="T13" fmla="*/ 0 60000 65536"/>
                  <a:gd name="T14" fmla="*/ 0 60000 65536"/>
                  <a:gd name="T15" fmla="*/ 0 60000 65536"/>
                  <a:gd name="T16" fmla="*/ 0 60000 65536"/>
                  <a:gd name="T17" fmla="*/ 0 60000 65536"/>
                  <a:gd name="T18" fmla="*/ 0 w 142"/>
                  <a:gd name="T19" fmla="*/ 0 h 115"/>
                  <a:gd name="T20" fmla="*/ 142 w 142"/>
                  <a:gd name="T21" fmla="*/ 115 h 115"/>
                </a:gdLst>
                <a:ahLst/>
                <a:cxnLst>
                  <a:cxn ang="T12">
                    <a:pos x="T0" y="T1"/>
                  </a:cxn>
                  <a:cxn ang="T13">
                    <a:pos x="T2" y="T3"/>
                  </a:cxn>
                  <a:cxn ang="T14">
                    <a:pos x="T4" y="T5"/>
                  </a:cxn>
                  <a:cxn ang="T15">
                    <a:pos x="T6" y="T7"/>
                  </a:cxn>
                  <a:cxn ang="T16">
                    <a:pos x="T8" y="T9"/>
                  </a:cxn>
                  <a:cxn ang="T17">
                    <a:pos x="T10" y="T11"/>
                  </a:cxn>
                </a:cxnLst>
                <a:rect l="T18" t="T19" r="T20" b="T21"/>
                <a:pathLst>
                  <a:path w="142" h="115">
                    <a:moveTo>
                      <a:pt x="83" y="0"/>
                    </a:moveTo>
                    <a:lnTo>
                      <a:pt x="0" y="59"/>
                    </a:lnTo>
                    <a:lnTo>
                      <a:pt x="30" y="115"/>
                    </a:lnTo>
                    <a:lnTo>
                      <a:pt x="142" y="115"/>
                    </a:lnTo>
                    <a:lnTo>
                      <a:pt x="83" y="0"/>
                    </a:lnTo>
                    <a:close/>
                  </a:path>
                </a:pathLst>
              </a:custGeom>
              <a:solidFill>
                <a:srgbClr val="D4EBD4"/>
              </a:solidFill>
              <a:ln w="9525">
                <a:noFill/>
                <a:round/>
                <a:headEnd/>
                <a:tailEnd/>
              </a:ln>
            </p:spPr>
            <p:txBody>
              <a:bodyPr/>
              <a:lstStyle/>
              <a:p>
                <a:endParaRPr lang="ja-JP" altLang="en-US"/>
              </a:p>
            </p:txBody>
          </p:sp>
          <p:sp>
            <p:nvSpPr>
              <p:cNvPr id="50286" name="Freeform 28"/>
              <p:cNvSpPr>
                <a:spLocks/>
              </p:cNvSpPr>
              <p:nvPr/>
            </p:nvSpPr>
            <p:spPr bwMode="auto">
              <a:xfrm>
                <a:off x="2684" y="1748"/>
                <a:ext cx="151" cy="92"/>
              </a:xfrm>
              <a:custGeom>
                <a:avLst/>
                <a:gdLst>
                  <a:gd name="T0" fmla="*/ 0 w 301"/>
                  <a:gd name="T1" fmla="*/ 1 h 183"/>
                  <a:gd name="T2" fmla="*/ 1 w 301"/>
                  <a:gd name="T3" fmla="*/ 1 h 183"/>
                  <a:gd name="T4" fmla="*/ 1 w 301"/>
                  <a:gd name="T5" fmla="*/ 1 h 183"/>
                  <a:gd name="T6" fmla="*/ 1 w 301"/>
                  <a:gd name="T7" fmla="*/ 1 h 183"/>
                  <a:gd name="T8" fmla="*/ 1 w 301"/>
                  <a:gd name="T9" fmla="*/ 1 h 183"/>
                  <a:gd name="T10" fmla="*/ 1 w 301"/>
                  <a:gd name="T11" fmla="*/ 1 h 183"/>
                  <a:gd name="T12" fmla="*/ 1 w 301"/>
                  <a:gd name="T13" fmla="*/ 1 h 183"/>
                  <a:gd name="T14" fmla="*/ 1 w 301"/>
                  <a:gd name="T15" fmla="*/ 1 h 183"/>
                  <a:gd name="T16" fmla="*/ 1 w 301"/>
                  <a:gd name="T17" fmla="*/ 0 h 183"/>
                  <a:gd name="T18" fmla="*/ 1 w 301"/>
                  <a:gd name="T19" fmla="*/ 1 h 183"/>
                  <a:gd name="T20" fmla="*/ 0 w 301"/>
                  <a:gd name="T21" fmla="*/ 1 h 183"/>
                  <a:gd name="T22" fmla="*/ 0 w 301"/>
                  <a:gd name="T23" fmla="*/ 1 h 1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1"/>
                  <a:gd name="T37" fmla="*/ 0 h 183"/>
                  <a:gd name="T38" fmla="*/ 301 w 301"/>
                  <a:gd name="T39" fmla="*/ 183 h 18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1" h="183">
                    <a:moveTo>
                      <a:pt x="0" y="52"/>
                    </a:moveTo>
                    <a:lnTo>
                      <a:pt x="20" y="97"/>
                    </a:lnTo>
                    <a:lnTo>
                      <a:pt x="45" y="146"/>
                    </a:lnTo>
                    <a:lnTo>
                      <a:pt x="67" y="182"/>
                    </a:lnTo>
                    <a:lnTo>
                      <a:pt x="301" y="183"/>
                    </a:lnTo>
                    <a:lnTo>
                      <a:pt x="259" y="144"/>
                    </a:lnTo>
                    <a:lnTo>
                      <a:pt x="210" y="81"/>
                    </a:lnTo>
                    <a:lnTo>
                      <a:pt x="178" y="29"/>
                    </a:lnTo>
                    <a:lnTo>
                      <a:pt x="164" y="0"/>
                    </a:lnTo>
                    <a:lnTo>
                      <a:pt x="69" y="25"/>
                    </a:lnTo>
                    <a:lnTo>
                      <a:pt x="0" y="52"/>
                    </a:lnTo>
                    <a:close/>
                  </a:path>
                </a:pathLst>
              </a:custGeom>
              <a:solidFill>
                <a:srgbClr val="FFFFFF"/>
              </a:solidFill>
              <a:ln w="9525">
                <a:noFill/>
                <a:round/>
                <a:headEnd/>
                <a:tailEnd/>
              </a:ln>
            </p:spPr>
            <p:txBody>
              <a:bodyPr/>
              <a:lstStyle/>
              <a:p>
                <a:endParaRPr lang="ja-JP" altLang="en-US"/>
              </a:p>
            </p:txBody>
          </p:sp>
          <p:sp>
            <p:nvSpPr>
              <p:cNvPr id="50287" name="Freeform 29"/>
              <p:cNvSpPr>
                <a:spLocks/>
              </p:cNvSpPr>
              <p:nvPr/>
            </p:nvSpPr>
            <p:spPr bwMode="auto">
              <a:xfrm>
                <a:off x="2608" y="1574"/>
                <a:ext cx="254" cy="155"/>
              </a:xfrm>
              <a:custGeom>
                <a:avLst/>
                <a:gdLst>
                  <a:gd name="T0" fmla="*/ 0 w 509"/>
                  <a:gd name="T1" fmla="*/ 1 h 310"/>
                  <a:gd name="T2" fmla="*/ 0 w 509"/>
                  <a:gd name="T3" fmla="*/ 0 h 310"/>
                  <a:gd name="T4" fmla="*/ 0 w 509"/>
                  <a:gd name="T5" fmla="*/ 1 h 310"/>
                  <a:gd name="T6" fmla="*/ 0 w 509"/>
                  <a:gd name="T7" fmla="*/ 1 h 310"/>
                  <a:gd name="T8" fmla="*/ 0 w 509"/>
                  <a:gd name="T9" fmla="*/ 1 h 310"/>
                  <a:gd name="T10" fmla="*/ 0 w 509"/>
                  <a:gd name="T11" fmla="*/ 1 h 310"/>
                  <a:gd name="T12" fmla="*/ 0 w 509"/>
                  <a:gd name="T13" fmla="*/ 1 h 310"/>
                  <a:gd name="T14" fmla="*/ 0 60000 65536"/>
                  <a:gd name="T15" fmla="*/ 0 60000 65536"/>
                  <a:gd name="T16" fmla="*/ 0 60000 65536"/>
                  <a:gd name="T17" fmla="*/ 0 60000 65536"/>
                  <a:gd name="T18" fmla="*/ 0 60000 65536"/>
                  <a:gd name="T19" fmla="*/ 0 60000 65536"/>
                  <a:gd name="T20" fmla="*/ 0 60000 65536"/>
                  <a:gd name="T21" fmla="*/ 0 w 509"/>
                  <a:gd name="T22" fmla="*/ 0 h 310"/>
                  <a:gd name="T23" fmla="*/ 509 w 509"/>
                  <a:gd name="T24" fmla="*/ 310 h 3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9" h="310">
                    <a:moveTo>
                      <a:pt x="0" y="50"/>
                    </a:moveTo>
                    <a:lnTo>
                      <a:pt x="218" y="0"/>
                    </a:lnTo>
                    <a:lnTo>
                      <a:pt x="509" y="195"/>
                    </a:lnTo>
                    <a:lnTo>
                      <a:pt x="323" y="310"/>
                    </a:lnTo>
                    <a:lnTo>
                      <a:pt x="3" y="73"/>
                    </a:lnTo>
                    <a:lnTo>
                      <a:pt x="0" y="50"/>
                    </a:lnTo>
                    <a:close/>
                  </a:path>
                </a:pathLst>
              </a:custGeom>
              <a:solidFill>
                <a:srgbClr val="B0C2B0"/>
              </a:solidFill>
              <a:ln w="9525">
                <a:noFill/>
                <a:round/>
                <a:headEnd/>
                <a:tailEnd/>
              </a:ln>
            </p:spPr>
            <p:txBody>
              <a:bodyPr/>
              <a:lstStyle/>
              <a:p>
                <a:endParaRPr lang="ja-JP" altLang="en-US"/>
              </a:p>
            </p:txBody>
          </p:sp>
          <p:sp>
            <p:nvSpPr>
              <p:cNvPr id="50288" name="Freeform 30"/>
              <p:cNvSpPr>
                <a:spLocks/>
              </p:cNvSpPr>
              <p:nvPr/>
            </p:nvSpPr>
            <p:spPr bwMode="auto">
              <a:xfrm>
                <a:off x="2844" y="1537"/>
                <a:ext cx="322" cy="310"/>
              </a:xfrm>
              <a:custGeom>
                <a:avLst/>
                <a:gdLst>
                  <a:gd name="T0" fmla="*/ 1 w 642"/>
                  <a:gd name="T1" fmla="*/ 0 h 620"/>
                  <a:gd name="T2" fmla="*/ 1 w 642"/>
                  <a:gd name="T3" fmla="*/ 1 h 620"/>
                  <a:gd name="T4" fmla="*/ 0 w 642"/>
                  <a:gd name="T5" fmla="*/ 1 h 620"/>
                  <a:gd name="T6" fmla="*/ 1 w 642"/>
                  <a:gd name="T7" fmla="*/ 1 h 620"/>
                  <a:gd name="T8" fmla="*/ 1 w 642"/>
                  <a:gd name="T9" fmla="*/ 1 h 620"/>
                  <a:gd name="T10" fmla="*/ 1 w 642"/>
                  <a:gd name="T11" fmla="*/ 1 h 620"/>
                  <a:gd name="T12" fmla="*/ 1 w 642"/>
                  <a:gd name="T13" fmla="*/ 1 h 620"/>
                  <a:gd name="T14" fmla="*/ 1 w 642"/>
                  <a:gd name="T15" fmla="*/ 0 h 620"/>
                  <a:gd name="T16" fmla="*/ 1 w 642"/>
                  <a:gd name="T17" fmla="*/ 0 h 6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2"/>
                  <a:gd name="T28" fmla="*/ 0 h 620"/>
                  <a:gd name="T29" fmla="*/ 642 w 642"/>
                  <a:gd name="T30" fmla="*/ 620 h 6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2" h="620">
                    <a:moveTo>
                      <a:pt x="638" y="0"/>
                    </a:moveTo>
                    <a:lnTo>
                      <a:pt x="395" y="11"/>
                    </a:lnTo>
                    <a:lnTo>
                      <a:pt x="0" y="385"/>
                    </a:lnTo>
                    <a:lnTo>
                      <a:pt x="183" y="618"/>
                    </a:lnTo>
                    <a:lnTo>
                      <a:pt x="218" y="620"/>
                    </a:lnTo>
                    <a:lnTo>
                      <a:pt x="275" y="236"/>
                    </a:lnTo>
                    <a:lnTo>
                      <a:pt x="642" y="46"/>
                    </a:lnTo>
                    <a:lnTo>
                      <a:pt x="638" y="0"/>
                    </a:lnTo>
                    <a:close/>
                  </a:path>
                </a:pathLst>
              </a:custGeom>
              <a:solidFill>
                <a:srgbClr val="000000"/>
              </a:solidFill>
              <a:ln w="9525">
                <a:noFill/>
                <a:round/>
                <a:headEnd/>
                <a:tailEnd/>
              </a:ln>
            </p:spPr>
            <p:txBody>
              <a:bodyPr/>
              <a:lstStyle/>
              <a:p>
                <a:endParaRPr lang="ja-JP" altLang="en-US"/>
              </a:p>
            </p:txBody>
          </p:sp>
          <p:sp>
            <p:nvSpPr>
              <p:cNvPr id="50289" name="Freeform 31"/>
              <p:cNvSpPr>
                <a:spLocks/>
              </p:cNvSpPr>
              <p:nvPr/>
            </p:nvSpPr>
            <p:spPr bwMode="auto">
              <a:xfrm>
                <a:off x="2853" y="1545"/>
                <a:ext cx="305" cy="295"/>
              </a:xfrm>
              <a:custGeom>
                <a:avLst/>
                <a:gdLst>
                  <a:gd name="T0" fmla="*/ 0 w 611"/>
                  <a:gd name="T1" fmla="*/ 0 h 589"/>
                  <a:gd name="T2" fmla="*/ 0 w 611"/>
                  <a:gd name="T3" fmla="*/ 1 h 589"/>
                  <a:gd name="T4" fmla="*/ 0 w 611"/>
                  <a:gd name="T5" fmla="*/ 1 h 589"/>
                  <a:gd name="T6" fmla="*/ 0 w 611"/>
                  <a:gd name="T7" fmla="*/ 1 h 589"/>
                  <a:gd name="T8" fmla="*/ 0 w 611"/>
                  <a:gd name="T9" fmla="*/ 1 h 589"/>
                  <a:gd name="T10" fmla="*/ 0 w 611"/>
                  <a:gd name="T11" fmla="*/ 1 h 589"/>
                  <a:gd name="T12" fmla="*/ 0 w 611"/>
                  <a:gd name="T13" fmla="*/ 1 h 589"/>
                  <a:gd name="T14" fmla="*/ 0 w 611"/>
                  <a:gd name="T15" fmla="*/ 0 h 589"/>
                  <a:gd name="T16" fmla="*/ 0 w 611"/>
                  <a:gd name="T17" fmla="*/ 0 h 5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1"/>
                  <a:gd name="T28" fmla="*/ 0 h 589"/>
                  <a:gd name="T29" fmla="*/ 611 w 611"/>
                  <a:gd name="T30" fmla="*/ 589 h 5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1" h="589">
                    <a:moveTo>
                      <a:pt x="608" y="0"/>
                    </a:moveTo>
                    <a:lnTo>
                      <a:pt x="387" y="7"/>
                    </a:lnTo>
                    <a:lnTo>
                      <a:pt x="0" y="367"/>
                    </a:lnTo>
                    <a:lnTo>
                      <a:pt x="183" y="589"/>
                    </a:lnTo>
                    <a:lnTo>
                      <a:pt x="320" y="589"/>
                    </a:lnTo>
                    <a:lnTo>
                      <a:pt x="327" y="285"/>
                    </a:lnTo>
                    <a:lnTo>
                      <a:pt x="611" y="155"/>
                    </a:lnTo>
                    <a:lnTo>
                      <a:pt x="608" y="0"/>
                    </a:lnTo>
                    <a:close/>
                  </a:path>
                </a:pathLst>
              </a:custGeom>
              <a:solidFill>
                <a:srgbClr val="C2D6C2"/>
              </a:solidFill>
              <a:ln w="9525">
                <a:noFill/>
                <a:round/>
                <a:headEnd/>
                <a:tailEnd/>
              </a:ln>
            </p:spPr>
            <p:txBody>
              <a:bodyPr/>
              <a:lstStyle/>
              <a:p>
                <a:endParaRPr lang="ja-JP" altLang="en-US"/>
              </a:p>
            </p:txBody>
          </p:sp>
          <p:sp>
            <p:nvSpPr>
              <p:cNvPr id="50290" name="Freeform 32"/>
              <p:cNvSpPr>
                <a:spLocks/>
              </p:cNvSpPr>
              <p:nvPr/>
            </p:nvSpPr>
            <p:spPr bwMode="auto">
              <a:xfrm>
                <a:off x="2949" y="1614"/>
                <a:ext cx="183" cy="182"/>
              </a:xfrm>
              <a:custGeom>
                <a:avLst/>
                <a:gdLst>
                  <a:gd name="T0" fmla="*/ 0 w 367"/>
                  <a:gd name="T1" fmla="*/ 0 h 363"/>
                  <a:gd name="T2" fmla="*/ 0 w 367"/>
                  <a:gd name="T3" fmla="*/ 1 h 363"/>
                  <a:gd name="T4" fmla="*/ 0 w 367"/>
                  <a:gd name="T5" fmla="*/ 1 h 363"/>
                  <a:gd name="T6" fmla="*/ 0 w 367"/>
                  <a:gd name="T7" fmla="*/ 1 h 363"/>
                  <a:gd name="T8" fmla="*/ 0 w 367"/>
                  <a:gd name="T9" fmla="*/ 1 h 363"/>
                  <a:gd name="T10" fmla="*/ 0 w 367"/>
                  <a:gd name="T11" fmla="*/ 1 h 363"/>
                  <a:gd name="T12" fmla="*/ 0 w 367"/>
                  <a:gd name="T13" fmla="*/ 1 h 363"/>
                  <a:gd name="T14" fmla="*/ 0 w 367"/>
                  <a:gd name="T15" fmla="*/ 0 h 363"/>
                  <a:gd name="T16" fmla="*/ 0 w 367"/>
                  <a:gd name="T17" fmla="*/ 0 h 36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7"/>
                  <a:gd name="T28" fmla="*/ 0 h 363"/>
                  <a:gd name="T29" fmla="*/ 367 w 367"/>
                  <a:gd name="T30" fmla="*/ 363 h 36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7" h="363">
                    <a:moveTo>
                      <a:pt x="229" y="0"/>
                    </a:moveTo>
                    <a:lnTo>
                      <a:pt x="0" y="217"/>
                    </a:lnTo>
                    <a:lnTo>
                      <a:pt x="93" y="363"/>
                    </a:lnTo>
                    <a:lnTo>
                      <a:pt x="176" y="363"/>
                    </a:lnTo>
                    <a:lnTo>
                      <a:pt x="170" y="183"/>
                    </a:lnTo>
                    <a:lnTo>
                      <a:pt x="367" y="181"/>
                    </a:lnTo>
                    <a:lnTo>
                      <a:pt x="318" y="36"/>
                    </a:lnTo>
                    <a:lnTo>
                      <a:pt x="229" y="0"/>
                    </a:lnTo>
                    <a:close/>
                  </a:path>
                </a:pathLst>
              </a:custGeom>
              <a:solidFill>
                <a:srgbClr val="BFBD73"/>
              </a:solidFill>
              <a:ln w="9525">
                <a:noFill/>
                <a:round/>
                <a:headEnd/>
                <a:tailEnd/>
              </a:ln>
            </p:spPr>
            <p:txBody>
              <a:bodyPr/>
              <a:lstStyle/>
              <a:p>
                <a:endParaRPr lang="ja-JP" altLang="en-US"/>
              </a:p>
            </p:txBody>
          </p:sp>
          <p:sp>
            <p:nvSpPr>
              <p:cNvPr id="50291" name="Freeform 33"/>
              <p:cNvSpPr>
                <a:spLocks/>
              </p:cNvSpPr>
              <p:nvPr/>
            </p:nvSpPr>
            <p:spPr bwMode="auto">
              <a:xfrm>
                <a:off x="2924" y="1701"/>
                <a:ext cx="113" cy="139"/>
              </a:xfrm>
              <a:custGeom>
                <a:avLst/>
                <a:gdLst>
                  <a:gd name="T0" fmla="*/ 1 w 226"/>
                  <a:gd name="T1" fmla="*/ 0 h 277"/>
                  <a:gd name="T2" fmla="*/ 1 w 226"/>
                  <a:gd name="T3" fmla="*/ 1 h 277"/>
                  <a:gd name="T4" fmla="*/ 1 w 226"/>
                  <a:gd name="T5" fmla="*/ 1 h 277"/>
                  <a:gd name="T6" fmla="*/ 1 w 226"/>
                  <a:gd name="T7" fmla="*/ 1 h 277"/>
                  <a:gd name="T8" fmla="*/ 1 w 226"/>
                  <a:gd name="T9" fmla="*/ 1 h 277"/>
                  <a:gd name="T10" fmla="*/ 1 w 226"/>
                  <a:gd name="T11" fmla="*/ 1 h 277"/>
                  <a:gd name="T12" fmla="*/ 1 w 226"/>
                  <a:gd name="T13" fmla="*/ 1 h 277"/>
                  <a:gd name="T14" fmla="*/ 0 w 226"/>
                  <a:gd name="T15" fmla="*/ 1 h 277"/>
                  <a:gd name="T16" fmla="*/ 1 w 226"/>
                  <a:gd name="T17" fmla="*/ 0 h 277"/>
                  <a:gd name="T18" fmla="*/ 1 w 226"/>
                  <a:gd name="T19" fmla="*/ 0 h 2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6"/>
                  <a:gd name="T31" fmla="*/ 0 h 277"/>
                  <a:gd name="T32" fmla="*/ 226 w 226"/>
                  <a:gd name="T33" fmla="*/ 277 h 2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6" h="277">
                    <a:moveTo>
                      <a:pt x="94" y="0"/>
                    </a:moveTo>
                    <a:lnTo>
                      <a:pt x="82" y="76"/>
                    </a:lnTo>
                    <a:lnTo>
                      <a:pt x="139" y="76"/>
                    </a:lnTo>
                    <a:lnTo>
                      <a:pt x="145" y="155"/>
                    </a:lnTo>
                    <a:lnTo>
                      <a:pt x="226" y="146"/>
                    </a:lnTo>
                    <a:lnTo>
                      <a:pt x="225" y="277"/>
                    </a:lnTo>
                    <a:lnTo>
                      <a:pt x="166" y="277"/>
                    </a:lnTo>
                    <a:lnTo>
                      <a:pt x="0" y="100"/>
                    </a:lnTo>
                    <a:lnTo>
                      <a:pt x="94" y="0"/>
                    </a:lnTo>
                    <a:close/>
                  </a:path>
                </a:pathLst>
              </a:custGeom>
              <a:solidFill>
                <a:srgbClr val="B0C2B0"/>
              </a:solidFill>
              <a:ln w="9525">
                <a:noFill/>
                <a:round/>
                <a:headEnd/>
                <a:tailEnd/>
              </a:ln>
            </p:spPr>
            <p:txBody>
              <a:bodyPr/>
              <a:lstStyle/>
              <a:p>
                <a:endParaRPr lang="ja-JP" altLang="en-US"/>
              </a:p>
            </p:txBody>
          </p:sp>
          <p:sp>
            <p:nvSpPr>
              <p:cNvPr id="50292" name="Freeform 34"/>
              <p:cNvSpPr>
                <a:spLocks/>
              </p:cNvSpPr>
              <p:nvPr/>
            </p:nvSpPr>
            <p:spPr bwMode="auto">
              <a:xfrm>
                <a:off x="3052" y="1603"/>
                <a:ext cx="106" cy="104"/>
              </a:xfrm>
              <a:custGeom>
                <a:avLst/>
                <a:gdLst>
                  <a:gd name="T0" fmla="*/ 1 w 212"/>
                  <a:gd name="T1" fmla="*/ 1 h 208"/>
                  <a:gd name="T2" fmla="*/ 0 w 212"/>
                  <a:gd name="T3" fmla="*/ 1 h 208"/>
                  <a:gd name="T4" fmla="*/ 1 w 212"/>
                  <a:gd name="T5" fmla="*/ 1 h 208"/>
                  <a:gd name="T6" fmla="*/ 1 w 212"/>
                  <a:gd name="T7" fmla="*/ 1 h 208"/>
                  <a:gd name="T8" fmla="*/ 1 w 212"/>
                  <a:gd name="T9" fmla="*/ 1 h 208"/>
                  <a:gd name="T10" fmla="*/ 1 w 212"/>
                  <a:gd name="T11" fmla="*/ 1 h 208"/>
                  <a:gd name="T12" fmla="*/ 1 w 212"/>
                  <a:gd name="T13" fmla="*/ 1 h 208"/>
                  <a:gd name="T14" fmla="*/ 1 w 212"/>
                  <a:gd name="T15" fmla="*/ 1 h 208"/>
                  <a:gd name="T16" fmla="*/ 1 w 212"/>
                  <a:gd name="T17" fmla="*/ 0 h 208"/>
                  <a:gd name="T18" fmla="*/ 1 w 212"/>
                  <a:gd name="T19" fmla="*/ 1 h 208"/>
                  <a:gd name="T20" fmla="*/ 1 w 212"/>
                  <a:gd name="T21" fmla="*/ 1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2"/>
                  <a:gd name="T34" fmla="*/ 0 h 208"/>
                  <a:gd name="T35" fmla="*/ 212 w 212"/>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2" h="208">
                    <a:moveTo>
                      <a:pt x="9" y="39"/>
                    </a:moveTo>
                    <a:lnTo>
                      <a:pt x="0" y="119"/>
                    </a:lnTo>
                    <a:lnTo>
                      <a:pt x="66" y="114"/>
                    </a:lnTo>
                    <a:lnTo>
                      <a:pt x="74" y="170"/>
                    </a:lnTo>
                    <a:lnTo>
                      <a:pt x="131" y="166"/>
                    </a:lnTo>
                    <a:lnTo>
                      <a:pt x="151" y="208"/>
                    </a:lnTo>
                    <a:lnTo>
                      <a:pt x="209" y="208"/>
                    </a:lnTo>
                    <a:lnTo>
                      <a:pt x="212" y="23"/>
                    </a:lnTo>
                    <a:lnTo>
                      <a:pt x="39" y="0"/>
                    </a:lnTo>
                    <a:lnTo>
                      <a:pt x="9" y="39"/>
                    </a:lnTo>
                    <a:close/>
                  </a:path>
                </a:pathLst>
              </a:custGeom>
              <a:solidFill>
                <a:srgbClr val="FFB5A8"/>
              </a:solidFill>
              <a:ln w="9525">
                <a:noFill/>
                <a:round/>
                <a:headEnd/>
                <a:tailEnd/>
              </a:ln>
            </p:spPr>
            <p:txBody>
              <a:bodyPr/>
              <a:lstStyle/>
              <a:p>
                <a:endParaRPr lang="ja-JP" altLang="en-US"/>
              </a:p>
            </p:txBody>
          </p:sp>
          <p:sp>
            <p:nvSpPr>
              <p:cNvPr id="50293" name="Freeform 35"/>
              <p:cNvSpPr>
                <a:spLocks/>
              </p:cNvSpPr>
              <p:nvPr/>
            </p:nvSpPr>
            <p:spPr bwMode="auto">
              <a:xfrm>
                <a:off x="2648" y="1472"/>
                <a:ext cx="170" cy="75"/>
              </a:xfrm>
              <a:custGeom>
                <a:avLst/>
                <a:gdLst>
                  <a:gd name="T0" fmla="*/ 1 w 339"/>
                  <a:gd name="T1" fmla="*/ 0 h 152"/>
                  <a:gd name="T2" fmla="*/ 0 w 339"/>
                  <a:gd name="T3" fmla="*/ 0 h 152"/>
                  <a:gd name="T4" fmla="*/ 1 w 339"/>
                  <a:gd name="T5" fmla="*/ 0 h 152"/>
                  <a:gd name="T6" fmla="*/ 1 w 339"/>
                  <a:gd name="T7" fmla="*/ 0 h 152"/>
                  <a:gd name="T8" fmla="*/ 1 w 339"/>
                  <a:gd name="T9" fmla="*/ 0 h 152"/>
                  <a:gd name="T10" fmla="*/ 1 w 339"/>
                  <a:gd name="T11" fmla="*/ 0 h 152"/>
                  <a:gd name="T12" fmla="*/ 1 w 339"/>
                  <a:gd name="T13" fmla="*/ 0 h 152"/>
                  <a:gd name="T14" fmla="*/ 1 w 339"/>
                  <a:gd name="T15" fmla="*/ 0 h 152"/>
                  <a:gd name="T16" fmla="*/ 1 w 339"/>
                  <a:gd name="T17" fmla="*/ 0 h 152"/>
                  <a:gd name="T18" fmla="*/ 1 w 339"/>
                  <a:gd name="T19" fmla="*/ 0 h 1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9"/>
                  <a:gd name="T31" fmla="*/ 0 h 152"/>
                  <a:gd name="T32" fmla="*/ 339 w 339"/>
                  <a:gd name="T33" fmla="*/ 152 h 1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9" h="152">
                    <a:moveTo>
                      <a:pt x="158" y="0"/>
                    </a:moveTo>
                    <a:lnTo>
                      <a:pt x="0" y="78"/>
                    </a:lnTo>
                    <a:lnTo>
                      <a:pt x="15" y="120"/>
                    </a:lnTo>
                    <a:lnTo>
                      <a:pt x="39" y="152"/>
                    </a:lnTo>
                    <a:lnTo>
                      <a:pt x="173" y="138"/>
                    </a:lnTo>
                    <a:lnTo>
                      <a:pt x="260" y="129"/>
                    </a:lnTo>
                    <a:lnTo>
                      <a:pt x="339" y="122"/>
                    </a:lnTo>
                    <a:lnTo>
                      <a:pt x="268" y="14"/>
                    </a:lnTo>
                    <a:lnTo>
                      <a:pt x="158" y="0"/>
                    </a:lnTo>
                    <a:close/>
                  </a:path>
                </a:pathLst>
              </a:custGeom>
              <a:solidFill>
                <a:srgbClr val="000000"/>
              </a:solidFill>
              <a:ln w="9525">
                <a:noFill/>
                <a:round/>
                <a:headEnd/>
                <a:tailEnd/>
              </a:ln>
            </p:spPr>
            <p:txBody>
              <a:bodyPr/>
              <a:lstStyle/>
              <a:p>
                <a:endParaRPr lang="ja-JP" altLang="en-US"/>
              </a:p>
            </p:txBody>
          </p:sp>
          <p:sp>
            <p:nvSpPr>
              <p:cNvPr id="50294" name="Freeform 36"/>
              <p:cNvSpPr>
                <a:spLocks/>
              </p:cNvSpPr>
              <p:nvPr/>
            </p:nvSpPr>
            <p:spPr bwMode="auto">
              <a:xfrm>
                <a:off x="2781" y="1327"/>
                <a:ext cx="232" cy="263"/>
              </a:xfrm>
              <a:custGeom>
                <a:avLst/>
                <a:gdLst>
                  <a:gd name="T0" fmla="*/ 1 w 463"/>
                  <a:gd name="T1" fmla="*/ 0 h 527"/>
                  <a:gd name="T2" fmla="*/ 1 w 463"/>
                  <a:gd name="T3" fmla="*/ 0 h 527"/>
                  <a:gd name="T4" fmla="*/ 1 w 463"/>
                  <a:gd name="T5" fmla="*/ 0 h 527"/>
                  <a:gd name="T6" fmla="*/ 1 w 463"/>
                  <a:gd name="T7" fmla="*/ 0 h 527"/>
                  <a:gd name="T8" fmla="*/ 1 w 463"/>
                  <a:gd name="T9" fmla="*/ 0 h 527"/>
                  <a:gd name="T10" fmla="*/ 1 w 463"/>
                  <a:gd name="T11" fmla="*/ 0 h 527"/>
                  <a:gd name="T12" fmla="*/ 1 w 463"/>
                  <a:gd name="T13" fmla="*/ 0 h 527"/>
                  <a:gd name="T14" fmla="*/ 1 w 463"/>
                  <a:gd name="T15" fmla="*/ 0 h 527"/>
                  <a:gd name="T16" fmla="*/ 1 w 463"/>
                  <a:gd name="T17" fmla="*/ 0 h 527"/>
                  <a:gd name="T18" fmla="*/ 1 w 463"/>
                  <a:gd name="T19" fmla="*/ 0 h 527"/>
                  <a:gd name="T20" fmla="*/ 1 w 463"/>
                  <a:gd name="T21" fmla="*/ 0 h 527"/>
                  <a:gd name="T22" fmla="*/ 1 w 463"/>
                  <a:gd name="T23" fmla="*/ 0 h 527"/>
                  <a:gd name="T24" fmla="*/ 1 w 463"/>
                  <a:gd name="T25" fmla="*/ 0 h 527"/>
                  <a:gd name="T26" fmla="*/ 1 w 463"/>
                  <a:gd name="T27" fmla="*/ 0 h 527"/>
                  <a:gd name="T28" fmla="*/ 1 w 463"/>
                  <a:gd name="T29" fmla="*/ 0 h 527"/>
                  <a:gd name="T30" fmla="*/ 1 w 463"/>
                  <a:gd name="T31" fmla="*/ 0 h 527"/>
                  <a:gd name="T32" fmla="*/ 1 w 463"/>
                  <a:gd name="T33" fmla="*/ 0 h 527"/>
                  <a:gd name="T34" fmla="*/ 1 w 463"/>
                  <a:gd name="T35" fmla="*/ 0 h 527"/>
                  <a:gd name="T36" fmla="*/ 1 w 463"/>
                  <a:gd name="T37" fmla="*/ 0 h 527"/>
                  <a:gd name="T38" fmla="*/ 1 w 463"/>
                  <a:gd name="T39" fmla="*/ 0 h 527"/>
                  <a:gd name="T40" fmla="*/ 1 w 463"/>
                  <a:gd name="T41" fmla="*/ 0 h 527"/>
                  <a:gd name="T42" fmla="*/ 1 w 463"/>
                  <a:gd name="T43" fmla="*/ 0 h 527"/>
                  <a:gd name="T44" fmla="*/ 1 w 463"/>
                  <a:gd name="T45" fmla="*/ 0 h 527"/>
                  <a:gd name="T46" fmla="*/ 1 w 463"/>
                  <a:gd name="T47" fmla="*/ 0 h 527"/>
                  <a:gd name="T48" fmla="*/ 1 w 463"/>
                  <a:gd name="T49" fmla="*/ 0 h 527"/>
                  <a:gd name="T50" fmla="*/ 1 w 463"/>
                  <a:gd name="T51" fmla="*/ 0 h 527"/>
                  <a:gd name="T52" fmla="*/ 1 w 463"/>
                  <a:gd name="T53" fmla="*/ 0 h 527"/>
                  <a:gd name="T54" fmla="*/ 1 w 463"/>
                  <a:gd name="T55" fmla="*/ 0 h 527"/>
                  <a:gd name="T56" fmla="*/ 1 w 463"/>
                  <a:gd name="T57" fmla="*/ 0 h 527"/>
                  <a:gd name="T58" fmla="*/ 1 w 463"/>
                  <a:gd name="T59" fmla="*/ 0 h 527"/>
                  <a:gd name="T60" fmla="*/ 1 w 463"/>
                  <a:gd name="T61" fmla="*/ 0 h 527"/>
                  <a:gd name="T62" fmla="*/ 1 w 463"/>
                  <a:gd name="T63" fmla="*/ 0 h 527"/>
                  <a:gd name="T64" fmla="*/ 0 w 463"/>
                  <a:gd name="T65" fmla="*/ 0 h 527"/>
                  <a:gd name="T66" fmla="*/ 1 w 463"/>
                  <a:gd name="T67" fmla="*/ 0 h 527"/>
                  <a:gd name="T68" fmla="*/ 1 w 463"/>
                  <a:gd name="T69" fmla="*/ 0 h 527"/>
                  <a:gd name="T70" fmla="*/ 1 w 463"/>
                  <a:gd name="T71" fmla="*/ 0 h 527"/>
                  <a:gd name="T72" fmla="*/ 1 w 463"/>
                  <a:gd name="T73" fmla="*/ 0 h 527"/>
                  <a:gd name="T74" fmla="*/ 1 w 463"/>
                  <a:gd name="T75" fmla="*/ 0 h 527"/>
                  <a:gd name="T76" fmla="*/ 1 w 463"/>
                  <a:gd name="T77" fmla="*/ 0 h 527"/>
                  <a:gd name="T78" fmla="*/ 1 w 463"/>
                  <a:gd name="T79" fmla="*/ 0 h 527"/>
                  <a:gd name="T80" fmla="*/ 1 w 463"/>
                  <a:gd name="T81" fmla="*/ 0 h 527"/>
                  <a:gd name="T82" fmla="*/ 1 w 463"/>
                  <a:gd name="T83" fmla="*/ 0 h 52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63"/>
                  <a:gd name="T127" fmla="*/ 0 h 527"/>
                  <a:gd name="T128" fmla="*/ 463 w 463"/>
                  <a:gd name="T129" fmla="*/ 527 h 52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63" h="527">
                    <a:moveTo>
                      <a:pt x="259" y="0"/>
                    </a:moveTo>
                    <a:lnTo>
                      <a:pt x="324" y="22"/>
                    </a:lnTo>
                    <a:lnTo>
                      <a:pt x="373" y="56"/>
                    </a:lnTo>
                    <a:lnTo>
                      <a:pt x="415" y="95"/>
                    </a:lnTo>
                    <a:lnTo>
                      <a:pt x="444" y="154"/>
                    </a:lnTo>
                    <a:lnTo>
                      <a:pt x="456" y="201"/>
                    </a:lnTo>
                    <a:lnTo>
                      <a:pt x="463" y="284"/>
                    </a:lnTo>
                    <a:lnTo>
                      <a:pt x="460" y="347"/>
                    </a:lnTo>
                    <a:lnTo>
                      <a:pt x="451" y="418"/>
                    </a:lnTo>
                    <a:lnTo>
                      <a:pt x="436" y="462"/>
                    </a:lnTo>
                    <a:lnTo>
                      <a:pt x="416" y="492"/>
                    </a:lnTo>
                    <a:lnTo>
                      <a:pt x="379" y="520"/>
                    </a:lnTo>
                    <a:lnTo>
                      <a:pt x="328" y="527"/>
                    </a:lnTo>
                    <a:lnTo>
                      <a:pt x="233" y="514"/>
                    </a:lnTo>
                    <a:lnTo>
                      <a:pt x="178" y="505"/>
                    </a:lnTo>
                    <a:lnTo>
                      <a:pt x="172" y="465"/>
                    </a:lnTo>
                    <a:lnTo>
                      <a:pt x="172" y="425"/>
                    </a:lnTo>
                    <a:lnTo>
                      <a:pt x="172" y="397"/>
                    </a:lnTo>
                    <a:lnTo>
                      <a:pt x="249" y="391"/>
                    </a:lnTo>
                    <a:lnTo>
                      <a:pt x="294" y="390"/>
                    </a:lnTo>
                    <a:lnTo>
                      <a:pt x="298" y="253"/>
                    </a:lnTo>
                    <a:lnTo>
                      <a:pt x="294" y="210"/>
                    </a:lnTo>
                    <a:lnTo>
                      <a:pt x="277" y="217"/>
                    </a:lnTo>
                    <a:lnTo>
                      <a:pt x="273" y="318"/>
                    </a:lnTo>
                    <a:lnTo>
                      <a:pt x="266" y="369"/>
                    </a:lnTo>
                    <a:lnTo>
                      <a:pt x="246" y="375"/>
                    </a:lnTo>
                    <a:lnTo>
                      <a:pt x="170" y="377"/>
                    </a:lnTo>
                    <a:lnTo>
                      <a:pt x="147" y="379"/>
                    </a:lnTo>
                    <a:lnTo>
                      <a:pt x="123" y="367"/>
                    </a:lnTo>
                    <a:lnTo>
                      <a:pt x="83" y="348"/>
                    </a:lnTo>
                    <a:lnTo>
                      <a:pt x="44" y="332"/>
                    </a:lnTo>
                    <a:lnTo>
                      <a:pt x="27" y="243"/>
                    </a:lnTo>
                    <a:lnTo>
                      <a:pt x="0" y="182"/>
                    </a:lnTo>
                    <a:lnTo>
                      <a:pt x="1" y="166"/>
                    </a:lnTo>
                    <a:lnTo>
                      <a:pt x="21" y="97"/>
                    </a:lnTo>
                    <a:lnTo>
                      <a:pt x="37" y="64"/>
                    </a:lnTo>
                    <a:lnTo>
                      <a:pt x="64" y="32"/>
                    </a:lnTo>
                    <a:lnTo>
                      <a:pt x="126" y="26"/>
                    </a:lnTo>
                    <a:lnTo>
                      <a:pt x="136" y="48"/>
                    </a:lnTo>
                    <a:lnTo>
                      <a:pt x="134" y="63"/>
                    </a:lnTo>
                    <a:lnTo>
                      <a:pt x="259" y="0"/>
                    </a:lnTo>
                    <a:close/>
                  </a:path>
                </a:pathLst>
              </a:custGeom>
              <a:solidFill>
                <a:srgbClr val="000000"/>
              </a:solidFill>
              <a:ln w="9525">
                <a:noFill/>
                <a:round/>
                <a:headEnd/>
                <a:tailEnd/>
              </a:ln>
            </p:spPr>
            <p:txBody>
              <a:bodyPr/>
              <a:lstStyle/>
              <a:p>
                <a:endParaRPr lang="ja-JP" altLang="en-US"/>
              </a:p>
            </p:txBody>
          </p:sp>
          <p:sp>
            <p:nvSpPr>
              <p:cNvPr id="50295" name="Freeform 37"/>
              <p:cNvSpPr>
                <a:spLocks/>
              </p:cNvSpPr>
              <p:nvPr/>
            </p:nvSpPr>
            <p:spPr bwMode="auto">
              <a:xfrm>
                <a:off x="2832" y="1343"/>
                <a:ext cx="18" cy="115"/>
              </a:xfrm>
              <a:custGeom>
                <a:avLst/>
                <a:gdLst>
                  <a:gd name="T0" fmla="*/ 1 w 35"/>
                  <a:gd name="T1" fmla="*/ 1 h 229"/>
                  <a:gd name="T2" fmla="*/ 1 w 35"/>
                  <a:gd name="T3" fmla="*/ 1 h 229"/>
                  <a:gd name="T4" fmla="*/ 1 w 35"/>
                  <a:gd name="T5" fmla="*/ 1 h 229"/>
                  <a:gd name="T6" fmla="*/ 1 w 35"/>
                  <a:gd name="T7" fmla="*/ 1 h 229"/>
                  <a:gd name="T8" fmla="*/ 1 w 35"/>
                  <a:gd name="T9" fmla="*/ 1 h 229"/>
                  <a:gd name="T10" fmla="*/ 1 w 35"/>
                  <a:gd name="T11" fmla="*/ 1 h 229"/>
                  <a:gd name="T12" fmla="*/ 0 w 35"/>
                  <a:gd name="T13" fmla="*/ 1 h 229"/>
                  <a:gd name="T14" fmla="*/ 1 w 35"/>
                  <a:gd name="T15" fmla="*/ 1 h 229"/>
                  <a:gd name="T16" fmla="*/ 1 w 35"/>
                  <a:gd name="T17" fmla="*/ 0 h 229"/>
                  <a:gd name="T18" fmla="*/ 1 w 35"/>
                  <a:gd name="T19" fmla="*/ 1 h 229"/>
                  <a:gd name="T20" fmla="*/ 1 w 35"/>
                  <a:gd name="T21" fmla="*/ 1 h 2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5"/>
                  <a:gd name="T34" fmla="*/ 0 h 229"/>
                  <a:gd name="T35" fmla="*/ 35 w 35"/>
                  <a:gd name="T36" fmla="*/ 229 h 2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5" h="229">
                    <a:moveTo>
                      <a:pt x="34" y="43"/>
                    </a:moveTo>
                    <a:lnTo>
                      <a:pt x="26" y="61"/>
                    </a:lnTo>
                    <a:lnTo>
                      <a:pt x="35" y="91"/>
                    </a:lnTo>
                    <a:lnTo>
                      <a:pt x="25" y="173"/>
                    </a:lnTo>
                    <a:lnTo>
                      <a:pt x="22" y="229"/>
                    </a:lnTo>
                    <a:lnTo>
                      <a:pt x="3" y="128"/>
                    </a:lnTo>
                    <a:lnTo>
                      <a:pt x="0" y="43"/>
                    </a:lnTo>
                    <a:lnTo>
                      <a:pt x="5" y="15"/>
                    </a:lnTo>
                    <a:lnTo>
                      <a:pt x="23" y="0"/>
                    </a:lnTo>
                    <a:lnTo>
                      <a:pt x="34" y="43"/>
                    </a:lnTo>
                    <a:close/>
                  </a:path>
                </a:pathLst>
              </a:custGeom>
              <a:solidFill>
                <a:srgbClr val="FFFFFF"/>
              </a:solidFill>
              <a:ln w="9525">
                <a:noFill/>
                <a:round/>
                <a:headEnd/>
                <a:tailEnd/>
              </a:ln>
            </p:spPr>
            <p:txBody>
              <a:bodyPr/>
              <a:lstStyle/>
              <a:p>
                <a:endParaRPr lang="ja-JP" altLang="en-US"/>
              </a:p>
            </p:txBody>
          </p:sp>
          <p:sp>
            <p:nvSpPr>
              <p:cNvPr id="50296" name="Freeform 38"/>
              <p:cNvSpPr>
                <a:spLocks/>
              </p:cNvSpPr>
              <p:nvPr/>
            </p:nvSpPr>
            <p:spPr bwMode="auto">
              <a:xfrm>
                <a:off x="2786" y="1190"/>
                <a:ext cx="135" cy="177"/>
              </a:xfrm>
              <a:custGeom>
                <a:avLst/>
                <a:gdLst>
                  <a:gd name="T0" fmla="*/ 1 w 269"/>
                  <a:gd name="T1" fmla="*/ 1 h 352"/>
                  <a:gd name="T2" fmla="*/ 1 w 269"/>
                  <a:gd name="T3" fmla="*/ 1 h 352"/>
                  <a:gd name="T4" fmla="*/ 1 w 269"/>
                  <a:gd name="T5" fmla="*/ 1 h 352"/>
                  <a:gd name="T6" fmla="*/ 1 w 269"/>
                  <a:gd name="T7" fmla="*/ 1 h 352"/>
                  <a:gd name="T8" fmla="*/ 1 w 269"/>
                  <a:gd name="T9" fmla="*/ 1 h 352"/>
                  <a:gd name="T10" fmla="*/ 1 w 269"/>
                  <a:gd name="T11" fmla="*/ 1 h 352"/>
                  <a:gd name="T12" fmla="*/ 1 w 269"/>
                  <a:gd name="T13" fmla="*/ 1 h 352"/>
                  <a:gd name="T14" fmla="*/ 1 w 269"/>
                  <a:gd name="T15" fmla="*/ 1 h 352"/>
                  <a:gd name="T16" fmla="*/ 1 w 269"/>
                  <a:gd name="T17" fmla="*/ 1 h 352"/>
                  <a:gd name="T18" fmla="*/ 1 w 269"/>
                  <a:gd name="T19" fmla="*/ 1 h 352"/>
                  <a:gd name="T20" fmla="*/ 1 w 269"/>
                  <a:gd name="T21" fmla="*/ 1 h 352"/>
                  <a:gd name="T22" fmla="*/ 1 w 269"/>
                  <a:gd name="T23" fmla="*/ 1 h 352"/>
                  <a:gd name="T24" fmla="*/ 1 w 269"/>
                  <a:gd name="T25" fmla="*/ 1 h 352"/>
                  <a:gd name="T26" fmla="*/ 1 w 269"/>
                  <a:gd name="T27" fmla="*/ 1 h 352"/>
                  <a:gd name="T28" fmla="*/ 1 w 269"/>
                  <a:gd name="T29" fmla="*/ 1 h 352"/>
                  <a:gd name="T30" fmla="*/ 1 w 269"/>
                  <a:gd name="T31" fmla="*/ 1 h 352"/>
                  <a:gd name="T32" fmla="*/ 1 w 269"/>
                  <a:gd name="T33" fmla="*/ 1 h 352"/>
                  <a:gd name="T34" fmla="*/ 1 w 269"/>
                  <a:gd name="T35" fmla="*/ 1 h 352"/>
                  <a:gd name="T36" fmla="*/ 1 w 269"/>
                  <a:gd name="T37" fmla="*/ 1 h 352"/>
                  <a:gd name="T38" fmla="*/ 1 w 269"/>
                  <a:gd name="T39" fmla="*/ 1 h 352"/>
                  <a:gd name="T40" fmla="*/ 1 w 269"/>
                  <a:gd name="T41" fmla="*/ 1 h 352"/>
                  <a:gd name="T42" fmla="*/ 1 w 269"/>
                  <a:gd name="T43" fmla="*/ 0 h 352"/>
                  <a:gd name="T44" fmla="*/ 1 w 269"/>
                  <a:gd name="T45" fmla="*/ 0 h 352"/>
                  <a:gd name="T46" fmla="*/ 1 w 269"/>
                  <a:gd name="T47" fmla="*/ 1 h 352"/>
                  <a:gd name="T48" fmla="*/ 1 w 269"/>
                  <a:gd name="T49" fmla="*/ 1 h 352"/>
                  <a:gd name="T50" fmla="*/ 1 w 269"/>
                  <a:gd name="T51" fmla="*/ 1 h 352"/>
                  <a:gd name="T52" fmla="*/ 0 w 269"/>
                  <a:gd name="T53" fmla="*/ 1 h 352"/>
                  <a:gd name="T54" fmla="*/ 1 w 269"/>
                  <a:gd name="T55" fmla="*/ 1 h 352"/>
                  <a:gd name="T56" fmla="*/ 1 w 269"/>
                  <a:gd name="T57" fmla="*/ 1 h 352"/>
                  <a:gd name="T58" fmla="*/ 1 w 269"/>
                  <a:gd name="T59" fmla="*/ 1 h 352"/>
                  <a:gd name="T60" fmla="*/ 1 w 269"/>
                  <a:gd name="T61" fmla="*/ 1 h 35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69"/>
                  <a:gd name="T94" fmla="*/ 0 h 352"/>
                  <a:gd name="T95" fmla="*/ 269 w 269"/>
                  <a:gd name="T96" fmla="*/ 352 h 35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69" h="352">
                    <a:moveTo>
                      <a:pt x="36" y="130"/>
                    </a:moveTo>
                    <a:lnTo>
                      <a:pt x="27" y="178"/>
                    </a:lnTo>
                    <a:lnTo>
                      <a:pt x="18" y="221"/>
                    </a:lnTo>
                    <a:lnTo>
                      <a:pt x="43" y="224"/>
                    </a:lnTo>
                    <a:lnTo>
                      <a:pt x="46" y="246"/>
                    </a:lnTo>
                    <a:lnTo>
                      <a:pt x="54" y="293"/>
                    </a:lnTo>
                    <a:lnTo>
                      <a:pt x="101" y="293"/>
                    </a:lnTo>
                    <a:lnTo>
                      <a:pt x="117" y="321"/>
                    </a:lnTo>
                    <a:lnTo>
                      <a:pt x="130" y="352"/>
                    </a:lnTo>
                    <a:lnTo>
                      <a:pt x="174" y="350"/>
                    </a:lnTo>
                    <a:lnTo>
                      <a:pt x="224" y="329"/>
                    </a:lnTo>
                    <a:lnTo>
                      <a:pt x="254" y="304"/>
                    </a:lnTo>
                    <a:lnTo>
                      <a:pt x="257" y="293"/>
                    </a:lnTo>
                    <a:lnTo>
                      <a:pt x="245" y="248"/>
                    </a:lnTo>
                    <a:lnTo>
                      <a:pt x="241" y="198"/>
                    </a:lnTo>
                    <a:lnTo>
                      <a:pt x="248" y="162"/>
                    </a:lnTo>
                    <a:lnTo>
                      <a:pt x="259" y="130"/>
                    </a:lnTo>
                    <a:lnTo>
                      <a:pt x="269" y="115"/>
                    </a:lnTo>
                    <a:lnTo>
                      <a:pt x="240" y="91"/>
                    </a:lnTo>
                    <a:lnTo>
                      <a:pt x="193" y="55"/>
                    </a:lnTo>
                    <a:lnTo>
                      <a:pt x="135" y="15"/>
                    </a:lnTo>
                    <a:lnTo>
                      <a:pt x="91" y="0"/>
                    </a:lnTo>
                    <a:lnTo>
                      <a:pt x="59" y="0"/>
                    </a:lnTo>
                    <a:lnTo>
                      <a:pt x="30" y="8"/>
                    </a:lnTo>
                    <a:lnTo>
                      <a:pt x="12" y="21"/>
                    </a:lnTo>
                    <a:lnTo>
                      <a:pt x="4" y="37"/>
                    </a:lnTo>
                    <a:lnTo>
                      <a:pt x="0" y="63"/>
                    </a:lnTo>
                    <a:lnTo>
                      <a:pt x="8" y="91"/>
                    </a:lnTo>
                    <a:lnTo>
                      <a:pt x="20" y="111"/>
                    </a:lnTo>
                    <a:lnTo>
                      <a:pt x="36" y="130"/>
                    </a:lnTo>
                    <a:close/>
                  </a:path>
                </a:pathLst>
              </a:custGeom>
              <a:solidFill>
                <a:srgbClr val="000000"/>
              </a:solidFill>
              <a:ln w="9525">
                <a:noFill/>
                <a:round/>
                <a:headEnd/>
                <a:tailEnd/>
              </a:ln>
            </p:spPr>
            <p:txBody>
              <a:bodyPr/>
              <a:lstStyle/>
              <a:p>
                <a:endParaRPr lang="ja-JP" altLang="en-US"/>
              </a:p>
            </p:txBody>
          </p:sp>
          <p:sp>
            <p:nvSpPr>
              <p:cNvPr id="50297" name="Freeform 39"/>
              <p:cNvSpPr>
                <a:spLocks/>
              </p:cNvSpPr>
              <p:nvPr/>
            </p:nvSpPr>
            <p:spPr bwMode="auto">
              <a:xfrm>
                <a:off x="2860" y="1348"/>
                <a:ext cx="42" cy="131"/>
              </a:xfrm>
              <a:custGeom>
                <a:avLst/>
                <a:gdLst>
                  <a:gd name="T0" fmla="*/ 0 w 85"/>
                  <a:gd name="T1" fmla="*/ 1 h 262"/>
                  <a:gd name="T2" fmla="*/ 0 w 85"/>
                  <a:gd name="T3" fmla="*/ 1 h 262"/>
                  <a:gd name="T4" fmla="*/ 0 w 85"/>
                  <a:gd name="T5" fmla="*/ 1 h 262"/>
                  <a:gd name="T6" fmla="*/ 0 w 85"/>
                  <a:gd name="T7" fmla="*/ 1 h 262"/>
                  <a:gd name="T8" fmla="*/ 0 w 85"/>
                  <a:gd name="T9" fmla="*/ 1 h 262"/>
                  <a:gd name="T10" fmla="*/ 0 w 85"/>
                  <a:gd name="T11" fmla="*/ 1 h 262"/>
                  <a:gd name="T12" fmla="*/ 0 w 85"/>
                  <a:gd name="T13" fmla="*/ 1 h 262"/>
                  <a:gd name="T14" fmla="*/ 0 w 85"/>
                  <a:gd name="T15" fmla="*/ 0 h 262"/>
                  <a:gd name="T16" fmla="*/ 0 w 85"/>
                  <a:gd name="T17" fmla="*/ 1 h 262"/>
                  <a:gd name="T18" fmla="*/ 0 w 85"/>
                  <a:gd name="T19" fmla="*/ 1 h 2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262"/>
                  <a:gd name="T32" fmla="*/ 85 w 85"/>
                  <a:gd name="T33" fmla="*/ 262 h 2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262">
                    <a:moveTo>
                      <a:pt x="2" y="39"/>
                    </a:moveTo>
                    <a:lnTo>
                      <a:pt x="19" y="59"/>
                    </a:lnTo>
                    <a:lnTo>
                      <a:pt x="0" y="88"/>
                    </a:lnTo>
                    <a:lnTo>
                      <a:pt x="20" y="262"/>
                    </a:lnTo>
                    <a:lnTo>
                      <a:pt x="49" y="128"/>
                    </a:lnTo>
                    <a:lnTo>
                      <a:pt x="62" y="64"/>
                    </a:lnTo>
                    <a:lnTo>
                      <a:pt x="79" y="28"/>
                    </a:lnTo>
                    <a:lnTo>
                      <a:pt x="85" y="0"/>
                    </a:lnTo>
                    <a:lnTo>
                      <a:pt x="2" y="39"/>
                    </a:lnTo>
                    <a:close/>
                  </a:path>
                </a:pathLst>
              </a:custGeom>
              <a:solidFill>
                <a:srgbClr val="FFFFFF"/>
              </a:solidFill>
              <a:ln w="9525">
                <a:noFill/>
                <a:round/>
                <a:headEnd/>
                <a:tailEnd/>
              </a:ln>
            </p:spPr>
            <p:txBody>
              <a:bodyPr/>
              <a:lstStyle/>
              <a:p>
                <a:endParaRPr lang="ja-JP" altLang="en-US"/>
              </a:p>
            </p:txBody>
          </p:sp>
          <p:sp>
            <p:nvSpPr>
              <p:cNvPr id="50298" name="Freeform 40"/>
              <p:cNvSpPr>
                <a:spLocks/>
              </p:cNvSpPr>
              <p:nvPr/>
            </p:nvSpPr>
            <p:spPr bwMode="auto">
              <a:xfrm>
                <a:off x="2796" y="1199"/>
                <a:ext cx="85" cy="50"/>
              </a:xfrm>
              <a:custGeom>
                <a:avLst/>
                <a:gdLst>
                  <a:gd name="T0" fmla="*/ 1 w 170"/>
                  <a:gd name="T1" fmla="*/ 0 h 102"/>
                  <a:gd name="T2" fmla="*/ 1 w 170"/>
                  <a:gd name="T3" fmla="*/ 0 h 102"/>
                  <a:gd name="T4" fmla="*/ 0 w 170"/>
                  <a:gd name="T5" fmla="*/ 0 h 102"/>
                  <a:gd name="T6" fmla="*/ 0 w 170"/>
                  <a:gd name="T7" fmla="*/ 0 h 102"/>
                  <a:gd name="T8" fmla="*/ 1 w 170"/>
                  <a:gd name="T9" fmla="*/ 0 h 102"/>
                  <a:gd name="T10" fmla="*/ 1 w 170"/>
                  <a:gd name="T11" fmla="*/ 0 h 102"/>
                  <a:gd name="T12" fmla="*/ 1 w 170"/>
                  <a:gd name="T13" fmla="*/ 0 h 102"/>
                  <a:gd name="T14" fmla="*/ 1 w 170"/>
                  <a:gd name="T15" fmla="*/ 0 h 102"/>
                  <a:gd name="T16" fmla="*/ 1 w 170"/>
                  <a:gd name="T17" fmla="*/ 0 h 102"/>
                  <a:gd name="T18" fmla="*/ 1 w 170"/>
                  <a:gd name="T19" fmla="*/ 0 h 102"/>
                  <a:gd name="T20" fmla="*/ 1 w 170"/>
                  <a:gd name="T21" fmla="*/ 0 h 102"/>
                  <a:gd name="T22" fmla="*/ 1 w 170"/>
                  <a:gd name="T23" fmla="*/ 0 h 102"/>
                  <a:gd name="T24" fmla="*/ 1 w 170"/>
                  <a:gd name="T25" fmla="*/ 0 h 102"/>
                  <a:gd name="T26" fmla="*/ 1 w 170"/>
                  <a:gd name="T27" fmla="*/ 0 h 102"/>
                  <a:gd name="T28" fmla="*/ 1 w 170"/>
                  <a:gd name="T29" fmla="*/ 0 h 102"/>
                  <a:gd name="T30" fmla="*/ 1 w 170"/>
                  <a:gd name="T31" fmla="*/ 0 h 102"/>
                  <a:gd name="T32" fmla="*/ 1 w 170"/>
                  <a:gd name="T33" fmla="*/ 0 h 102"/>
                  <a:gd name="T34" fmla="*/ 1 w 170"/>
                  <a:gd name="T35" fmla="*/ 0 h 102"/>
                  <a:gd name="T36" fmla="*/ 1 w 170"/>
                  <a:gd name="T37" fmla="*/ 0 h 102"/>
                  <a:gd name="T38" fmla="*/ 1 w 170"/>
                  <a:gd name="T39" fmla="*/ 0 h 102"/>
                  <a:gd name="T40" fmla="*/ 1 w 170"/>
                  <a:gd name="T41" fmla="*/ 0 h 102"/>
                  <a:gd name="T42" fmla="*/ 1 w 170"/>
                  <a:gd name="T43" fmla="*/ 0 h 1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0"/>
                  <a:gd name="T67" fmla="*/ 0 h 102"/>
                  <a:gd name="T68" fmla="*/ 170 w 170"/>
                  <a:gd name="T69" fmla="*/ 102 h 10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0" h="102">
                    <a:moveTo>
                      <a:pt x="28" y="102"/>
                    </a:moveTo>
                    <a:lnTo>
                      <a:pt x="11" y="78"/>
                    </a:lnTo>
                    <a:lnTo>
                      <a:pt x="0" y="52"/>
                    </a:lnTo>
                    <a:lnTo>
                      <a:pt x="0" y="31"/>
                    </a:lnTo>
                    <a:lnTo>
                      <a:pt x="10" y="13"/>
                    </a:lnTo>
                    <a:lnTo>
                      <a:pt x="24" y="5"/>
                    </a:lnTo>
                    <a:lnTo>
                      <a:pt x="47" y="0"/>
                    </a:lnTo>
                    <a:lnTo>
                      <a:pt x="78" y="3"/>
                    </a:lnTo>
                    <a:lnTo>
                      <a:pt x="107" y="15"/>
                    </a:lnTo>
                    <a:lnTo>
                      <a:pt x="131" y="30"/>
                    </a:lnTo>
                    <a:lnTo>
                      <a:pt x="170" y="54"/>
                    </a:lnTo>
                    <a:lnTo>
                      <a:pt x="67" y="17"/>
                    </a:lnTo>
                    <a:lnTo>
                      <a:pt x="156" y="75"/>
                    </a:lnTo>
                    <a:lnTo>
                      <a:pt x="58" y="36"/>
                    </a:lnTo>
                    <a:lnTo>
                      <a:pt x="139" y="91"/>
                    </a:lnTo>
                    <a:lnTo>
                      <a:pt x="44" y="51"/>
                    </a:lnTo>
                    <a:lnTo>
                      <a:pt x="34" y="50"/>
                    </a:lnTo>
                    <a:lnTo>
                      <a:pt x="27" y="52"/>
                    </a:lnTo>
                    <a:lnTo>
                      <a:pt x="23" y="64"/>
                    </a:lnTo>
                    <a:lnTo>
                      <a:pt x="22" y="75"/>
                    </a:lnTo>
                    <a:lnTo>
                      <a:pt x="28" y="102"/>
                    </a:lnTo>
                    <a:close/>
                  </a:path>
                </a:pathLst>
              </a:custGeom>
              <a:solidFill>
                <a:srgbClr val="C7695C"/>
              </a:solidFill>
              <a:ln w="9525">
                <a:noFill/>
                <a:round/>
                <a:headEnd/>
                <a:tailEnd/>
              </a:ln>
            </p:spPr>
            <p:txBody>
              <a:bodyPr/>
              <a:lstStyle/>
              <a:p>
                <a:endParaRPr lang="ja-JP" altLang="en-US"/>
              </a:p>
            </p:txBody>
          </p:sp>
          <p:sp>
            <p:nvSpPr>
              <p:cNvPr id="50299" name="Freeform 41"/>
              <p:cNvSpPr>
                <a:spLocks/>
              </p:cNvSpPr>
              <p:nvPr/>
            </p:nvSpPr>
            <p:spPr bwMode="auto">
              <a:xfrm>
                <a:off x="2809" y="1316"/>
                <a:ext cx="13" cy="6"/>
              </a:xfrm>
              <a:custGeom>
                <a:avLst/>
                <a:gdLst>
                  <a:gd name="T0" fmla="*/ 0 w 25"/>
                  <a:gd name="T1" fmla="*/ 0 h 12"/>
                  <a:gd name="T2" fmla="*/ 1 w 25"/>
                  <a:gd name="T3" fmla="*/ 0 h 12"/>
                  <a:gd name="T4" fmla="*/ 1 w 25"/>
                  <a:gd name="T5" fmla="*/ 1 h 12"/>
                  <a:gd name="T6" fmla="*/ 0 w 25"/>
                  <a:gd name="T7" fmla="*/ 0 h 12"/>
                  <a:gd name="T8" fmla="*/ 0 w 25"/>
                  <a:gd name="T9" fmla="*/ 0 h 12"/>
                  <a:gd name="T10" fmla="*/ 0 60000 65536"/>
                  <a:gd name="T11" fmla="*/ 0 60000 65536"/>
                  <a:gd name="T12" fmla="*/ 0 60000 65536"/>
                  <a:gd name="T13" fmla="*/ 0 60000 65536"/>
                  <a:gd name="T14" fmla="*/ 0 60000 65536"/>
                  <a:gd name="T15" fmla="*/ 0 w 25"/>
                  <a:gd name="T16" fmla="*/ 0 h 12"/>
                  <a:gd name="T17" fmla="*/ 25 w 25"/>
                  <a:gd name="T18" fmla="*/ 12 h 12"/>
                </a:gdLst>
                <a:ahLst/>
                <a:cxnLst>
                  <a:cxn ang="T10">
                    <a:pos x="T0" y="T1"/>
                  </a:cxn>
                  <a:cxn ang="T11">
                    <a:pos x="T2" y="T3"/>
                  </a:cxn>
                  <a:cxn ang="T12">
                    <a:pos x="T4" y="T5"/>
                  </a:cxn>
                  <a:cxn ang="T13">
                    <a:pos x="T6" y="T7"/>
                  </a:cxn>
                  <a:cxn ang="T14">
                    <a:pos x="T8" y="T9"/>
                  </a:cxn>
                </a:cxnLst>
                <a:rect l="T15" t="T16" r="T17" b="T18"/>
                <a:pathLst>
                  <a:path w="25" h="12">
                    <a:moveTo>
                      <a:pt x="0" y="0"/>
                    </a:moveTo>
                    <a:lnTo>
                      <a:pt x="25" y="0"/>
                    </a:lnTo>
                    <a:lnTo>
                      <a:pt x="1" y="12"/>
                    </a:lnTo>
                    <a:lnTo>
                      <a:pt x="0" y="0"/>
                    </a:lnTo>
                    <a:close/>
                  </a:path>
                </a:pathLst>
              </a:custGeom>
              <a:solidFill>
                <a:srgbClr val="C7695C"/>
              </a:solidFill>
              <a:ln w="9525">
                <a:noFill/>
                <a:round/>
                <a:headEnd/>
                <a:tailEnd/>
              </a:ln>
            </p:spPr>
            <p:txBody>
              <a:bodyPr/>
              <a:lstStyle/>
              <a:p>
                <a:endParaRPr lang="ja-JP" altLang="en-US"/>
              </a:p>
            </p:txBody>
          </p:sp>
          <p:sp>
            <p:nvSpPr>
              <p:cNvPr id="50300" name="Freeform 42"/>
              <p:cNvSpPr>
                <a:spLocks/>
              </p:cNvSpPr>
              <p:nvPr/>
            </p:nvSpPr>
            <p:spPr bwMode="auto">
              <a:xfrm>
                <a:off x="2811" y="1263"/>
                <a:ext cx="16" cy="17"/>
              </a:xfrm>
              <a:custGeom>
                <a:avLst/>
                <a:gdLst>
                  <a:gd name="T0" fmla="*/ 0 w 31"/>
                  <a:gd name="T1" fmla="*/ 0 h 33"/>
                  <a:gd name="T2" fmla="*/ 1 w 31"/>
                  <a:gd name="T3" fmla="*/ 1 h 33"/>
                  <a:gd name="T4" fmla="*/ 1 w 31"/>
                  <a:gd name="T5" fmla="*/ 1 h 33"/>
                  <a:gd name="T6" fmla="*/ 1 w 31"/>
                  <a:gd name="T7" fmla="*/ 1 h 33"/>
                  <a:gd name="T8" fmla="*/ 0 w 31"/>
                  <a:gd name="T9" fmla="*/ 1 h 33"/>
                  <a:gd name="T10" fmla="*/ 1 w 31"/>
                  <a:gd name="T11" fmla="*/ 1 h 33"/>
                  <a:gd name="T12" fmla="*/ 0 w 31"/>
                  <a:gd name="T13" fmla="*/ 0 h 33"/>
                  <a:gd name="T14" fmla="*/ 0 w 31"/>
                  <a:gd name="T15" fmla="*/ 0 h 33"/>
                  <a:gd name="T16" fmla="*/ 0 60000 65536"/>
                  <a:gd name="T17" fmla="*/ 0 60000 65536"/>
                  <a:gd name="T18" fmla="*/ 0 60000 65536"/>
                  <a:gd name="T19" fmla="*/ 0 60000 65536"/>
                  <a:gd name="T20" fmla="*/ 0 60000 65536"/>
                  <a:gd name="T21" fmla="*/ 0 60000 65536"/>
                  <a:gd name="T22" fmla="*/ 0 60000 65536"/>
                  <a:gd name="T23" fmla="*/ 0 60000 65536"/>
                  <a:gd name="T24" fmla="*/ 0 w 31"/>
                  <a:gd name="T25" fmla="*/ 0 h 33"/>
                  <a:gd name="T26" fmla="*/ 31 w 31"/>
                  <a:gd name="T27" fmla="*/ 33 h 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 h="33">
                    <a:moveTo>
                      <a:pt x="0" y="0"/>
                    </a:moveTo>
                    <a:lnTo>
                      <a:pt x="31" y="11"/>
                    </a:lnTo>
                    <a:lnTo>
                      <a:pt x="8" y="19"/>
                    </a:lnTo>
                    <a:lnTo>
                      <a:pt x="9" y="33"/>
                    </a:lnTo>
                    <a:lnTo>
                      <a:pt x="0" y="17"/>
                    </a:lnTo>
                    <a:lnTo>
                      <a:pt x="5" y="12"/>
                    </a:lnTo>
                    <a:lnTo>
                      <a:pt x="0" y="0"/>
                    </a:lnTo>
                    <a:close/>
                  </a:path>
                </a:pathLst>
              </a:custGeom>
              <a:solidFill>
                <a:srgbClr val="C7695C"/>
              </a:solidFill>
              <a:ln w="9525">
                <a:noFill/>
                <a:round/>
                <a:headEnd/>
                <a:tailEnd/>
              </a:ln>
            </p:spPr>
            <p:txBody>
              <a:bodyPr/>
              <a:lstStyle/>
              <a:p>
                <a:endParaRPr lang="ja-JP" altLang="en-US"/>
              </a:p>
            </p:txBody>
          </p:sp>
          <p:sp>
            <p:nvSpPr>
              <p:cNvPr id="50301" name="Freeform 43"/>
              <p:cNvSpPr>
                <a:spLocks/>
              </p:cNvSpPr>
              <p:nvPr/>
            </p:nvSpPr>
            <p:spPr bwMode="auto">
              <a:xfrm>
                <a:off x="2568" y="1063"/>
                <a:ext cx="25" cy="25"/>
              </a:xfrm>
              <a:custGeom>
                <a:avLst/>
                <a:gdLst>
                  <a:gd name="T0" fmla="*/ 0 w 50"/>
                  <a:gd name="T1" fmla="*/ 1 h 49"/>
                  <a:gd name="T2" fmla="*/ 1 w 50"/>
                  <a:gd name="T3" fmla="*/ 1 h 49"/>
                  <a:gd name="T4" fmla="*/ 1 w 50"/>
                  <a:gd name="T5" fmla="*/ 0 h 49"/>
                  <a:gd name="T6" fmla="*/ 0 w 50"/>
                  <a:gd name="T7" fmla="*/ 0 h 49"/>
                  <a:gd name="T8" fmla="*/ 0 w 50"/>
                  <a:gd name="T9" fmla="*/ 1 h 49"/>
                  <a:gd name="T10" fmla="*/ 0 w 50"/>
                  <a:gd name="T11" fmla="*/ 1 h 49"/>
                  <a:gd name="T12" fmla="*/ 0 60000 65536"/>
                  <a:gd name="T13" fmla="*/ 0 60000 65536"/>
                  <a:gd name="T14" fmla="*/ 0 60000 65536"/>
                  <a:gd name="T15" fmla="*/ 0 60000 65536"/>
                  <a:gd name="T16" fmla="*/ 0 60000 65536"/>
                  <a:gd name="T17" fmla="*/ 0 60000 65536"/>
                  <a:gd name="T18" fmla="*/ 0 w 50"/>
                  <a:gd name="T19" fmla="*/ 0 h 49"/>
                  <a:gd name="T20" fmla="*/ 50 w 50"/>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50" h="49">
                    <a:moveTo>
                      <a:pt x="0" y="49"/>
                    </a:moveTo>
                    <a:lnTo>
                      <a:pt x="50" y="49"/>
                    </a:lnTo>
                    <a:lnTo>
                      <a:pt x="50" y="0"/>
                    </a:lnTo>
                    <a:lnTo>
                      <a:pt x="0" y="0"/>
                    </a:lnTo>
                    <a:lnTo>
                      <a:pt x="0" y="49"/>
                    </a:lnTo>
                    <a:close/>
                  </a:path>
                </a:pathLst>
              </a:custGeom>
              <a:solidFill>
                <a:srgbClr val="000000"/>
              </a:solidFill>
              <a:ln w="9525">
                <a:noFill/>
                <a:round/>
                <a:headEnd/>
                <a:tailEnd/>
              </a:ln>
            </p:spPr>
            <p:txBody>
              <a:bodyPr/>
              <a:lstStyle/>
              <a:p>
                <a:endParaRPr lang="ja-JP" altLang="en-US"/>
              </a:p>
            </p:txBody>
          </p:sp>
          <p:sp>
            <p:nvSpPr>
              <p:cNvPr id="50302" name="Freeform 44"/>
              <p:cNvSpPr>
                <a:spLocks/>
              </p:cNvSpPr>
              <p:nvPr/>
            </p:nvSpPr>
            <p:spPr bwMode="auto">
              <a:xfrm>
                <a:off x="2692" y="1160"/>
                <a:ext cx="29" cy="25"/>
              </a:xfrm>
              <a:custGeom>
                <a:avLst/>
                <a:gdLst>
                  <a:gd name="T0" fmla="*/ 0 w 57"/>
                  <a:gd name="T1" fmla="*/ 1 h 49"/>
                  <a:gd name="T2" fmla="*/ 1 w 57"/>
                  <a:gd name="T3" fmla="*/ 1 h 49"/>
                  <a:gd name="T4" fmla="*/ 1 w 57"/>
                  <a:gd name="T5" fmla="*/ 0 h 49"/>
                  <a:gd name="T6" fmla="*/ 0 w 57"/>
                  <a:gd name="T7" fmla="*/ 0 h 49"/>
                  <a:gd name="T8" fmla="*/ 0 w 57"/>
                  <a:gd name="T9" fmla="*/ 1 h 49"/>
                  <a:gd name="T10" fmla="*/ 0 w 57"/>
                  <a:gd name="T11" fmla="*/ 1 h 49"/>
                  <a:gd name="T12" fmla="*/ 0 60000 65536"/>
                  <a:gd name="T13" fmla="*/ 0 60000 65536"/>
                  <a:gd name="T14" fmla="*/ 0 60000 65536"/>
                  <a:gd name="T15" fmla="*/ 0 60000 65536"/>
                  <a:gd name="T16" fmla="*/ 0 60000 65536"/>
                  <a:gd name="T17" fmla="*/ 0 60000 65536"/>
                  <a:gd name="T18" fmla="*/ 0 w 57"/>
                  <a:gd name="T19" fmla="*/ 0 h 49"/>
                  <a:gd name="T20" fmla="*/ 57 w 57"/>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57" h="49">
                    <a:moveTo>
                      <a:pt x="0" y="49"/>
                    </a:moveTo>
                    <a:lnTo>
                      <a:pt x="57" y="49"/>
                    </a:lnTo>
                    <a:lnTo>
                      <a:pt x="57" y="0"/>
                    </a:lnTo>
                    <a:lnTo>
                      <a:pt x="0" y="0"/>
                    </a:lnTo>
                    <a:lnTo>
                      <a:pt x="0" y="49"/>
                    </a:lnTo>
                    <a:close/>
                  </a:path>
                </a:pathLst>
              </a:custGeom>
              <a:solidFill>
                <a:srgbClr val="000000"/>
              </a:solidFill>
              <a:ln w="9525">
                <a:noFill/>
                <a:round/>
                <a:headEnd/>
                <a:tailEnd/>
              </a:ln>
            </p:spPr>
            <p:txBody>
              <a:bodyPr/>
              <a:lstStyle/>
              <a:p>
                <a:endParaRPr lang="ja-JP" altLang="en-US"/>
              </a:p>
            </p:txBody>
          </p:sp>
          <p:sp>
            <p:nvSpPr>
              <p:cNvPr id="50303" name="Freeform 45"/>
              <p:cNvSpPr>
                <a:spLocks/>
              </p:cNvSpPr>
              <p:nvPr/>
            </p:nvSpPr>
            <p:spPr bwMode="auto">
              <a:xfrm>
                <a:off x="2849" y="1040"/>
                <a:ext cx="24" cy="32"/>
              </a:xfrm>
              <a:custGeom>
                <a:avLst/>
                <a:gdLst>
                  <a:gd name="T0" fmla="*/ 0 w 48"/>
                  <a:gd name="T1" fmla="*/ 1 h 63"/>
                  <a:gd name="T2" fmla="*/ 1 w 48"/>
                  <a:gd name="T3" fmla="*/ 1 h 63"/>
                  <a:gd name="T4" fmla="*/ 1 w 48"/>
                  <a:gd name="T5" fmla="*/ 0 h 63"/>
                  <a:gd name="T6" fmla="*/ 0 w 48"/>
                  <a:gd name="T7" fmla="*/ 0 h 63"/>
                  <a:gd name="T8" fmla="*/ 0 w 48"/>
                  <a:gd name="T9" fmla="*/ 1 h 63"/>
                  <a:gd name="T10" fmla="*/ 0 w 48"/>
                  <a:gd name="T11" fmla="*/ 1 h 63"/>
                  <a:gd name="T12" fmla="*/ 0 60000 65536"/>
                  <a:gd name="T13" fmla="*/ 0 60000 65536"/>
                  <a:gd name="T14" fmla="*/ 0 60000 65536"/>
                  <a:gd name="T15" fmla="*/ 0 60000 65536"/>
                  <a:gd name="T16" fmla="*/ 0 60000 65536"/>
                  <a:gd name="T17" fmla="*/ 0 60000 65536"/>
                  <a:gd name="T18" fmla="*/ 0 w 48"/>
                  <a:gd name="T19" fmla="*/ 0 h 63"/>
                  <a:gd name="T20" fmla="*/ 48 w 48"/>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48" h="63">
                    <a:moveTo>
                      <a:pt x="0" y="63"/>
                    </a:moveTo>
                    <a:lnTo>
                      <a:pt x="48" y="63"/>
                    </a:lnTo>
                    <a:lnTo>
                      <a:pt x="48" y="0"/>
                    </a:lnTo>
                    <a:lnTo>
                      <a:pt x="0" y="0"/>
                    </a:lnTo>
                    <a:lnTo>
                      <a:pt x="0" y="63"/>
                    </a:lnTo>
                    <a:close/>
                  </a:path>
                </a:pathLst>
              </a:custGeom>
              <a:solidFill>
                <a:srgbClr val="000000"/>
              </a:solidFill>
              <a:ln w="9525">
                <a:noFill/>
                <a:round/>
                <a:headEnd/>
                <a:tailEnd/>
              </a:ln>
            </p:spPr>
            <p:txBody>
              <a:bodyPr/>
              <a:lstStyle/>
              <a:p>
                <a:endParaRPr lang="ja-JP" altLang="en-US"/>
              </a:p>
            </p:txBody>
          </p:sp>
          <p:sp>
            <p:nvSpPr>
              <p:cNvPr id="50304" name="Freeform 46"/>
              <p:cNvSpPr>
                <a:spLocks/>
              </p:cNvSpPr>
              <p:nvPr/>
            </p:nvSpPr>
            <p:spPr bwMode="auto">
              <a:xfrm>
                <a:off x="2986" y="1197"/>
                <a:ext cx="25" cy="28"/>
              </a:xfrm>
              <a:custGeom>
                <a:avLst/>
                <a:gdLst>
                  <a:gd name="T0" fmla="*/ 0 w 50"/>
                  <a:gd name="T1" fmla="*/ 1 h 55"/>
                  <a:gd name="T2" fmla="*/ 1 w 50"/>
                  <a:gd name="T3" fmla="*/ 1 h 55"/>
                  <a:gd name="T4" fmla="*/ 1 w 50"/>
                  <a:gd name="T5" fmla="*/ 0 h 55"/>
                  <a:gd name="T6" fmla="*/ 0 w 50"/>
                  <a:gd name="T7" fmla="*/ 0 h 55"/>
                  <a:gd name="T8" fmla="*/ 0 w 50"/>
                  <a:gd name="T9" fmla="*/ 1 h 55"/>
                  <a:gd name="T10" fmla="*/ 0 w 50"/>
                  <a:gd name="T11" fmla="*/ 1 h 55"/>
                  <a:gd name="T12" fmla="*/ 0 60000 65536"/>
                  <a:gd name="T13" fmla="*/ 0 60000 65536"/>
                  <a:gd name="T14" fmla="*/ 0 60000 65536"/>
                  <a:gd name="T15" fmla="*/ 0 60000 65536"/>
                  <a:gd name="T16" fmla="*/ 0 60000 65536"/>
                  <a:gd name="T17" fmla="*/ 0 60000 65536"/>
                  <a:gd name="T18" fmla="*/ 0 w 50"/>
                  <a:gd name="T19" fmla="*/ 0 h 55"/>
                  <a:gd name="T20" fmla="*/ 50 w 50"/>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0" h="55">
                    <a:moveTo>
                      <a:pt x="0" y="55"/>
                    </a:moveTo>
                    <a:lnTo>
                      <a:pt x="50" y="55"/>
                    </a:lnTo>
                    <a:lnTo>
                      <a:pt x="50" y="0"/>
                    </a:lnTo>
                    <a:lnTo>
                      <a:pt x="0" y="0"/>
                    </a:lnTo>
                    <a:lnTo>
                      <a:pt x="0" y="55"/>
                    </a:lnTo>
                    <a:close/>
                  </a:path>
                </a:pathLst>
              </a:custGeom>
              <a:solidFill>
                <a:srgbClr val="000000"/>
              </a:solidFill>
              <a:ln w="9525">
                <a:noFill/>
                <a:round/>
                <a:headEnd/>
                <a:tailEnd/>
              </a:ln>
            </p:spPr>
            <p:txBody>
              <a:bodyPr/>
              <a:lstStyle/>
              <a:p>
                <a:endParaRPr lang="ja-JP" altLang="en-US"/>
              </a:p>
            </p:txBody>
          </p:sp>
          <p:sp>
            <p:nvSpPr>
              <p:cNvPr id="50305" name="Freeform 47"/>
              <p:cNvSpPr>
                <a:spLocks/>
              </p:cNvSpPr>
              <p:nvPr/>
            </p:nvSpPr>
            <p:spPr bwMode="auto">
              <a:xfrm>
                <a:off x="3093" y="1285"/>
                <a:ext cx="22" cy="28"/>
              </a:xfrm>
              <a:custGeom>
                <a:avLst/>
                <a:gdLst>
                  <a:gd name="T0" fmla="*/ 0 w 46"/>
                  <a:gd name="T1" fmla="*/ 1 h 56"/>
                  <a:gd name="T2" fmla="*/ 0 w 46"/>
                  <a:gd name="T3" fmla="*/ 1 h 56"/>
                  <a:gd name="T4" fmla="*/ 0 w 46"/>
                  <a:gd name="T5" fmla="*/ 0 h 56"/>
                  <a:gd name="T6" fmla="*/ 0 w 46"/>
                  <a:gd name="T7" fmla="*/ 0 h 56"/>
                  <a:gd name="T8" fmla="*/ 0 w 46"/>
                  <a:gd name="T9" fmla="*/ 1 h 56"/>
                  <a:gd name="T10" fmla="*/ 0 w 46"/>
                  <a:gd name="T11" fmla="*/ 1 h 56"/>
                  <a:gd name="T12" fmla="*/ 0 60000 65536"/>
                  <a:gd name="T13" fmla="*/ 0 60000 65536"/>
                  <a:gd name="T14" fmla="*/ 0 60000 65536"/>
                  <a:gd name="T15" fmla="*/ 0 60000 65536"/>
                  <a:gd name="T16" fmla="*/ 0 60000 65536"/>
                  <a:gd name="T17" fmla="*/ 0 60000 65536"/>
                  <a:gd name="T18" fmla="*/ 0 w 46"/>
                  <a:gd name="T19" fmla="*/ 0 h 56"/>
                  <a:gd name="T20" fmla="*/ 46 w 46"/>
                  <a:gd name="T21" fmla="*/ 56 h 56"/>
                </a:gdLst>
                <a:ahLst/>
                <a:cxnLst>
                  <a:cxn ang="T12">
                    <a:pos x="T0" y="T1"/>
                  </a:cxn>
                  <a:cxn ang="T13">
                    <a:pos x="T2" y="T3"/>
                  </a:cxn>
                  <a:cxn ang="T14">
                    <a:pos x="T4" y="T5"/>
                  </a:cxn>
                  <a:cxn ang="T15">
                    <a:pos x="T6" y="T7"/>
                  </a:cxn>
                  <a:cxn ang="T16">
                    <a:pos x="T8" y="T9"/>
                  </a:cxn>
                  <a:cxn ang="T17">
                    <a:pos x="T10" y="T11"/>
                  </a:cxn>
                </a:cxnLst>
                <a:rect l="T18" t="T19" r="T20" b="T21"/>
                <a:pathLst>
                  <a:path w="46" h="56">
                    <a:moveTo>
                      <a:pt x="0" y="56"/>
                    </a:moveTo>
                    <a:lnTo>
                      <a:pt x="46" y="56"/>
                    </a:lnTo>
                    <a:lnTo>
                      <a:pt x="46" y="0"/>
                    </a:lnTo>
                    <a:lnTo>
                      <a:pt x="0" y="0"/>
                    </a:lnTo>
                    <a:lnTo>
                      <a:pt x="0" y="56"/>
                    </a:lnTo>
                    <a:close/>
                  </a:path>
                </a:pathLst>
              </a:custGeom>
              <a:solidFill>
                <a:srgbClr val="000000"/>
              </a:solidFill>
              <a:ln w="9525">
                <a:noFill/>
                <a:round/>
                <a:headEnd/>
                <a:tailEnd/>
              </a:ln>
            </p:spPr>
            <p:txBody>
              <a:bodyPr/>
              <a:lstStyle/>
              <a:p>
                <a:endParaRPr lang="ja-JP" altLang="en-US"/>
              </a:p>
            </p:txBody>
          </p:sp>
          <p:sp>
            <p:nvSpPr>
              <p:cNvPr id="50306" name="Freeform 48"/>
              <p:cNvSpPr>
                <a:spLocks/>
              </p:cNvSpPr>
              <p:nvPr/>
            </p:nvSpPr>
            <p:spPr bwMode="auto">
              <a:xfrm>
                <a:off x="3061" y="1433"/>
                <a:ext cx="22" cy="30"/>
              </a:xfrm>
              <a:custGeom>
                <a:avLst/>
                <a:gdLst>
                  <a:gd name="T0" fmla="*/ 0 w 44"/>
                  <a:gd name="T1" fmla="*/ 1 h 60"/>
                  <a:gd name="T2" fmla="*/ 1 w 44"/>
                  <a:gd name="T3" fmla="*/ 1 h 60"/>
                  <a:gd name="T4" fmla="*/ 1 w 44"/>
                  <a:gd name="T5" fmla="*/ 0 h 60"/>
                  <a:gd name="T6" fmla="*/ 0 w 44"/>
                  <a:gd name="T7" fmla="*/ 0 h 60"/>
                  <a:gd name="T8" fmla="*/ 0 w 44"/>
                  <a:gd name="T9" fmla="*/ 1 h 60"/>
                  <a:gd name="T10" fmla="*/ 0 w 44"/>
                  <a:gd name="T11" fmla="*/ 1 h 60"/>
                  <a:gd name="T12" fmla="*/ 0 60000 65536"/>
                  <a:gd name="T13" fmla="*/ 0 60000 65536"/>
                  <a:gd name="T14" fmla="*/ 0 60000 65536"/>
                  <a:gd name="T15" fmla="*/ 0 60000 65536"/>
                  <a:gd name="T16" fmla="*/ 0 60000 65536"/>
                  <a:gd name="T17" fmla="*/ 0 60000 65536"/>
                  <a:gd name="T18" fmla="*/ 0 w 44"/>
                  <a:gd name="T19" fmla="*/ 0 h 60"/>
                  <a:gd name="T20" fmla="*/ 44 w 44"/>
                  <a:gd name="T21" fmla="*/ 60 h 60"/>
                </a:gdLst>
                <a:ahLst/>
                <a:cxnLst>
                  <a:cxn ang="T12">
                    <a:pos x="T0" y="T1"/>
                  </a:cxn>
                  <a:cxn ang="T13">
                    <a:pos x="T2" y="T3"/>
                  </a:cxn>
                  <a:cxn ang="T14">
                    <a:pos x="T4" y="T5"/>
                  </a:cxn>
                  <a:cxn ang="T15">
                    <a:pos x="T6" y="T7"/>
                  </a:cxn>
                  <a:cxn ang="T16">
                    <a:pos x="T8" y="T9"/>
                  </a:cxn>
                  <a:cxn ang="T17">
                    <a:pos x="T10" y="T11"/>
                  </a:cxn>
                </a:cxnLst>
                <a:rect l="T18" t="T19" r="T20" b="T21"/>
                <a:pathLst>
                  <a:path w="44" h="60">
                    <a:moveTo>
                      <a:pt x="0" y="60"/>
                    </a:moveTo>
                    <a:lnTo>
                      <a:pt x="44" y="60"/>
                    </a:lnTo>
                    <a:lnTo>
                      <a:pt x="44" y="0"/>
                    </a:lnTo>
                    <a:lnTo>
                      <a:pt x="0" y="0"/>
                    </a:lnTo>
                    <a:lnTo>
                      <a:pt x="0" y="60"/>
                    </a:lnTo>
                    <a:close/>
                  </a:path>
                </a:pathLst>
              </a:custGeom>
              <a:solidFill>
                <a:srgbClr val="000000"/>
              </a:solidFill>
              <a:ln w="9525">
                <a:noFill/>
                <a:round/>
                <a:headEnd/>
                <a:tailEnd/>
              </a:ln>
            </p:spPr>
            <p:txBody>
              <a:bodyPr/>
              <a:lstStyle/>
              <a:p>
                <a:endParaRPr lang="ja-JP" altLang="en-US"/>
              </a:p>
            </p:txBody>
          </p:sp>
          <p:sp>
            <p:nvSpPr>
              <p:cNvPr id="50307" name="Freeform 49"/>
              <p:cNvSpPr>
                <a:spLocks/>
              </p:cNvSpPr>
              <p:nvPr/>
            </p:nvSpPr>
            <p:spPr bwMode="auto">
              <a:xfrm>
                <a:off x="2905" y="1587"/>
                <a:ext cx="255" cy="167"/>
              </a:xfrm>
              <a:custGeom>
                <a:avLst/>
                <a:gdLst>
                  <a:gd name="T0" fmla="*/ 0 w 511"/>
                  <a:gd name="T1" fmla="*/ 0 h 335"/>
                  <a:gd name="T2" fmla="*/ 0 w 511"/>
                  <a:gd name="T3" fmla="*/ 0 h 335"/>
                  <a:gd name="T4" fmla="*/ 0 w 511"/>
                  <a:gd name="T5" fmla="*/ 0 h 335"/>
                  <a:gd name="T6" fmla="*/ 0 w 511"/>
                  <a:gd name="T7" fmla="*/ 0 h 335"/>
                  <a:gd name="T8" fmla="*/ 0 w 511"/>
                  <a:gd name="T9" fmla="*/ 0 h 335"/>
                  <a:gd name="T10" fmla="*/ 0 w 511"/>
                  <a:gd name="T11" fmla="*/ 0 h 335"/>
                  <a:gd name="T12" fmla="*/ 0 w 511"/>
                  <a:gd name="T13" fmla="*/ 0 h 335"/>
                  <a:gd name="T14" fmla="*/ 0 w 511"/>
                  <a:gd name="T15" fmla="*/ 0 h 335"/>
                  <a:gd name="T16" fmla="*/ 0 60000 65536"/>
                  <a:gd name="T17" fmla="*/ 0 60000 65536"/>
                  <a:gd name="T18" fmla="*/ 0 60000 65536"/>
                  <a:gd name="T19" fmla="*/ 0 60000 65536"/>
                  <a:gd name="T20" fmla="*/ 0 60000 65536"/>
                  <a:gd name="T21" fmla="*/ 0 60000 65536"/>
                  <a:gd name="T22" fmla="*/ 0 60000 65536"/>
                  <a:gd name="T23" fmla="*/ 0 60000 65536"/>
                  <a:gd name="T24" fmla="*/ 0 w 511"/>
                  <a:gd name="T25" fmla="*/ 0 h 335"/>
                  <a:gd name="T26" fmla="*/ 511 w 511"/>
                  <a:gd name="T27" fmla="*/ 335 h 3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1" h="335">
                    <a:moveTo>
                      <a:pt x="0" y="293"/>
                    </a:moveTo>
                    <a:lnTo>
                      <a:pt x="328" y="0"/>
                    </a:lnTo>
                    <a:lnTo>
                      <a:pt x="508" y="24"/>
                    </a:lnTo>
                    <a:lnTo>
                      <a:pt x="511" y="96"/>
                    </a:lnTo>
                    <a:lnTo>
                      <a:pt x="349" y="49"/>
                    </a:lnTo>
                    <a:lnTo>
                      <a:pt x="43" y="335"/>
                    </a:lnTo>
                    <a:lnTo>
                      <a:pt x="0" y="293"/>
                    </a:lnTo>
                    <a:close/>
                  </a:path>
                </a:pathLst>
              </a:custGeom>
              <a:solidFill>
                <a:srgbClr val="000000"/>
              </a:solidFill>
              <a:ln w="9525">
                <a:noFill/>
                <a:round/>
                <a:headEnd/>
                <a:tailEnd/>
              </a:ln>
            </p:spPr>
            <p:txBody>
              <a:bodyPr/>
              <a:lstStyle/>
              <a:p>
                <a:endParaRPr lang="ja-JP" altLang="en-US"/>
              </a:p>
            </p:txBody>
          </p:sp>
          <p:sp>
            <p:nvSpPr>
              <p:cNvPr id="50308" name="Freeform 50"/>
              <p:cNvSpPr>
                <a:spLocks/>
              </p:cNvSpPr>
              <p:nvPr/>
            </p:nvSpPr>
            <p:spPr bwMode="auto">
              <a:xfrm>
                <a:off x="2482" y="1308"/>
                <a:ext cx="56" cy="120"/>
              </a:xfrm>
              <a:custGeom>
                <a:avLst/>
                <a:gdLst>
                  <a:gd name="T0" fmla="*/ 1 w 111"/>
                  <a:gd name="T1" fmla="*/ 0 h 241"/>
                  <a:gd name="T2" fmla="*/ 1 w 111"/>
                  <a:gd name="T3" fmla="*/ 0 h 241"/>
                  <a:gd name="T4" fmla="*/ 1 w 111"/>
                  <a:gd name="T5" fmla="*/ 0 h 241"/>
                  <a:gd name="T6" fmla="*/ 1 w 111"/>
                  <a:gd name="T7" fmla="*/ 0 h 241"/>
                  <a:gd name="T8" fmla="*/ 1 w 111"/>
                  <a:gd name="T9" fmla="*/ 0 h 241"/>
                  <a:gd name="T10" fmla="*/ 0 w 111"/>
                  <a:gd name="T11" fmla="*/ 0 h 241"/>
                  <a:gd name="T12" fmla="*/ 1 w 111"/>
                  <a:gd name="T13" fmla="*/ 0 h 241"/>
                  <a:gd name="T14" fmla="*/ 1 w 111"/>
                  <a:gd name="T15" fmla="*/ 0 h 241"/>
                  <a:gd name="T16" fmla="*/ 0 60000 65536"/>
                  <a:gd name="T17" fmla="*/ 0 60000 65536"/>
                  <a:gd name="T18" fmla="*/ 0 60000 65536"/>
                  <a:gd name="T19" fmla="*/ 0 60000 65536"/>
                  <a:gd name="T20" fmla="*/ 0 60000 65536"/>
                  <a:gd name="T21" fmla="*/ 0 60000 65536"/>
                  <a:gd name="T22" fmla="*/ 0 60000 65536"/>
                  <a:gd name="T23" fmla="*/ 0 60000 65536"/>
                  <a:gd name="T24" fmla="*/ 0 w 111"/>
                  <a:gd name="T25" fmla="*/ 0 h 241"/>
                  <a:gd name="T26" fmla="*/ 111 w 111"/>
                  <a:gd name="T27" fmla="*/ 241 h 2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1" h="241">
                    <a:moveTo>
                      <a:pt x="6" y="0"/>
                    </a:moveTo>
                    <a:lnTo>
                      <a:pt x="111" y="95"/>
                    </a:lnTo>
                    <a:lnTo>
                      <a:pt x="91" y="241"/>
                    </a:lnTo>
                    <a:lnTo>
                      <a:pt x="69" y="227"/>
                    </a:lnTo>
                    <a:lnTo>
                      <a:pt x="81" y="101"/>
                    </a:lnTo>
                    <a:lnTo>
                      <a:pt x="0" y="33"/>
                    </a:lnTo>
                    <a:lnTo>
                      <a:pt x="6" y="0"/>
                    </a:lnTo>
                    <a:close/>
                  </a:path>
                </a:pathLst>
              </a:custGeom>
              <a:solidFill>
                <a:srgbClr val="000000"/>
              </a:solidFill>
              <a:ln w="9525">
                <a:noFill/>
                <a:round/>
                <a:headEnd/>
                <a:tailEnd/>
              </a:ln>
            </p:spPr>
            <p:txBody>
              <a:bodyPr/>
              <a:lstStyle/>
              <a:p>
                <a:endParaRPr lang="ja-JP" altLang="en-US"/>
              </a:p>
            </p:txBody>
          </p:sp>
          <p:sp>
            <p:nvSpPr>
              <p:cNvPr id="50309" name="Freeform 51"/>
              <p:cNvSpPr>
                <a:spLocks/>
              </p:cNvSpPr>
              <p:nvPr/>
            </p:nvSpPr>
            <p:spPr bwMode="auto">
              <a:xfrm>
                <a:off x="2620" y="1340"/>
                <a:ext cx="90" cy="75"/>
              </a:xfrm>
              <a:custGeom>
                <a:avLst/>
                <a:gdLst>
                  <a:gd name="T0" fmla="*/ 0 w 181"/>
                  <a:gd name="T1" fmla="*/ 1 h 150"/>
                  <a:gd name="T2" fmla="*/ 0 w 181"/>
                  <a:gd name="T3" fmla="*/ 0 h 150"/>
                  <a:gd name="T4" fmla="*/ 0 w 181"/>
                  <a:gd name="T5" fmla="*/ 1 h 150"/>
                  <a:gd name="T6" fmla="*/ 0 w 181"/>
                  <a:gd name="T7" fmla="*/ 1 h 150"/>
                  <a:gd name="T8" fmla="*/ 0 w 181"/>
                  <a:gd name="T9" fmla="*/ 1 h 150"/>
                  <a:gd name="T10" fmla="*/ 0 w 181"/>
                  <a:gd name="T11" fmla="*/ 1 h 150"/>
                  <a:gd name="T12" fmla="*/ 0 w 181"/>
                  <a:gd name="T13" fmla="*/ 1 h 150"/>
                  <a:gd name="T14" fmla="*/ 0 w 181"/>
                  <a:gd name="T15" fmla="*/ 1 h 150"/>
                  <a:gd name="T16" fmla="*/ 0 w 181"/>
                  <a:gd name="T17" fmla="*/ 1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1"/>
                  <a:gd name="T28" fmla="*/ 0 h 150"/>
                  <a:gd name="T29" fmla="*/ 181 w 181"/>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1" h="150">
                    <a:moveTo>
                      <a:pt x="106" y="5"/>
                    </a:moveTo>
                    <a:lnTo>
                      <a:pt x="171" y="0"/>
                    </a:lnTo>
                    <a:lnTo>
                      <a:pt x="181" y="147"/>
                    </a:lnTo>
                    <a:lnTo>
                      <a:pt x="161" y="150"/>
                    </a:lnTo>
                    <a:lnTo>
                      <a:pt x="146" y="29"/>
                    </a:lnTo>
                    <a:lnTo>
                      <a:pt x="7" y="37"/>
                    </a:lnTo>
                    <a:lnTo>
                      <a:pt x="0" y="18"/>
                    </a:lnTo>
                    <a:lnTo>
                      <a:pt x="106" y="5"/>
                    </a:lnTo>
                    <a:close/>
                  </a:path>
                </a:pathLst>
              </a:custGeom>
              <a:solidFill>
                <a:srgbClr val="000000"/>
              </a:solidFill>
              <a:ln w="9525">
                <a:noFill/>
                <a:round/>
                <a:headEnd/>
                <a:tailEnd/>
              </a:ln>
            </p:spPr>
            <p:txBody>
              <a:bodyPr/>
              <a:lstStyle/>
              <a:p>
                <a:endParaRPr lang="ja-JP" altLang="en-US"/>
              </a:p>
            </p:txBody>
          </p:sp>
          <p:sp>
            <p:nvSpPr>
              <p:cNvPr id="50310" name="Freeform 52"/>
              <p:cNvSpPr>
                <a:spLocks/>
              </p:cNvSpPr>
              <p:nvPr/>
            </p:nvSpPr>
            <p:spPr bwMode="auto">
              <a:xfrm>
                <a:off x="2362" y="1255"/>
                <a:ext cx="23" cy="159"/>
              </a:xfrm>
              <a:custGeom>
                <a:avLst/>
                <a:gdLst>
                  <a:gd name="T0" fmla="*/ 0 w 45"/>
                  <a:gd name="T1" fmla="*/ 0 h 317"/>
                  <a:gd name="T2" fmla="*/ 1 w 45"/>
                  <a:gd name="T3" fmla="*/ 1 h 317"/>
                  <a:gd name="T4" fmla="*/ 1 w 45"/>
                  <a:gd name="T5" fmla="*/ 1 h 317"/>
                  <a:gd name="T6" fmla="*/ 1 w 45"/>
                  <a:gd name="T7" fmla="*/ 1 h 317"/>
                  <a:gd name="T8" fmla="*/ 1 w 45"/>
                  <a:gd name="T9" fmla="*/ 1 h 317"/>
                  <a:gd name="T10" fmla="*/ 0 w 45"/>
                  <a:gd name="T11" fmla="*/ 1 h 317"/>
                  <a:gd name="T12" fmla="*/ 0 w 45"/>
                  <a:gd name="T13" fmla="*/ 0 h 317"/>
                  <a:gd name="T14" fmla="*/ 0 w 45"/>
                  <a:gd name="T15" fmla="*/ 0 h 317"/>
                  <a:gd name="T16" fmla="*/ 0 60000 65536"/>
                  <a:gd name="T17" fmla="*/ 0 60000 65536"/>
                  <a:gd name="T18" fmla="*/ 0 60000 65536"/>
                  <a:gd name="T19" fmla="*/ 0 60000 65536"/>
                  <a:gd name="T20" fmla="*/ 0 60000 65536"/>
                  <a:gd name="T21" fmla="*/ 0 60000 65536"/>
                  <a:gd name="T22" fmla="*/ 0 60000 65536"/>
                  <a:gd name="T23" fmla="*/ 0 60000 65536"/>
                  <a:gd name="T24" fmla="*/ 0 w 45"/>
                  <a:gd name="T25" fmla="*/ 0 h 317"/>
                  <a:gd name="T26" fmla="*/ 45 w 45"/>
                  <a:gd name="T27" fmla="*/ 317 h 31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 h="317">
                    <a:moveTo>
                      <a:pt x="0" y="0"/>
                    </a:moveTo>
                    <a:lnTo>
                      <a:pt x="45" y="29"/>
                    </a:lnTo>
                    <a:lnTo>
                      <a:pt x="33" y="317"/>
                    </a:lnTo>
                    <a:lnTo>
                      <a:pt x="24" y="313"/>
                    </a:lnTo>
                    <a:lnTo>
                      <a:pt x="26" y="57"/>
                    </a:lnTo>
                    <a:lnTo>
                      <a:pt x="0" y="44"/>
                    </a:lnTo>
                    <a:lnTo>
                      <a:pt x="0" y="0"/>
                    </a:lnTo>
                    <a:close/>
                  </a:path>
                </a:pathLst>
              </a:custGeom>
              <a:solidFill>
                <a:srgbClr val="000000"/>
              </a:solidFill>
              <a:ln w="9525">
                <a:noFill/>
                <a:round/>
                <a:headEnd/>
                <a:tailEnd/>
              </a:ln>
            </p:spPr>
            <p:txBody>
              <a:bodyPr/>
              <a:lstStyle/>
              <a:p>
                <a:endParaRPr lang="ja-JP" altLang="en-US"/>
              </a:p>
            </p:txBody>
          </p:sp>
          <p:sp>
            <p:nvSpPr>
              <p:cNvPr id="50311" name="Freeform 53"/>
              <p:cNvSpPr>
                <a:spLocks/>
              </p:cNvSpPr>
              <p:nvPr/>
            </p:nvSpPr>
            <p:spPr bwMode="auto">
              <a:xfrm>
                <a:off x="2645" y="1602"/>
                <a:ext cx="128" cy="87"/>
              </a:xfrm>
              <a:custGeom>
                <a:avLst/>
                <a:gdLst>
                  <a:gd name="T0" fmla="*/ 0 w 254"/>
                  <a:gd name="T1" fmla="*/ 1 h 174"/>
                  <a:gd name="T2" fmla="*/ 1 w 254"/>
                  <a:gd name="T3" fmla="*/ 1 h 174"/>
                  <a:gd name="T4" fmla="*/ 1 w 254"/>
                  <a:gd name="T5" fmla="*/ 1 h 174"/>
                  <a:gd name="T6" fmla="*/ 1 w 254"/>
                  <a:gd name="T7" fmla="*/ 0 h 174"/>
                  <a:gd name="T8" fmla="*/ 0 w 254"/>
                  <a:gd name="T9" fmla="*/ 1 h 174"/>
                  <a:gd name="T10" fmla="*/ 0 w 254"/>
                  <a:gd name="T11" fmla="*/ 1 h 174"/>
                  <a:gd name="T12" fmla="*/ 0 60000 65536"/>
                  <a:gd name="T13" fmla="*/ 0 60000 65536"/>
                  <a:gd name="T14" fmla="*/ 0 60000 65536"/>
                  <a:gd name="T15" fmla="*/ 0 60000 65536"/>
                  <a:gd name="T16" fmla="*/ 0 60000 65536"/>
                  <a:gd name="T17" fmla="*/ 0 60000 65536"/>
                  <a:gd name="T18" fmla="*/ 0 w 254"/>
                  <a:gd name="T19" fmla="*/ 0 h 174"/>
                  <a:gd name="T20" fmla="*/ 254 w 254"/>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254" h="174">
                    <a:moveTo>
                      <a:pt x="0" y="4"/>
                    </a:moveTo>
                    <a:lnTo>
                      <a:pt x="237" y="174"/>
                    </a:lnTo>
                    <a:lnTo>
                      <a:pt x="254" y="160"/>
                    </a:lnTo>
                    <a:lnTo>
                      <a:pt x="33" y="0"/>
                    </a:lnTo>
                    <a:lnTo>
                      <a:pt x="0" y="4"/>
                    </a:lnTo>
                    <a:close/>
                  </a:path>
                </a:pathLst>
              </a:custGeom>
              <a:solidFill>
                <a:srgbClr val="000000"/>
              </a:solidFill>
              <a:ln w="9525">
                <a:noFill/>
                <a:round/>
                <a:headEnd/>
                <a:tailEnd/>
              </a:ln>
            </p:spPr>
            <p:txBody>
              <a:bodyPr/>
              <a:lstStyle/>
              <a:p>
                <a:endParaRPr lang="ja-JP" altLang="en-US"/>
              </a:p>
            </p:txBody>
          </p:sp>
          <p:sp>
            <p:nvSpPr>
              <p:cNvPr id="50312" name="Freeform 54"/>
              <p:cNvSpPr>
                <a:spLocks/>
              </p:cNvSpPr>
              <p:nvPr/>
            </p:nvSpPr>
            <p:spPr bwMode="auto">
              <a:xfrm>
                <a:off x="2680" y="1596"/>
                <a:ext cx="115" cy="79"/>
              </a:xfrm>
              <a:custGeom>
                <a:avLst/>
                <a:gdLst>
                  <a:gd name="T0" fmla="*/ 1 w 230"/>
                  <a:gd name="T1" fmla="*/ 0 h 156"/>
                  <a:gd name="T2" fmla="*/ 0 w 230"/>
                  <a:gd name="T3" fmla="*/ 1 h 156"/>
                  <a:gd name="T4" fmla="*/ 1 w 230"/>
                  <a:gd name="T5" fmla="*/ 1 h 156"/>
                  <a:gd name="T6" fmla="*/ 1 w 230"/>
                  <a:gd name="T7" fmla="*/ 1 h 156"/>
                  <a:gd name="T8" fmla="*/ 1 w 230"/>
                  <a:gd name="T9" fmla="*/ 0 h 156"/>
                  <a:gd name="T10" fmla="*/ 1 w 230"/>
                  <a:gd name="T11" fmla="*/ 0 h 156"/>
                  <a:gd name="T12" fmla="*/ 0 60000 65536"/>
                  <a:gd name="T13" fmla="*/ 0 60000 65536"/>
                  <a:gd name="T14" fmla="*/ 0 60000 65536"/>
                  <a:gd name="T15" fmla="*/ 0 60000 65536"/>
                  <a:gd name="T16" fmla="*/ 0 60000 65536"/>
                  <a:gd name="T17" fmla="*/ 0 60000 65536"/>
                  <a:gd name="T18" fmla="*/ 0 w 230"/>
                  <a:gd name="T19" fmla="*/ 0 h 156"/>
                  <a:gd name="T20" fmla="*/ 230 w 230"/>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230" h="156">
                    <a:moveTo>
                      <a:pt x="33" y="0"/>
                    </a:moveTo>
                    <a:lnTo>
                      <a:pt x="0" y="6"/>
                    </a:lnTo>
                    <a:lnTo>
                      <a:pt x="206" y="156"/>
                    </a:lnTo>
                    <a:lnTo>
                      <a:pt x="230" y="147"/>
                    </a:lnTo>
                    <a:lnTo>
                      <a:pt x="33" y="0"/>
                    </a:lnTo>
                    <a:close/>
                  </a:path>
                </a:pathLst>
              </a:custGeom>
              <a:solidFill>
                <a:srgbClr val="000000"/>
              </a:solidFill>
              <a:ln w="9525">
                <a:noFill/>
                <a:round/>
                <a:headEnd/>
                <a:tailEnd/>
              </a:ln>
            </p:spPr>
            <p:txBody>
              <a:bodyPr/>
              <a:lstStyle/>
              <a:p>
                <a:endParaRPr lang="ja-JP" altLang="en-US"/>
              </a:p>
            </p:txBody>
          </p:sp>
          <p:sp>
            <p:nvSpPr>
              <p:cNvPr id="50313" name="Freeform 55"/>
              <p:cNvSpPr>
                <a:spLocks/>
              </p:cNvSpPr>
              <p:nvPr/>
            </p:nvSpPr>
            <p:spPr bwMode="auto">
              <a:xfrm>
                <a:off x="2714" y="1592"/>
                <a:ext cx="97" cy="67"/>
              </a:xfrm>
              <a:custGeom>
                <a:avLst/>
                <a:gdLst>
                  <a:gd name="T0" fmla="*/ 0 w 195"/>
                  <a:gd name="T1" fmla="*/ 1 h 134"/>
                  <a:gd name="T2" fmla="*/ 0 w 195"/>
                  <a:gd name="T3" fmla="*/ 1 h 134"/>
                  <a:gd name="T4" fmla="*/ 0 w 195"/>
                  <a:gd name="T5" fmla="*/ 1 h 134"/>
                  <a:gd name="T6" fmla="*/ 0 w 195"/>
                  <a:gd name="T7" fmla="*/ 0 h 134"/>
                  <a:gd name="T8" fmla="*/ 0 w 195"/>
                  <a:gd name="T9" fmla="*/ 1 h 134"/>
                  <a:gd name="T10" fmla="*/ 0 w 195"/>
                  <a:gd name="T11" fmla="*/ 1 h 134"/>
                  <a:gd name="T12" fmla="*/ 0 60000 65536"/>
                  <a:gd name="T13" fmla="*/ 0 60000 65536"/>
                  <a:gd name="T14" fmla="*/ 0 60000 65536"/>
                  <a:gd name="T15" fmla="*/ 0 60000 65536"/>
                  <a:gd name="T16" fmla="*/ 0 60000 65536"/>
                  <a:gd name="T17" fmla="*/ 0 60000 65536"/>
                  <a:gd name="T18" fmla="*/ 0 w 195"/>
                  <a:gd name="T19" fmla="*/ 0 h 134"/>
                  <a:gd name="T20" fmla="*/ 195 w 195"/>
                  <a:gd name="T21" fmla="*/ 134 h 134"/>
                </a:gdLst>
                <a:ahLst/>
                <a:cxnLst>
                  <a:cxn ang="T12">
                    <a:pos x="T0" y="T1"/>
                  </a:cxn>
                  <a:cxn ang="T13">
                    <a:pos x="T2" y="T3"/>
                  </a:cxn>
                  <a:cxn ang="T14">
                    <a:pos x="T4" y="T5"/>
                  </a:cxn>
                  <a:cxn ang="T15">
                    <a:pos x="T6" y="T7"/>
                  </a:cxn>
                  <a:cxn ang="T16">
                    <a:pos x="T8" y="T9"/>
                  </a:cxn>
                  <a:cxn ang="T17">
                    <a:pos x="T10" y="T11"/>
                  </a:cxn>
                </a:cxnLst>
                <a:rect l="T18" t="T19" r="T20" b="T21"/>
                <a:pathLst>
                  <a:path w="195" h="134">
                    <a:moveTo>
                      <a:pt x="0" y="6"/>
                    </a:moveTo>
                    <a:lnTo>
                      <a:pt x="174" y="134"/>
                    </a:lnTo>
                    <a:lnTo>
                      <a:pt x="195" y="123"/>
                    </a:lnTo>
                    <a:lnTo>
                      <a:pt x="25" y="0"/>
                    </a:lnTo>
                    <a:lnTo>
                      <a:pt x="0" y="6"/>
                    </a:lnTo>
                    <a:close/>
                  </a:path>
                </a:pathLst>
              </a:custGeom>
              <a:solidFill>
                <a:srgbClr val="000000"/>
              </a:solidFill>
              <a:ln w="9525">
                <a:noFill/>
                <a:round/>
                <a:headEnd/>
                <a:tailEnd/>
              </a:ln>
            </p:spPr>
            <p:txBody>
              <a:bodyPr/>
              <a:lstStyle/>
              <a:p>
                <a:endParaRPr lang="ja-JP" altLang="en-US"/>
              </a:p>
            </p:txBody>
          </p:sp>
          <p:sp>
            <p:nvSpPr>
              <p:cNvPr id="50314" name="Freeform 56"/>
              <p:cNvSpPr>
                <a:spLocks/>
              </p:cNvSpPr>
              <p:nvPr/>
            </p:nvSpPr>
            <p:spPr bwMode="auto">
              <a:xfrm>
                <a:off x="2608" y="1599"/>
                <a:ext cx="256" cy="137"/>
              </a:xfrm>
              <a:custGeom>
                <a:avLst/>
                <a:gdLst>
                  <a:gd name="T0" fmla="*/ 0 w 511"/>
                  <a:gd name="T1" fmla="*/ 0 h 273"/>
                  <a:gd name="T2" fmla="*/ 0 w 511"/>
                  <a:gd name="T3" fmla="*/ 1 h 273"/>
                  <a:gd name="T4" fmla="*/ 1 w 511"/>
                  <a:gd name="T5" fmla="*/ 1 h 273"/>
                  <a:gd name="T6" fmla="*/ 1 w 511"/>
                  <a:gd name="T7" fmla="*/ 1 h 273"/>
                  <a:gd name="T8" fmla="*/ 1 w 511"/>
                  <a:gd name="T9" fmla="*/ 1 h 273"/>
                  <a:gd name="T10" fmla="*/ 1 w 511"/>
                  <a:gd name="T11" fmla="*/ 1 h 273"/>
                  <a:gd name="T12" fmla="*/ 0 w 511"/>
                  <a:gd name="T13" fmla="*/ 0 h 273"/>
                  <a:gd name="T14" fmla="*/ 0 w 511"/>
                  <a:gd name="T15" fmla="*/ 0 h 273"/>
                  <a:gd name="T16" fmla="*/ 0 60000 65536"/>
                  <a:gd name="T17" fmla="*/ 0 60000 65536"/>
                  <a:gd name="T18" fmla="*/ 0 60000 65536"/>
                  <a:gd name="T19" fmla="*/ 0 60000 65536"/>
                  <a:gd name="T20" fmla="*/ 0 60000 65536"/>
                  <a:gd name="T21" fmla="*/ 0 60000 65536"/>
                  <a:gd name="T22" fmla="*/ 0 60000 65536"/>
                  <a:gd name="T23" fmla="*/ 0 60000 65536"/>
                  <a:gd name="T24" fmla="*/ 0 w 511"/>
                  <a:gd name="T25" fmla="*/ 0 h 273"/>
                  <a:gd name="T26" fmla="*/ 511 w 511"/>
                  <a:gd name="T27" fmla="*/ 273 h 2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1" h="273">
                    <a:moveTo>
                      <a:pt x="0" y="0"/>
                    </a:moveTo>
                    <a:lnTo>
                      <a:pt x="0" y="43"/>
                    </a:lnTo>
                    <a:lnTo>
                      <a:pt x="329" y="273"/>
                    </a:lnTo>
                    <a:lnTo>
                      <a:pt x="511" y="174"/>
                    </a:lnTo>
                    <a:lnTo>
                      <a:pt x="509" y="142"/>
                    </a:lnTo>
                    <a:lnTo>
                      <a:pt x="336" y="234"/>
                    </a:lnTo>
                    <a:lnTo>
                      <a:pt x="0" y="0"/>
                    </a:lnTo>
                    <a:close/>
                  </a:path>
                </a:pathLst>
              </a:custGeom>
              <a:solidFill>
                <a:srgbClr val="000000"/>
              </a:solidFill>
              <a:ln w="9525">
                <a:noFill/>
                <a:round/>
                <a:headEnd/>
                <a:tailEnd/>
              </a:ln>
            </p:spPr>
            <p:txBody>
              <a:bodyPr/>
              <a:lstStyle/>
              <a:p>
                <a:endParaRPr lang="ja-JP" altLang="en-US"/>
              </a:p>
            </p:txBody>
          </p:sp>
          <p:sp>
            <p:nvSpPr>
              <p:cNvPr id="50315" name="Freeform 57"/>
              <p:cNvSpPr>
                <a:spLocks/>
              </p:cNvSpPr>
              <p:nvPr/>
            </p:nvSpPr>
            <p:spPr bwMode="auto">
              <a:xfrm>
                <a:off x="2923" y="1744"/>
                <a:ext cx="97" cy="105"/>
              </a:xfrm>
              <a:custGeom>
                <a:avLst/>
                <a:gdLst>
                  <a:gd name="T0" fmla="*/ 0 w 196"/>
                  <a:gd name="T1" fmla="*/ 0 h 212"/>
                  <a:gd name="T2" fmla="*/ 0 w 196"/>
                  <a:gd name="T3" fmla="*/ 0 h 212"/>
                  <a:gd name="T4" fmla="*/ 0 w 196"/>
                  <a:gd name="T5" fmla="*/ 0 h 212"/>
                  <a:gd name="T6" fmla="*/ 0 w 196"/>
                  <a:gd name="T7" fmla="*/ 0 h 212"/>
                  <a:gd name="T8" fmla="*/ 0 w 196"/>
                  <a:gd name="T9" fmla="*/ 0 h 212"/>
                  <a:gd name="T10" fmla="*/ 0 w 196"/>
                  <a:gd name="T11" fmla="*/ 0 h 212"/>
                  <a:gd name="T12" fmla="*/ 0 60000 65536"/>
                  <a:gd name="T13" fmla="*/ 0 60000 65536"/>
                  <a:gd name="T14" fmla="*/ 0 60000 65536"/>
                  <a:gd name="T15" fmla="*/ 0 60000 65536"/>
                  <a:gd name="T16" fmla="*/ 0 60000 65536"/>
                  <a:gd name="T17" fmla="*/ 0 60000 65536"/>
                  <a:gd name="T18" fmla="*/ 0 w 196"/>
                  <a:gd name="T19" fmla="*/ 0 h 212"/>
                  <a:gd name="T20" fmla="*/ 196 w 196"/>
                  <a:gd name="T21" fmla="*/ 212 h 212"/>
                </a:gdLst>
                <a:ahLst/>
                <a:cxnLst>
                  <a:cxn ang="T12">
                    <a:pos x="T0" y="T1"/>
                  </a:cxn>
                  <a:cxn ang="T13">
                    <a:pos x="T2" y="T3"/>
                  </a:cxn>
                  <a:cxn ang="T14">
                    <a:pos x="T4" y="T5"/>
                  </a:cxn>
                  <a:cxn ang="T15">
                    <a:pos x="T6" y="T7"/>
                  </a:cxn>
                  <a:cxn ang="T16">
                    <a:pos x="T8" y="T9"/>
                  </a:cxn>
                  <a:cxn ang="T17">
                    <a:pos x="T10" y="T11"/>
                  </a:cxn>
                </a:cxnLst>
                <a:rect l="T18" t="T19" r="T20" b="T21"/>
                <a:pathLst>
                  <a:path w="196" h="212">
                    <a:moveTo>
                      <a:pt x="0" y="15"/>
                    </a:moveTo>
                    <a:lnTo>
                      <a:pt x="172" y="212"/>
                    </a:lnTo>
                    <a:lnTo>
                      <a:pt x="196" y="211"/>
                    </a:lnTo>
                    <a:lnTo>
                      <a:pt x="14" y="0"/>
                    </a:lnTo>
                    <a:lnTo>
                      <a:pt x="0" y="15"/>
                    </a:lnTo>
                    <a:close/>
                  </a:path>
                </a:pathLst>
              </a:custGeom>
              <a:solidFill>
                <a:srgbClr val="000000"/>
              </a:solidFill>
              <a:ln w="9525">
                <a:noFill/>
                <a:round/>
                <a:headEnd/>
                <a:tailEnd/>
              </a:ln>
            </p:spPr>
            <p:txBody>
              <a:bodyPr/>
              <a:lstStyle/>
              <a:p>
                <a:endParaRPr lang="ja-JP" altLang="en-US"/>
              </a:p>
            </p:txBody>
          </p:sp>
          <p:sp>
            <p:nvSpPr>
              <p:cNvPr id="50316" name="Freeform 58"/>
              <p:cNvSpPr>
                <a:spLocks/>
              </p:cNvSpPr>
              <p:nvPr/>
            </p:nvSpPr>
            <p:spPr bwMode="auto">
              <a:xfrm>
                <a:off x="2848" y="1729"/>
                <a:ext cx="91" cy="116"/>
              </a:xfrm>
              <a:custGeom>
                <a:avLst/>
                <a:gdLst>
                  <a:gd name="T0" fmla="*/ 0 w 182"/>
                  <a:gd name="T1" fmla="*/ 0 h 233"/>
                  <a:gd name="T2" fmla="*/ 1 w 182"/>
                  <a:gd name="T3" fmla="*/ 0 h 233"/>
                  <a:gd name="T4" fmla="*/ 1 w 182"/>
                  <a:gd name="T5" fmla="*/ 0 h 233"/>
                  <a:gd name="T6" fmla="*/ 0 w 182"/>
                  <a:gd name="T7" fmla="*/ 0 h 233"/>
                  <a:gd name="T8" fmla="*/ 0 w 182"/>
                  <a:gd name="T9" fmla="*/ 0 h 233"/>
                  <a:gd name="T10" fmla="*/ 0 60000 65536"/>
                  <a:gd name="T11" fmla="*/ 0 60000 65536"/>
                  <a:gd name="T12" fmla="*/ 0 60000 65536"/>
                  <a:gd name="T13" fmla="*/ 0 60000 65536"/>
                  <a:gd name="T14" fmla="*/ 0 60000 65536"/>
                  <a:gd name="T15" fmla="*/ 0 w 182"/>
                  <a:gd name="T16" fmla="*/ 0 h 233"/>
                  <a:gd name="T17" fmla="*/ 182 w 182"/>
                  <a:gd name="T18" fmla="*/ 233 h 233"/>
                </a:gdLst>
                <a:ahLst/>
                <a:cxnLst>
                  <a:cxn ang="T10">
                    <a:pos x="T0" y="T1"/>
                  </a:cxn>
                  <a:cxn ang="T11">
                    <a:pos x="T2" y="T3"/>
                  </a:cxn>
                  <a:cxn ang="T12">
                    <a:pos x="T4" y="T5"/>
                  </a:cxn>
                  <a:cxn ang="T13">
                    <a:pos x="T6" y="T7"/>
                  </a:cxn>
                  <a:cxn ang="T14">
                    <a:pos x="T8" y="T9"/>
                  </a:cxn>
                </a:cxnLst>
                <a:rect l="T15" t="T16" r="T17" b="T18"/>
                <a:pathLst>
                  <a:path w="182" h="233">
                    <a:moveTo>
                      <a:pt x="0" y="0"/>
                    </a:moveTo>
                    <a:lnTo>
                      <a:pt x="22" y="229"/>
                    </a:lnTo>
                    <a:lnTo>
                      <a:pt x="182" y="233"/>
                    </a:lnTo>
                    <a:lnTo>
                      <a:pt x="0" y="0"/>
                    </a:lnTo>
                    <a:close/>
                  </a:path>
                </a:pathLst>
              </a:custGeom>
              <a:solidFill>
                <a:srgbClr val="000000"/>
              </a:solidFill>
              <a:ln w="9525">
                <a:noFill/>
                <a:round/>
                <a:headEnd/>
                <a:tailEnd/>
              </a:ln>
            </p:spPr>
            <p:txBody>
              <a:bodyPr/>
              <a:lstStyle/>
              <a:p>
                <a:endParaRPr lang="ja-JP" altLang="en-US"/>
              </a:p>
            </p:txBody>
          </p:sp>
          <p:sp>
            <p:nvSpPr>
              <p:cNvPr id="50317" name="Freeform 59"/>
              <p:cNvSpPr>
                <a:spLocks/>
              </p:cNvSpPr>
              <p:nvPr/>
            </p:nvSpPr>
            <p:spPr bwMode="auto">
              <a:xfrm>
                <a:off x="2710" y="1765"/>
                <a:ext cx="47" cy="21"/>
              </a:xfrm>
              <a:custGeom>
                <a:avLst/>
                <a:gdLst>
                  <a:gd name="T0" fmla="*/ 0 w 94"/>
                  <a:gd name="T1" fmla="*/ 0 h 43"/>
                  <a:gd name="T2" fmla="*/ 1 w 94"/>
                  <a:gd name="T3" fmla="*/ 0 h 43"/>
                  <a:gd name="T4" fmla="*/ 1 w 94"/>
                  <a:gd name="T5" fmla="*/ 0 h 43"/>
                  <a:gd name="T6" fmla="*/ 1 w 94"/>
                  <a:gd name="T7" fmla="*/ 0 h 43"/>
                  <a:gd name="T8" fmla="*/ 0 w 94"/>
                  <a:gd name="T9" fmla="*/ 0 h 43"/>
                  <a:gd name="T10" fmla="*/ 0 w 94"/>
                  <a:gd name="T11" fmla="*/ 0 h 43"/>
                  <a:gd name="T12" fmla="*/ 0 60000 65536"/>
                  <a:gd name="T13" fmla="*/ 0 60000 65536"/>
                  <a:gd name="T14" fmla="*/ 0 60000 65536"/>
                  <a:gd name="T15" fmla="*/ 0 60000 65536"/>
                  <a:gd name="T16" fmla="*/ 0 60000 65536"/>
                  <a:gd name="T17" fmla="*/ 0 60000 65536"/>
                  <a:gd name="T18" fmla="*/ 0 w 94"/>
                  <a:gd name="T19" fmla="*/ 0 h 43"/>
                  <a:gd name="T20" fmla="*/ 94 w 94"/>
                  <a:gd name="T21" fmla="*/ 43 h 43"/>
                </a:gdLst>
                <a:ahLst/>
                <a:cxnLst>
                  <a:cxn ang="T12">
                    <a:pos x="T0" y="T1"/>
                  </a:cxn>
                  <a:cxn ang="T13">
                    <a:pos x="T2" y="T3"/>
                  </a:cxn>
                  <a:cxn ang="T14">
                    <a:pos x="T4" y="T5"/>
                  </a:cxn>
                  <a:cxn ang="T15">
                    <a:pos x="T6" y="T7"/>
                  </a:cxn>
                  <a:cxn ang="T16">
                    <a:pos x="T8" y="T9"/>
                  </a:cxn>
                  <a:cxn ang="T17">
                    <a:pos x="T10" y="T11"/>
                  </a:cxn>
                </a:cxnLst>
                <a:rect l="T18" t="T19" r="T20" b="T21"/>
                <a:pathLst>
                  <a:path w="94" h="43">
                    <a:moveTo>
                      <a:pt x="0" y="26"/>
                    </a:moveTo>
                    <a:lnTo>
                      <a:pt x="84" y="0"/>
                    </a:lnTo>
                    <a:lnTo>
                      <a:pt x="94" y="12"/>
                    </a:lnTo>
                    <a:lnTo>
                      <a:pt x="3" y="43"/>
                    </a:lnTo>
                    <a:lnTo>
                      <a:pt x="0" y="26"/>
                    </a:lnTo>
                    <a:close/>
                  </a:path>
                </a:pathLst>
              </a:custGeom>
              <a:solidFill>
                <a:srgbClr val="000000"/>
              </a:solidFill>
              <a:ln w="9525">
                <a:noFill/>
                <a:round/>
                <a:headEnd/>
                <a:tailEnd/>
              </a:ln>
            </p:spPr>
            <p:txBody>
              <a:bodyPr/>
              <a:lstStyle/>
              <a:p>
                <a:endParaRPr lang="ja-JP" altLang="en-US"/>
              </a:p>
            </p:txBody>
          </p:sp>
          <p:sp>
            <p:nvSpPr>
              <p:cNvPr id="50318" name="Freeform 60"/>
              <p:cNvSpPr>
                <a:spLocks/>
              </p:cNvSpPr>
              <p:nvPr/>
            </p:nvSpPr>
            <p:spPr bwMode="auto">
              <a:xfrm>
                <a:off x="2717" y="1780"/>
                <a:ext cx="44" cy="23"/>
              </a:xfrm>
              <a:custGeom>
                <a:avLst/>
                <a:gdLst>
                  <a:gd name="T0" fmla="*/ 0 w 87"/>
                  <a:gd name="T1" fmla="*/ 1 h 45"/>
                  <a:gd name="T2" fmla="*/ 1 w 87"/>
                  <a:gd name="T3" fmla="*/ 0 h 45"/>
                  <a:gd name="T4" fmla="*/ 1 w 87"/>
                  <a:gd name="T5" fmla="*/ 1 h 45"/>
                  <a:gd name="T6" fmla="*/ 1 w 87"/>
                  <a:gd name="T7" fmla="*/ 1 h 45"/>
                  <a:gd name="T8" fmla="*/ 0 w 87"/>
                  <a:gd name="T9" fmla="*/ 1 h 45"/>
                  <a:gd name="T10" fmla="*/ 0 w 87"/>
                  <a:gd name="T11" fmla="*/ 1 h 45"/>
                  <a:gd name="T12" fmla="*/ 0 60000 65536"/>
                  <a:gd name="T13" fmla="*/ 0 60000 65536"/>
                  <a:gd name="T14" fmla="*/ 0 60000 65536"/>
                  <a:gd name="T15" fmla="*/ 0 60000 65536"/>
                  <a:gd name="T16" fmla="*/ 0 60000 65536"/>
                  <a:gd name="T17" fmla="*/ 0 60000 65536"/>
                  <a:gd name="T18" fmla="*/ 0 w 87"/>
                  <a:gd name="T19" fmla="*/ 0 h 45"/>
                  <a:gd name="T20" fmla="*/ 87 w 87"/>
                  <a:gd name="T21" fmla="*/ 45 h 45"/>
                </a:gdLst>
                <a:ahLst/>
                <a:cxnLst>
                  <a:cxn ang="T12">
                    <a:pos x="T0" y="T1"/>
                  </a:cxn>
                  <a:cxn ang="T13">
                    <a:pos x="T2" y="T3"/>
                  </a:cxn>
                  <a:cxn ang="T14">
                    <a:pos x="T4" y="T5"/>
                  </a:cxn>
                  <a:cxn ang="T15">
                    <a:pos x="T6" y="T7"/>
                  </a:cxn>
                  <a:cxn ang="T16">
                    <a:pos x="T8" y="T9"/>
                  </a:cxn>
                  <a:cxn ang="T17">
                    <a:pos x="T10" y="T11"/>
                  </a:cxn>
                </a:cxnLst>
                <a:rect l="T18" t="T19" r="T20" b="T21"/>
                <a:pathLst>
                  <a:path w="87" h="45">
                    <a:moveTo>
                      <a:pt x="0" y="28"/>
                    </a:moveTo>
                    <a:lnTo>
                      <a:pt x="81" y="0"/>
                    </a:lnTo>
                    <a:lnTo>
                      <a:pt x="87" y="15"/>
                    </a:lnTo>
                    <a:lnTo>
                      <a:pt x="2" y="45"/>
                    </a:lnTo>
                    <a:lnTo>
                      <a:pt x="0" y="28"/>
                    </a:lnTo>
                    <a:close/>
                  </a:path>
                </a:pathLst>
              </a:custGeom>
              <a:solidFill>
                <a:srgbClr val="000000"/>
              </a:solidFill>
              <a:ln w="9525">
                <a:noFill/>
                <a:round/>
                <a:headEnd/>
                <a:tailEnd/>
              </a:ln>
            </p:spPr>
            <p:txBody>
              <a:bodyPr/>
              <a:lstStyle/>
              <a:p>
                <a:endParaRPr lang="ja-JP" altLang="en-US"/>
              </a:p>
            </p:txBody>
          </p:sp>
          <p:sp>
            <p:nvSpPr>
              <p:cNvPr id="50319" name="Freeform 61"/>
              <p:cNvSpPr>
                <a:spLocks/>
              </p:cNvSpPr>
              <p:nvPr/>
            </p:nvSpPr>
            <p:spPr bwMode="auto">
              <a:xfrm>
                <a:off x="2728" y="1800"/>
                <a:ext cx="35" cy="21"/>
              </a:xfrm>
              <a:custGeom>
                <a:avLst/>
                <a:gdLst>
                  <a:gd name="T0" fmla="*/ 0 w 70"/>
                  <a:gd name="T1" fmla="*/ 1 h 41"/>
                  <a:gd name="T2" fmla="*/ 1 w 70"/>
                  <a:gd name="T3" fmla="*/ 0 h 41"/>
                  <a:gd name="T4" fmla="*/ 1 w 70"/>
                  <a:gd name="T5" fmla="*/ 1 h 41"/>
                  <a:gd name="T6" fmla="*/ 1 w 70"/>
                  <a:gd name="T7" fmla="*/ 1 h 41"/>
                  <a:gd name="T8" fmla="*/ 0 w 70"/>
                  <a:gd name="T9" fmla="*/ 1 h 41"/>
                  <a:gd name="T10" fmla="*/ 0 w 70"/>
                  <a:gd name="T11" fmla="*/ 1 h 41"/>
                  <a:gd name="T12" fmla="*/ 0 60000 65536"/>
                  <a:gd name="T13" fmla="*/ 0 60000 65536"/>
                  <a:gd name="T14" fmla="*/ 0 60000 65536"/>
                  <a:gd name="T15" fmla="*/ 0 60000 65536"/>
                  <a:gd name="T16" fmla="*/ 0 60000 65536"/>
                  <a:gd name="T17" fmla="*/ 0 60000 65536"/>
                  <a:gd name="T18" fmla="*/ 0 w 70"/>
                  <a:gd name="T19" fmla="*/ 0 h 41"/>
                  <a:gd name="T20" fmla="*/ 70 w 70"/>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70" h="41">
                    <a:moveTo>
                      <a:pt x="0" y="27"/>
                    </a:moveTo>
                    <a:lnTo>
                      <a:pt x="63" y="0"/>
                    </a:lnTo>
                    <a:lnTo>
                      <a:pt x="70" y="12"/>
                    </a:lnTo>
                    <a:lnTo>
                      <a:pt x="1" y="41"/>
                    </a:lnTo>
                    <a:lnTo>
                      <a:pt x="0" y="27"/>
                    </a:lnTo>
                    <a:close/>
                  </a:path>
                </a:pathLst>
              </a:custGeom>
              <a:solidFill>
                <a:srgbClr val="000000"/>
              </a:solidFill>
              <a:ln w="9525">
                <a:noFill/>
                <a:round/>
                <a:headEnd/>
                <a:tailEnd/>
              </a:ln>
            </p:spPr>
            <p:txBody>
              <a:bodyPr/>
              <a:lstStyle/>
              <a:p>
                <a:endParaRPr lang="ja-JP" altLang="en-US"/>
              </a:p>
            </p:txBody>
          </p:sp>
          <p:sp>
            <p:nvSpPr>
              <p:cNvPr id="50320" name="Freeform 62"/>
              <p:cNvSpPr>
                <a:spLocks/>
              </p:cNvSpPr>
              <p:nvPr/>
            </p:nvSpPr>
            <p:spPr bwMode="auto">
              <a:xfrm>
                <a:off x="2672" y="1797"/>
                <a:ext cx="26" cy="18"/>
              </a:xfrm>
              <a:custGeom>
                <a:avLst/>
                <a:gdLst>
                  <a:gd name="T0" fmla="*/ 1 w 52"/>
                  <a:gd name="T1" fmla="*/ 0 h 36"/>
                  <a:gd name="T2" fmla="*/ 0 w 52"/>
                  <a:gd name="T3" fmla="*/ 1 h 36"/>
                  <a:gd name="T4" fmla="*/ 1 w 52"/>
                  <a:gd name="T5" fmla="*/ 1 h 36"/>
                  <a:gd name="T6" fmla="*/ 1 w 52"/>
                  <a:gd name="T7" fmla="*/ 1 h 36"/>
                  <a:gd name="T8" fmla="*/ 1 w 52"/>
                  <a:gd name="T9" fmla="*/ 0 h 36"/>
                  <a:gd name="T10" fmla="*/ 1 w 52"/>
                  <a:gd name="T11" fmla="*/ 0 h 36"/>
                  <a:gd name="T12" fmla="*/ 0 60000 65536"/>
                  <a:gd name="T13" fmla="*/ 0 60000 65536"/>
                  <a:gd name="T14" fmla="*/ 0 60000 65536"/>
                  <a:gd name="T15" fmla="*/ 0 60000 65536"/>
                  <a:gd name="T16" fmla="*/ 0 60000 65536"/>
                  <a:gd name="T17" fmla="*/ 0 60000 65536"/>
                  <a:gd name="T18" fmla="*/ 0 w 52"/>
                  <a:gd name="T19" fmla="*/ 0 h 36"/>
                  <a:gd name="T20" fmla="*/ 52 w 52"/>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52" h="36">
                    <a:moveTo>
                      <a:pt x="41" y="0"/>
                    </a:moveTo>
                    <a:lnTo>
                      <a:pt x="0" y="21"/>
                    </a:lnTo>
                    <a:lnTo>
                      <a:pt x="5" y="36"/>
                    </a:lnTo>
                    <a:lnTo>
                      <a:pt x="52" y="17"/>
                    </a:lnTo>
                    <a:lnTo>
                      <a:pt x="41" y="0"/>
                    </a:lnTo>
                    <a:close/>
                  </a:path>
                </a:pathLst>
              </a:custGeom>
              <a:solidFill>
                <a:srgbClr val="000000"/>
              </a:solidFill>
              <a:ln w="9525">
                <a:noFill/>
                <a:round/>
                <a:headEnd/>
                <a:tailEnd/>
              </a:ln>
            </p:spPr>
            <p:txBody>
              <a:bodyPr/>
              <a:lstStyle/>
              <a:p>
                <a:endParaRPr lang="ja-JP" altLang="en-US"/>
              </a:p>
            </p:txBody>
          </p:sp>
          <p:sp>
            <p:nvSpPr>
              <p:cNvPr id="50321" name="Freeform 63"/>
              <p:cNvSpPr>
                <a:spLocks/>
              </p:cNvSpPr>
              <p:nvPr/>
            </p:nvSpPr>
            <p:spPr bwMode="auto">
              <a:xfrm>
                <a:off x="2682" y="1811"/>
                <a:ext cx="24" cy="17"/>
              </a:xfrm>
              <a:custGeom>
                <a:avLst/>
                <a:gdLst>
                  <a:gd name="T0" fmla="*/ 1 w 48"/>
                  <a:gd name="T1" fmla="*/ 0 h 35"/>
                  <a:gd name="T2" fmla="*/ 0 w 48"/>
                  <a:gd name="T3" fmla="*/ 0 h 35"/>
                  <a:gd name="T4" fmla="*/ 1 w 48"/>
                  <a:gd name="T5" fmla="*/ 0 h 35"/>
                  <a:gd name="T6" fmla="*/ 1 w 48"/>
                  <a:gd name="T7" fmla="*/ 0 h 35"/>
                  <a:gd name="T8" fmla="*/ 1 w 48"/>
                  <a:gd name="T9" fmla="*/ 0 h 35"/>
                  <a:gd name="T10" fmla="*/ 1 w 48"/>
                  <a:gd name="T11" fmla="*/ 0 h 35"/>
                  <a:gd name="T12" fmla="*/ 0 60000 65536"/>
                  <a:gd name="T13" fmla="*/ 0 60000 65536"/>
                  <a:gd name="T14" fmla="*/ 0 60000 65536"/>
                  <a:gd name="T15" fmla="*/ 0 60000 65536"/>
                  <a:gd name="T16" fmla="*/ 0 60000 65536"/>
                  <a:gd name="T17" fmla="*/ 0 60000 65536"/>
                  <a:gd name="T18" fmla="*/ 0 w 48"/>
                  <a:gd name="T19" fmla="*/ 0 h 35"/>
                  <a:gd name="T20" fmla="*/ 48 w 48"/>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48" h="35">
                    <a:moveTo>
                      <a:pt x="39" y="0"/>
                    </a:moveTo>
                    <a:lnTo>
                      <a:pt x="0" y="24"/>
                    </a:lnTo>
                    <a:lnTo>
                      <a:pt x="10" y="35"/>
                    </a:lnTo>
                    <a:lnTo>
                      <a:pt x="48" y="15"/>
                    </a:lnTo>
                    <a:lnTo>
                      <a:pt x="39" y="0"/>
                    </a:lnTo>
                    <a:close/>
                  </a:path>
                </a:pathLst>
              </a:custGeom>
              <a:solidFill>
                <a:srgbClr val="000000"/>
              </a:solidFill>
              <a:ln w="9525">
                <a:noFill/>
                <a:round/>
                <a:headEnd/>
                <a:tailEnd/>
              </a:ln>
            </p:spPr>
            <p:txBody>
              <a:bodyPr/>
              <a:lstStyle/>
              <a:p>
                <a:endParaRPr lang="ja-JP" altLang="en-US"/>
              </a:p>
            </p:txBody>
          </p:sp>
          <p:sp>
            <p:nvSpPr>
              <p:cNvPr id="50322" name="Freeform 64"/>
              <p:cNvSpPr>
                <a:spLocks/>
              </p:cNvSpPr>
              <p:nvPr/>
            </p:nvSpPr>
            <p:spPr bwMode="auto">
              <a:xfrm>
                <a:off x="2975" y="1566"/>
                <a:ext cx="25" cy="30"/>
              </a:xfrm>
              <a:custGeom>
                <a:avLst/>
                <a:gdLst>
                  <a:gd name="T0" fmla="*/ 1 w 49"/>
                  <a:gd name="T1" fmla="*/ 0 h 61"/>
                  <a:gd name="T2" fmla="*/ 1 w 49"/>
                  <a:gd name="T3" fmla="*/ 0 h 61"/>
                  <a:gd name="T4" fmla="*/ 1 w 49"/>
                  <a:gd name="T5" fmla="*/ 0 h 61"/>
                  <a:gd name="T6" fmla="*/ 0 w 49"/>
                  <a:gd name="T7" fmla="*/ 0 h 61"/>
                  <a:gd name="T8" fmla="*/ 1 w 49"/>
                  <a:gd name="T9" fmla="*/ 0 h 61"/>
                  <a:gd name="T10" fmla="*/ 1 w 49"/>
                  <a:gd name="T11" fmla="*/ 0 h 61"/>
                  <a:gd name="T12" fmla="*/ 0 60000 65536"/>
                  <a:gd name="T13" fmla="*/ 0 60000 65536"/>
                  <a:gd name="T14" fmla="*/ 0 60000 65536"/>
                  <a:gd name="T15" fmla="*/ 0 60000 65536"/>
                  <a:gd name="T16" fmla="*/ 0 60000 65536"/>
                  <a:gd name="T17" fmla="*/ 0 60000 65536"/>
                  <a:gd name="T18" fmla="*/ 0 w 49"/>
                  <a:gd name="T19" fmla="*/ 0 h 61"/>
                  <a:gd name="T20" fmla="*/ 49 w 49"/>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49" h="61">
                    <a:moveTo>
                      <a:pt x="14" y="0"/>
                    </a:moveTo>
                    <a:lnTo>
                      <a:pt x="49" y="43"/>
                    </a:lnTo>
                    <a:lnTo>
                      <a:pt x="34" y="61"/>
                    </a:lnTo>
                    <a:lnTo>
                      <a:pt x="0" y="24"/>
                    </a:lnTo>
                    <a:lnTo>
                      <a:pt x="14" y="0"/>
                    </a:lnTo>
                    <a:close/>
                  </a:path>
                </a:pathLst>
              </a:custGeom>
              <a:solidFill>
                <a:srgbClr val="000000"/>
              </a:solidFill>
              <a:ln w="9525">
                <a:noFill/>
                <a:round/>
                <a:headEnd/>
                <a:tailEnd/>
              </a:ln>
            </p:spPr>
            <p:txBody>
              <a:bodyPr/>
              <a:lstStyle/>
              <a:p>
                <a:endParaRPr lang="ja-JP" altLang="en-US"/>
              </a:p>
            </p:txBody>
          </p:sp>
          <p:sp>
            <p:nvSpPr>
              <p:cNvPr id="50323" name="Freeform 65"/>
              <p:cNvSpPr>
                <a:spLocks/>
              </p:cNvSpPr>
              <p:nvPr/>
            </p:nvSpPr>
            <p:spPr bwMode="auto">
              <a:xfrm>
                <a:off x="2372" y="1528"/>
                <a:ext cx="63" cy="80"/>
              </a:xfrm>
              <a:custGeom>
                <a:avLst/>
                <a:gdLst>
                  <a:gd name="T0" fmla="*/ 0 w 128"/>
                  <a:gd name="T1" fmla="*/ 0 h 161"/>
                  <a:gd name="T2" fmla="*/ 0 w 128"/>
                  <a:gd name="T3" fmla="*/ 0 h 161"/>
                  <a:gd name="T4" fmla="*/ 0 w 128"/>
                  <a:gd name="T5" fmla="*/ 0 h 161"/>
                  <a:gd name="T6" fmla="*/ 0 w 128"/>
                  <a:gd name="T7" fmla="*/ 0 h 161"/>
                  <a:gd name="T8" fmla="*/ 0 w 128"/>
                  <a:gd name="T9" fmla="*/ 0 h 161"/>
                  <a:gd name="T10" fmla="*/ 0 w 128"/>
                  <a:gd name="T11" fmla="*/ 0 h 161"/>
                  <a:gd name="T12" fmla="*/ 0 60000 65536"/>
                  <a:gd name="T13" fmla="*/ 0 60000 65536"/>
                  <a:gd name="T14" fmla="*/ 0 60000 65536"/>
                  <a:gd name="T15" fmla="*/ 0 60000 65536"/>
                  <a:gd name="T16" fmla="*/ 0 60000 65536"/>
                  <a:gd name="T17" fmla="*/ 0 60000 65536"/>
                  <a:gd name="T18" fmla="*/ 0 w 128"/>
                  <a:gd name="T19" fmla="*/ 0 h 161"/>
                  <a:gd name="T20" fmla="*/ 128 w 128"/>
                  <a:gd name="T21" fmla="*/ 161 h 161"/>
                </a:gdLst>
                <a:ahLst/>
                <a:cxnLst>
                  <a:cxn ang="T12">
                    <a:pos x="T0" y="T1"/>
                  </a:cxn>
                  <a:cxn ang="T13">
                    <a:pos x="T2" y="T3"/>
                  </a:cxn>
                  <a:cxn ang="T14">
                    <a:pos x="T4" y="T5"/>
                  </a:cxn>
                  <a:cxn ang="T15">
                    <a:pos x="T6" y="T7"/>
                  </a:cxn>
                  <a:cxn ang="T16">
                    <a:pos x="T8" y="T9"/>
                  </a:cxn>
                  <a:cxn ang="T17">
                    <a:pos x="T10" y="T11"/>
                  </a:cxn>
                </a:cxnLst>
                <a:rect l="T18" t="T19" r="T20" b="T21"/>
                <a:pathLst>
                  <a:path w="128" h="161">
                    <a:moveTo>
                      <a:pt x="109" y="0"/>
                    </a:moveTo>
                    <a:lnTo>
                      <a:pt x="0" y="143"/>
                    </a:lnTo>
                    <a:lnTo>
                      <a:pt x="26" y="161"/>
                    </a:lnTo>
                    <a:lnTo>
                      <a:pt x="128" y="15"/>
                    </a:lnTo>
                    <a:lnTo>
                      <a:pt x="109" y="0"/>
                    </a:lnTo>
                    <a:close/>
                  </a:path>
                </a:pathLst>
              </a:custGeom>
              <a:solidFill>
                <a:srgbClr val="000000"/>
              </a:solidFill>
              <a:ln w="9525">
                <a:noFill/>
                <a:round/>
                <a:headEnd/>
                <a:tailEnd/>
              </a:ln>
            </p:spPr>
            <p:txBody>
              <a:bodyPr/>
              <a:lstStyle/>
              <a:p>
                <a:endParaRPr lang="ja-JP" altLang="en-US"/>
              </a:p>
            </p:txBody>
          </p:sp>
          <p:sp>
            <p:nvSpPr>
              <p:cNvPr id="50324" name="Freeform 66"/>
              <p:cNvSpPr>
                <a:spLocks/>
              </p:cNvSpPr>
              <p:nvPr/>
            </p:nvSpPr>
            <p:spPr bwMode="auto">
              <a:xfrm>
                <a:off x="2394" y="1544"/>
                <a:ext cx="63" cy="79"/>
              </a:xfrm>
              <a:custGeom>
                <a:avLst/>
                <a:gdLst>
                  <a:gd name="T0" fmla="*/ 0 w 127"/>
                  <a:gd name="T1" fmla="*/ 0 h 158"/>
                  <a:gd name="T2" fmla="*/ 0 w 127"/>
                  <a:gd name="T3" fmla="*/ 1 h 158"/>
                  <a:gd name="T4" fmla="*/ 0 w 127"/>
                  <a:gd name="T5" fmla="*/ 1 h 158"/>
                  <a:gd name="T6" fmla="*/ 0 w 127"/>
                  <a:gd name="T7" fmla="*/ 1 h 158"/>
                  <a:gd name="T8" fmla="*/ 0 w 127"/>
                  <a:gd name="T9" fmla="*/ 0 h 158"/>
                  <a:gd name="T10" fmla="*/ 0 w 127"/>
                  <a:gd name="T11" fmla="*/ 0 h 158"/>
                  <a:gd name="T12" fmla="*/ 0 60000 65536"/>
                  <a:gd name="T13" fmla="*/ 0 60000 65536"/>
                  <a:gd name="T14" fmla="*/ 0 60000 65536"/>
                  <a:gd name="T15" fmla="*/ 0 60000 65536"/>
                  <a:gd name="T16" fmla="*/ 0 60000 65536"/>
                  <a:gd name="T17" fmla="*/ 0 60000 65536"/>
                  <a:gd name="T18" fmla="*/ 0 w 127"/>
                  <a:gd name="T19" fmla="*/ 0 h 158"/>
                  <a:gd name="T20" fmla="*/ 127 w 127"/>
                  <a:gd name="T21" fmla="*/ 158 h 158"/>
                </a:gdLst>
                <a:ahLst/>
                <a:cxnLst>
                  <a:cxn ang="T12">
                    <a:pos x="T0" y="T1"/>
                  </a:cxn>
                  <a:cxn ang="T13">
                    <a:pos x="T2" y="T3"/>
                  </a:cxn>
                  <a:cxn ang="T14">
                    <a:pos x="T4" y="T5"/>
                  </a:cxn>
                  <a:cxn ang="T15">
                    <a:pos x="T6" y="T7"/>
                  </a:cxn>
                  <a:cxn ang="T16">
                    <a:pos x="T8" y="T9"/>
                  </a:cxn>
                  <a:cxn ang="T17">
                    <a:pos x="T10" y="T11"/>
                  </a:cxn>
                </a:cxnLst>
                <a:rect l="T18" t="T19" r="T20" b="T21"/>
                <a:pathLst>
                  <a:path w="127" h="158">
                    <a:moveTo>
                      <a:pt x="107" y="0"/>
                    </a:moveTo>
                    <a:lnTo>
                      <a:pt x="0" y="145"/>
                    </a:lnTo>
                    <a:lnTo>
                      <a:pt x="26" y="158"/>
                    </a:lnTo>
                    <a:lnTo>
                      <a:pt x="127" y="16"/>
                    </a:lnTo>
                    <a:lnTo>
                      <a:pt x="107" y="0"/>
                    </a:lnTo>
                    <a:close/>
                  </a:path>
                </a:pathLst>
              </a:custGeom>
              <a:solidFill>
                <a:srgbClr val="000000"/>
              </a:solidFill>
              <a:ln w="9525">
                <a:noFill/>
                <a:round/>
                <a:headEnd/>
                <a:tailEnd/>
              </a:ln>
            </p:spPr>
            <p:txBody>
              <a:bodyPr/>
              <a:lstStyle/>
              <a:p>
                <a:endParaRPr lang="ja-JP" altLang="en-US"/>
              </a:p>
            </p:txBody>
          </p:sp>
          <p:sp>
            <p:nvSpPr>
              <p:cNvPr id="50325" name="Freeform 67"/>
              <p:cNvSpPr>
                <a:spLocks/>
              </p:cNvSpPr>
              <p:nvPr/>
            </p:nvSpPr>
            <p:spPr bwMode="auto">
              <a:xfrm>
                <a:off x="2418" y="1556"/>
                <a:ext cx="63" cy="79"/>
              </a:xfrm>
              <a:custGeom>
                <a:avLst/>
                <a:gdLst>
                  <a:gd name="T0" fmla="*/ 1 w 126"/>
                  <a:gd name="T1" fmla="*/ 0 h 158"/>
                  <a:gd name="T2" fmla="*/ 0 w 126"/>
                  <a:gd name="T3" fmla="*/ 1 h 158"/>
                  <a:gd name="T4" fmla="*/ 1 w 126"/>
                  <a:gd name="T5" fmla="*/ 1 h 158"/>
                  <a:gd name="T6" fmla="*/ 1 w 126"/>
                  <a:gd name="T7" fmla="*/ 1 h 158"/>
                  <a:gd name="T8" fmla="*/ 1 w 126"/>
                  <a:gd name="T9" fmla="*/ 0 h 158"/>
                  <a:gd name="T10" fmla="*/ 1 w 126"/>
                  <a:gd name="T11" fmla="*/ 0 h 158"/>
                  <a:gd name="T12" fmla="*/ 0 60000 65536"/>
                  <a:gd name="T13" fmla="*/ 0 60000 65536"/>
                  <a:gd name="T14" fmla="*/ 0 60000 65536"/>
                  <a:gd name="T15" fmla="*/ 0 60000 65536"/>
                  <a:gd name="T16" fmla="*/ 0 60000 65536"/>
                  <a:gd name="T17" fmla="*/ 0 60000 65536"/>
                  <a:gd name="T18" fmla="*/ 0 w 126"/>
                  <a:gd name="T19" fmla="*/ 0 h 158"/>
                  <a:gd name="T20" fmla="*/ 126 w 126"/>
                  <a:gd name="T21" fmla="*/ 158 h 158"/>
                </a:gdLst>
                <a:ahLst/>
                <a:cxnLst>
                  <a:cxn ang="T12">
                    <a:pos x="T0" y="T1"/>
                  </a:cxn>
                  <a:cxn ang="T13">
                    <a:pos x="T2" y="T3"/>
                  </a:cxn>
                  <a:cxn ang="T14">
                    <a:pos x="T4" y="T5"/>
                  </a:cxn>
                  <a:cxn ang="T15">
                    <a:pos x="T6" y="T7"/>
                  </a:cxn>
                  <a:cxn ang="T16">
                    <a:pos x="T8" y="T9"/>
                  </a:cxn>
                  <a:cxn ang="T17">
                    <a:pos x="T10" y="T11"/>
                  </a:cxn>
                </a:cxnLst>
                <a:rect l="T18" t="T19" r="T20" b="T21"/>
                <a:pathLst>
                  <a:path w="126" h="158">
                    <a:moveTo>
                      <a:pt x="107" y="0"/>
                    </a:moveTo>
                    <a:lnTo>
                      <a:pt x="0" y="144"/>
                    </a:lnTo>
                    <a:lnTo>
                      <a:pt x="27" y="158"/>
                    </a:lnTo>
                    <a:lnTo>
                      <a:pt x="126" y="16"/>
                    </a:lnTo>
                    <a:lnTo>
                      <a:pt x="107" y="0"/>
                    </a:lnTo>
                    <a:close/>
                  </a:path>
                </a:pathLst>
              </a:custGeom>
              <a:solidFill>
                <a:srgbClr val="000000"/>
              </a:solidFill>
              <a:ln w="9525">
                <a:noFill/>
                <a:round/>
                <a:headEnd/>
                <a:tailEnd/>
              </a:ln>
            </p:spPr>
            <p:txBody>
              <a:bodyPr/>
              <a:lstStyle/>
              <a:p>
                <a:endParaRPr lang="ja-JP" altLang="en-US"/>
              </a:p>
            </p:txBody>
          </p:sp>
          <p:sp>
            <p:nvSpPr>
              <p:cNvPr id="50326" name="Freeform 68"/>
              <p:cNvSpPr>
                <a:spLocks/>
              </p:cNvSpPr>
              <p:nvPr/>
            </p:nvSpPr>
            <p:spPr bwMode="auto">
              <a:xfrm>
                <a:off x="2444" y="1570"/>
                <a:ext cx="63" cy="79"/>
              </a:xfrm>
              <a:custGeom>
                <a:avLst/>
                <a:gdLst>
                  <a:gd name="T0" fmla="*/ 1 w 126"/>
                  <a:gd name="T1" fmla="*/ 0 h 158"/>
                  <a:gd name="T2" fmla="*/ 0 w 126"/>
                  <a:gd name="T3" fmla="*/ 1 h 158"/>
                  <a:gd name="T4" fmla="*/ 1 w 126"/>
                  <a:gd name="T5" fmla="*/ 1 h 158"/>
                  <a:gd name="T6" fmla="*/ 1 w 126"/>
                  <a:gd name="T7" fmla="*/ 1 h 158"/>
                  <a:gd name="T8" fmla="*/ 1 w 126"/>
                  <a:gd name="T9" fmla="*/ 0 h 158"/>
                  <a:gd name="T10" fmla="*/ 1 w 126"/>
                  <a:gd name="T11" fmla="*/ 0 h 158"/>
                  <a:gd name="T12" fmla="*/ 0 60000 65536"/>
                  <a:gd name="T13" fmla="*/ 0 60000 65536"/>
                  <a:gd name="T14" fmla="*/ 0 60000 65536"/>
                  <a:gd name="T15" fmla="*/ 0 60000 65536"/>
                  <a:gd name="T16" fmla="*/ 0 60000 65536"/>
                  <a:gd name="T17" fmla="*/ 0 60000 65536"/>
                  <a:gd name="T18" fmla="*/ 0 w 126"/>
                  <a:gd name="T19" fmla="*/ 0 h 158"/>
                  <a:gd name="T20" fmla="*/ 126 w 126"/>
                  <a:gd name="T21" fmla="*/ 158 h 158"/>
                </a:gdLst>
                <a:ahLst/>
                <a:cxnLst>
                  <a:cxn ang="T12">
                    <a:pos x="T0" y="T1"/>
                  </a:cxn>
                  <a:cxn ang="T13">
                    <a:pos x="T2" y="T3"/>
                  </a:cxn>
                  <a:cxn ang="T14">
                    <a:pos x="T4" y="T5"/>
                  </a:cxn>
                  <a:cxn ang="T15">
                    <a:pos x="T6" y="T7"/>
                  </a:cxn>
                  <a:cxn ang="T16">
                    <a:pos x="T8" y="T9"/>
                  </a:cxn>
                  <a:cxn ang="T17">
                    <a:pos x="T10" y="T11"/>
                  </a:cxn>
                </a:cxnLst>
                <a:rect l="T18" t="T19" r="T20" b="T21"/>
                <a:pathLst>
                  <a:path w="126" h="158">
                    <a:moveTo>
                      <a:pt x="107" y="0"/>
                    </a:moveTo>
                    <a:lnTo>
                      <a:pt x="0" y="142"/>
                    </a:lnTo>
                    <a:lnTo>
                      <a:pt x="27" y="158"/>
                    </a:lnTo>
                    <a:lnTo>
                      <a:pt x="126" y="13"/>
                    </a:lnTo>
                    <a:lnTo>
                      <a:pt x="107" y="0"/>
                    </a:lnTo>
                    <a:close/>
                  </a:path>
                </a:pathLst>
              </a:custGeom>
              <a:solidFill>
                <a:srgbClr val="000000"/>
              </a:solidFill>
              <a:ln w="9525">
                <a:noFill/>
                <a:round/>
                <a:headEnd/>
                <a:tailEnd/>
              </a:ln>
            </p:spPr>
            <p:txBody>
              <a:bodyPr/>
              <a:lstStyle/>
              <a:p>
                <a:endParaRPr lang="ja-JP" altLang="en-US"/>
              </a:p>
            </p:txBody>
          </p:sp>
          <p:sp>
            <p:nvSpPr>
              <p:cNvPr id="50327" name="Freeform 69"/>
              <p:cNvSpPr>
                <a:spLocks/>
              </p:cNvSpPr>
              <p:nvPr/>
            </p:nvSpPr>
            <p:spPr bwMode="auto">
              <a:xfrm>
                <a:off x="2402" y="1279"/>
                <a:ext cx="48" cy="145"/>
              </a:xfrm>
              <a:custGeom>
                <a:avLst/>
                <a:gdLst>
                  <a:gd name="T0" fmla="*/ 1 w 96"/>
                  <a:gd name="T1" fmla="*/ 0 h 290"/>
                  <a:gd name="T2" fmla="*/ 1 w 96"/>
                  <a:gd name="T3" fmla="*/ 1 h 290"/>
                  <a:gd name="T4" fmla="*/ 0 w 96"/>
                  <a:gd name="T5" fmla="*/ 1 h 290"/>
                  <a:gd name="T6" fmla="*/ 1 w 96"/>
                  <a:gd name="T7" fmla="*/ 1 h 290"/>
                  <a:gd name="T8" fmla="*/ 1 w 96"/>
                  <a:gd name="T9" fmla="*/ 0 h 290"/>
                  <a:gd name="T10" fmla="*/ 1 w 96"/>
                  <a:gd name="T11" fmla="*/ 0 h 290"/>
                  <a:gd name="T12" fmla="*/ 0 60000 65536"/>
                  <a:gd name="T13" fmla="*/ 0 60000 65536"/>
                  <a:gd name="T14" fmla="*/ 0 60000 65536"/>
                  <a:gd name="T15" fmla="*/ 0 60000 65536"/>
                  <a:gd name="T16" fmla="*/ 0 60000 65536"/>
                  <a:gd name="T17" fmla="*/ 0 60000 65536"/>
                  <a:gd name="T18" fmla="*/ 0 w 96"/>
                  <a:gd name="T19" fmla="*/ 0 h 290"/>
                  <a:gd name="T20" fmla="*/ 96 w 96"/>
                  <a:gd name="T21" fmla="*/ 290 h 290"/>
                </a:gdLst>
                <a:ahLst/>
                <a:cxnLst>
                  <a:cxn ang="T12">
                    <a:pos x="T0" y="T1"/>
                  </a:cxn>
                  <a:cxn ang="T13">
                    <a:pos x="T2" y="T3"/>
                  </a:cxn>
                  <a:cxn ang="T14">
                    <a:pos x="T4" y="T5"/>
                  </a:cxn>
                  <a:cxn ang="T15">
                    <a:pos x="T6" y="T7"/>
                  </a:cxn>
                  <a:cxn ang="T16">
                    <a:pos x="T8" y="T9"/>
                  </a:cxn>
                  <a:cxn ang="T17">
                    <a:pos x="T10" y="T11"/>
                  </a:cxn>
                </a:cxnLst>
                <a:rect l="T18" t="T19" r="T20" b="T21"/>
                <a:pathLst>
                  <a:path w="96" h="290">
                    <a:moveTo>
                      <a:pt x="96" y="0"/>
                    </a:moveTo>
                    <a:lnTo>
                      <a:pt x="16" y="36"/>
                    </a:lnTo>
                    <a:lnTo>
                      <a:pt x="0" y="290"/>
                    </a:lnTo>
                    <a:lnTo>
                      <a:pt x="85" y="248"/>
                    </a:lnTo>
                    <a:lnTo>
                      <a:pt x="96" y="0"/>
                    </a:lnTo>
                    <a:close/>
                  </a:path>
                </a:pathLst>
              </a:custGeom>
              <a:solidFill>
                <a:srgbClr val="8A998A"/>
              </a:solidFill>
              <a:ln w="9525">
                <a:noFill/>
                <a:round/>
                <a:headEnd/>
                <a:tailEnd/>
              </a:ln>
            </p:spPr>
            <p:txBody>
              <a:bodyPr/>
              <a:lstStyle/>
              <a:p>
                <a:endParaRPr lang="ja-JP" altLang="en-US"/>
              </a:p>
            </p:txBody>
          </p:sp>
          <p:sp>
            <p:nvSpPr>
              <p:cNvPr id="50328" name="Freeform 70"/>
              <p:cNvSpPr>
                <a:spLocks/>
              </p:cNvSpPr>
              <p:nvPr/>
            </p:nvSpPr>
            <p:spPr bwMode="auto">
              <a:xfrm>
                <a:off x="2562" y="1337"/>
                <a:ext cx="37" cy="140"/>
              </a:xfrm>
              <a:custGeom>
                <a:avLst/>
                <a:gdLst>
                  <a:gd name="T0" fmla="*/ 0 w 75"/>
                  <a:gd name="T1" fmla="*/ 0 h 280"/>
                  <a:gd name="T2" fmla="*/ 0 w 75"/>
                  <a:gd name="T3" fmla="*/ 1 h 280"/>
                  <a:gd name="T4" fmla="*/ 0 w 75"/>
                  <a:gd name="T5" fmla="*/ 1 h 280"/>
                  <a:gd name="T6" fmla="*/ 0 w 75"/>
                  <a:gd name="T7" fmla="*/ 1 h 280"/>
                  <a:gd name="T8" fmla="*/ 0 w 75"/>
                  <a:gd name="T9" fmla="*/ 0 h 280"/>
                  <a:gd name="T10" fmla="*/ 0 w 75"/>
                  <a:gd name="T11" fmla="*/ 0 h 280"/>
                  <a:gd name="T12" fmla="*/ 0 60000 65536"/>
                  <a:gd name="T13" fmla="*/ 0 60000 65536"/>
                  <a:gd name="T14" fmla="*/ 0 60000 65536"/>
                  <a:gd name="T15" fmla="*/ 0 60000 65536"/>
                  <a:gd name="T16" fmla="*/ 0 60000 65536"/>
                  <a:gd name="T17" fmla="*/ 0 60000 65536"/>
                  <a:gd name="T18" fmla="*/ 0 w 75"/>
                  <a:gd name="T19" fmla="*/ 0 h 280"/>
                  <a:gd name="T20" fmla="*/ 75 w 75"/>
                  <a:gd name="T21" fmla="*/ 280 h 280"/>
                </a:gdLst>
                <a:ahLst/>
                <a:cxnLst>
                  <a:cxn ang="T12">
                    <a:pos x="T0" y="T1"/>
                  </a:cxn>
                  <a:cxn ang="T13">
                    <a:pos x="T2" y="T3"/>
                  </a:cxn>
                  <a:cxn ang="T14">
                    <a:pos x="T4" y="T5"/>
                  </a:cxn>
                  <a:cxn ang="T15">
                    <a:pos x="T6" y="T7"/>
                  </a:cxn>
                  <a:cxn ang="T16">
                    <a:pos x="T8" y="T9"/>
                  </a:cxn>
                  <a:cxn ang="T17">
                    <a:pos x="T10" y="T11"/>
                  </a:cxn>
                </a:cxnLst>
                <a:rect l="T18" t="T19" r="T20" b="T21"/>
                <a:pathLst>
                  <a:path w="75" h="280">
                    <a:moveTo>
                      <a:pt x="56" y="0"/>
                    </a:moveTo>
                    <a:lnTo>
                      <a:pt x="1" y="36"/>
                    </a:lnTo>
                    <a:lnTo>
                      <a:pt x="0" y="280"/>
                    </a:lnTo>
                    <a:lnTo>
                      <a:pt x="75" y="228"/>
                    </a:lnTo>
                    <a:lnTo>
                      <a:pt x="56" y="0"/>
                    </a:lnTo>
                    <a:close/>
                  </a:path>
                </a:pathLst>
              </a:custGeom>
              <a:solidFill>
                <a:srgbClr val="8A998A"/>
              </a:solidFill>
              <a:ln w="9525">
                <a:noFill/>
                <a:round/>
                <a:headEnd/>
                <a:tailEnd/>
              </a:ln>
            </p:spPr>
            <p:txBody>
              <a:bodyPr/>
              <a:lstStyle/>
              <a:p>
                <a:endParaRPr lang="ja-JP" altLang="en-US"/>
              </a:p>
            </p:txBody>
          </p:sp>
          <p:sp>
            <p:nvSpPr>
              <p:cNvPr id="50329" name="Freeform 71"/>
              <p:cNvSpPr>
                <a:spLocks/>
              </p:cNvSpPr>
              <p:nvPr/>
            </p:nvSpPr>
            <p:spPr bwMode="auto">
              <a:xfrm>
                <a:off x="2478" y="1319"/>
                <a:ext cx="45" cy="62"/>
              </a:xfrm>
              <a:custGeom>
                <a:avLst/>
                <a:gdLst>
                  <a:gd name="T0" fmla="*/ 1 w 90"/>
                  <a:gd name="T1" fmla="*/ 0 h 123"/>
                  <a:gd name="T2" fmla="*/ 0 w 90"/>
                  <a:gd name="T3" fmla="*/ 1 h 123"/>
                  <a:gd name="T4" fmla="*/ 1 w 90"/>
                  <a:gd name="T5" fmla="*/ 1 h 123"/>
                  <a:gd name="T6" fmla="*/ 1 w 90"/>
                  <a:gd name="T7" fmla="*/ 1 h 123"/>
                  <a:gd name="T8" fmla="*/ 1 w 90"/>
                  <a:gd name="T9" fmla="*/ 1 h 123"/>
                  <a:gd name="T10" fmla="*/ 1 w 90"/>
                  <a:gd name="T11" fmla="*/ 1 h 123"/>
                  <a:gd name="T12" fmla="*/ 1 w 90"/>
                  <a:gd name="T13" fmla="*/ 1 h 123"/>
                  <a:gd name="T14" fmla="*/ 1 w 90"/>
                  <a:gd name="T15" fmla="*/ 0 h 123"/>
                  <a:gd name="T16" fmla="*/ 1 w 90"/>
                  <a:gd name="T17" fmla="*/ 0 h 1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123"/>
                  <a:gd name="T29" fmla="*/ 90 w 90"/>
                  <a:gd name="T30" fmla="*/ 123 h 1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123">
                    <a:moveTo>
                      <a:pt x="10" y="0"/>
                    </a:moveTo>
                    <a:lnTo>
                      <a:pt x="0" y="71"/>
                    </a:lnTo>
                    <a:lnTo>
                      <a:pt x="19" y="106"/>
                    </a:lnTo>
                    <a:lnTo>
                      <a:pt x="50" y="95"/>
                    </a:lnTo>
                    <a:lnTo>
                      <a:pt x="56" y="123"/>
                    </a:lnTo>
                    <a:lnTo>
                      <a:pt x="83" y="122"/>
                    </a:lnTo>
                    <a:lnTo>
                      <a:pt x="90" y="68"/>
                    </a:lnTo>
                    <a:lnTo>
                      <a:pt x="10" y="0"/>
                    </a:lnTo>
                    <a:close/>
                  </a:path>
                </a:pathLst>
              </a:custGeom>
              <a:solidFill>
                <a:srgbClr val="FFFFFF"/>
              </a:solidFill>
              <a:ln w="9525">
                <a:noFill/>
                <a:round/>
                <a:headEnd/>
                <a:tailEnd/>
              </a:ln>
            </p:spPr>
            <p:txBody>
              <a:bodyPr/>
              <a:lstStyle/>
              <a:p>
                <a:endParaRPr lang="ja-JP" altLang="en-US"/>
              </a:p>
            </p:txBody>
          </p:sp>
          <p:sp>
            <p:nvSpPr>
              <p:cNvPr id="50330" name="Freeform 72"/>
              <p:cNvSpPr>
                <a:spLocks/>
              </p:cNvSpPr>
              <p:nvPr/>
            </p:nvSpPr>
            <p:spPr bwMode="auto">
              <a:xfrm>
                <a:off x="2621" y="1349"/>
                <a:ext cx="77" cy="44"/>
              </a:xfrm>
              <a:custGeom>
                <a:avLst/>
                <a:gdLst>
                  <a:gd name="T0" fmla="*/ 0 w 152"/>
                  <a:gd name="T1" fmla="*/ 1 h 88"/>
                  <a:gd name="T2" fmla="*/ 1 w 152"/>
                  <a:gd name="T3" fmla="*/ 1 h 88"/>
                  <a:gd name="T4" fmla="*/ 1 w 152"/>
                  <a:gd name="T5" fmla="*/ 1 h 88"/>
                  <a:gd name="T6" fmla="*/ 1 w 152"/>
                  <a:gd name="T7" fmla="*/ 1 h 88"/>
                  <a:gd name="T8" fmla="*/ 1 w 152"/>
                  <a:gd name="T9" fmla="*/ 1 h 88"/>
                  <a:gd name="T10" fmla="*/ 1 w 152"/>
                  <a:gd name="T11" fmla="*/ 1 h 88"/>
                  <a:gd name="T12" fmla="*/ 1 w 152"/>
                  <a:gd name="T13" fmla="*/ 0 h 88"/>
                  <a:gd name="T14" fmla="*/ 0 w 152"/>
                  <a:gd name="T15" fmla="*/ 1 h 88"/>
                  <a:gd name="T16" fmla="*/ 0 w 152"/>
                  <a:gd name="T17" fmla="*/ 1 h 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2"/>
                  <a:gd name="T28" fmla="*/ 0 h 88"/>
                  <a:gd name="T29" fmla="*/ 152 w 152"/>
                  <a:gd name="T30" fmla="*/ 88 h 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2" h="88">
                    <a:moveTo>
                      <a:pt x="0" y="12"/>
                    </a:moveTo>
                    <a:lnTo>
                      <a:pt x="12" y="88"/>
                    </a:lnTo>
                    <a:lnTo>
                      <a:pt x="40" y="52"/>
                    </a:lnTo>
                    <a:lnTo>
                      <a:pt x="83" y="80"/>
                    </a:lnTo>
                    <a:lnTo>
                      <a:pt x="107" y="50"/>
                    </a:lnTo>
                    <a:lnTo>
                      <a:pt x="152" y="79"/>
                    </a:lnTo>
                    <a:lnTo>
                      <a:pt x="148" y="0"/>
                    </a:lnTo>
                    <a:lnTo>
                      <a:pt x="0" y="12"/>
                    </a:lnTo>
                    <a:close/>
                  </a:path>
                </a:pathLst>
              </a:custGeom>
              <a:solidFill>
                <a:srgbClr val="FFFFFF"/>
              </a:solidFill>
              <a:ln w="9525">
                <a:noFill/>
                <a:round/>
                <a:headEnd/>
                <a:tailEnd/>
              </a:ln>
            </p:spPr>
            <p:txBody>
              <a:bodyPr/>
              <a:lstStyle/>
              <a:p>
                <a:endParaRPr lang="ja-JP" altLang="en-US"/>
              </a:p>
            </p:txBody>
          </p:sp>
          <p:sp>
            <p:nvSpPr>
              <p:cNvPr id="50331" name="Freeform 73"/>
              <p:cNvSpPr>
                <a:spLocks/>
              </p:cNvSpPr>
              <p:nvPr/>
            </p:nvSpPr>
            <p:spPr bwMode="auto">
              <a:xfrm>
                <a:off x="2372" y="1415"/>
                <a:ext cx="177" cy="90"/>
              </a:xfrm>
              <a:custGeom>
                <a:avLst/>
                <a:gdLst>
                  <a:gd name="T0" fmla="*/ 0 w 355"/>
                  <a:gd name="T1" fmla="*/ 0 h 180"/>
                  <a:gd name="T2" fmla="*/ 0 w 355"/>
                  <a:gd name="T3" fmla="*/ 1 h 180"/>
                  <a:gd name="T4" fmla="*/ 0 w 355"/>
                  <a:gd name="T5" fmla="*/ 1 h 180"/>
                  <a:gd name="T6" fmla="*/ 0 w 355"/>
                  <a:gd name="T7" fmla="*/ 1 h 180"/>
                  <a:gd name="T8" fmla="*/ 0 w 355"/>
                  <a:gd name="T9" fmla="*/ 1 h 180"/>
                  <a:gd name="T10" fmla="*/ 0 w 355"/>
                  <a:gd name="T11" fmla="*/ 1 h 180"/>
                  <a:gd name="T12" fmla="*/ 0 w 355"/>
                  <a:gd name="T13" fmla="*/ 1 h 180"/>
                  <a:gd name="T14" fmla="*/ 0 w 355"/>
                  <a:gd name="T15" fmla="*/ 1 h 180"/>
                  <a:gd name="T16" fmla="*/ 0 w 355"/>
                  <a:gd name="T17" fmla="*/ 1 h 180"/>
                  <a:gd name="T18" fmla="*/ 0 w 355"/>
                  <a:gd name="T19" fmla="*/ 1 h 180"/>
                  <a:gd name="T20" fmla="*/ 0 w 355"/>
                  <a:gd name="T21" fmla="*/ 1 h 180"/>
                  <a:gd name="T22" fmla="*/ 0 w 355"/>
                  <a:gd name="T23" fmla="*/ 0 h 180"/>
                  <a:gd name="T24" fmla="*/ 0 w 355"/>
                  <a:gd name="T25" fmla="*/ 0 h 1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55"/>
                  <a:gd name="T40" fmla="*/ 0 h 180"/>
                  <a:gd name="T41" fmla="*/ 355 w 355"/>
                  <a:gd name="T42" fmla="*/ 180 h 1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55" h="180">
                    <a:moveTo>
                      <a:pt x="152" y="0"/>
                    </a:moveTo>
                    <a:lnTo>
                      <a:pt x="66" y="34"/>
                    </a:lnTo>
                    <a:lnTo>
                      <a:pt x="62" y="69"/>
                    </a:lnTo>
                    <a:lnTo>
                      <a:pt x="0" y="61"/>
                    </a:lnTo>
                    <a:lnTo>
                      <a:pt x="0" y="95"/>
                    </a:lnTo>
                    <a:lnTo>
                      <a:pt x="58" y="142"/>
                    </a:lnTo>
                    <a:lnTo>
                      <a:pt x="82" y="123"/>
                    </a:lnTo>
                    <a:lnTo>
                      <a:pt x="137" y="128"/>
                    </a:lnTo>
                    <a:lnTo>
                      <a:pt x="197" y="147"/>
                    </a:lnTo>
                    <a:lnTo>
                      <a:pt x="252" y="180"/>
                    </a:lnTo>
                    <a:lnTo>
                      <a:pt x="355" y="127"/>
                    </a:lnTo>
                    <a:lnTo>
                      <a:pt x="152" y="0"/>
                    </a:lnTo>
                    <a:close/>
                  </a:path>
                </a:pathLst>
              </a:custGeom>
              <a:solidFill>
                <a:srgbClr val="667066"/>
              </a:solidFill>
              <a:ln w="9525">
                <a:noFill/>
                <a:round/>
                <a:headEnd/>
                <a:tailEnd/>
              </a:ln>
            </p:spPr>
            <p:txBody>
              <a:bodyPr/>
              <a:lstStyle/>
              <a:p>
                <a:endParaRPr lang="ja-JP" altLang="en-US"/>
              </a:p>
            </p:txBody>
          </p:sp>
          <p:sp>
            <p:nvSpPr>
              <p:cNvPr id="50332" name="Freeform 74"/>
              <p:cNvSpPr>
                <a:spLocks/>
              </p:cNvSpPr>
              <p:nvPr/>
            </p:nvSpPr>
            <p:spPr bwMode="auto">
              <a:xfrm>
                <a:off x="2571" y="1459"/>
                <a:ext cx="141" cy="25"/>
              </a:xfrm>
              <a:custGeom>
                <a:avLst/>
                <a:gdLst>
                  <a:gd name="T0" fmla="*/ 0 w 283"/>
                  <a:gd name="T1" fmla="*/ 0 h 51"/>
                  <a:gd name="T2" fmla="*/ 0 w 283"/>
                  <a:gd name="T3" fmla="*/ 0 h 51"/>
                  <a:gd name="T4" fmla="*/ 0 w 283"/>
                  <a:gd name="T5" fmla="*/ 0 h 51"/>
                  <a:gd name="T6" fmla="*/ 0 w 283"/>
                  <a:gd name="T7" fmla="*/ 0 h 51"/>
                  <a:gd name="T8" fmla="*/ 0 w 283"/>
                  <a:gd name="T9" fmla="*/ 0 h 51"/>
                  <a:gd name="T10" fmla="*/ 0 w 283"/>
                  <a:gd name="T11" fmla="*/ 0 h 51"/>
                  <a:gd name="T12" fmla="*/ 0 w 283"/>
                  <a:gd name="T13" fmla="*/ 0 h 51"/>
                  <a:gd name="T14" fmla="*/ 0 w 283"/>
                  <a:gd name="T15" fmla="*/ 0 h 51"/>
                  <a:gd name="T16" fmla="*/ 0 w 283"/>
                  <a:gd name="T17" fmla="*/ 0 h 51"/>
                  <a:gd name="T18" fmla="*/ 0 w 283"/>
                  <a:gd name="T19" fmla="*/ 0 h 51"/>
                  <a:gd name="T20" fmla="*/ 0 w 283"/>
                  <a:gd name="T21" fmla="*/ 0 h 51"/>
                  <a:gd name="T22" fmla="*/ 0 w 283"/>
                  <a:gd name="T23" fmla="*/ 0 h 51"/>
                  <a:gd name="T24" fmla="*/ 0 w 283"/>
                  <a:gd name="T25" fmla="*/ 0 h 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3"/>
                  <a:gd name="T40" fmla="*/ 0 h 51"/>
                  <a:gd name="T41" fmla="*/ 283 w 283"/>
                  <a:gd name="T42" fmla="*/ 51 h 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3" h="51">
                    <a:moveTo>
                      <a:pt x="71" y="0"/>
                    </a:moveTo>
                    <a:lnTo>
                      <a:pt x="0" y="43"/>
                    </a:lnTo>
                    <a:lnTo>
                      <a:pt x="106" y="51"/>
                    </a:lnTo>
                    <a:lnTo>
                      <a:pt x="122" y="20"/>
                    </a:lnTo>
                    <a:lnTo>
                      <a:pt x="160" y="11"/>
                    </a:lnTo>
                    <a:lnTo>
                      <a:pt x="203" y="15"/>
                    </a:lnTo>
                    <a:lnTo>
                      <a:pt x="229" y="30"/>
                    </a:lnTo>
                    <a:lnTo>
                      <a:pt x="236" y="51"/>
                    </a:lnTo>
                    <a:lnTo>
                      <a:pt x="283" y="30"/>
                    </a:lnTo>
                    <a:lnTo>
                      <a:pt x="264" y="0"/>
                    </a:lnTo>
                    <a:lnTo>
                      <a:pt x="120" y="0"/>
                    </a:lnTo>
                    <a:lnTo>
                      <a:pt x="71" y="0"/>
                    </a:lnTo>
                    <a:close/>
                  </a:path>
                </a:pathLst>
              </a:custGeom>
              <a:solidFill>
                <a:srgbClr val="667066"/>
              </a:solidFill>
              <a:ln w="9525">
                <a:noFill/>
                <a:round/>
                <a:headEnd/>
                <a:tailEnd/>
              </a:ln>
            </p:spPr>
            <p:txBody>
              <a:bodyPr/>
              <a:lstStyle/>
              <a:p>
                <a:endParaRPr lang="ja-JP" altLang="en-US"/>
              </a:p>
            </p:txBody>
          </p:sp>
          <p:sp>
            <p:nvSpPr>
              <p:cNvPr id="50333" name="Freeform 75"/>
              <p:cNvSpPr>
                <a:spLocks/>
              </p:cNvSpPr>
              <p:nvPr/>
            </p:nvSpPr>
            <p:spPr bwMode="auto">
              <a:xfrm>
                <a:off x="2692" y="1411"/>
                <a:ext cx="179" cy="157"/>
              </a:xfrm>
              <a:custGeom>
                <a:avLst/>
                <a:gdLst>
                  <a:gd name="T0" fmla="*/ 0 w 359"/>
                  <a:gd name="T1" fmla="*/ 0 h 313"/>
                  <a:gd name="T2" fmla="*/ 0 w 359"/>
                  <a:gd name="T3" fmla="*/ 1 h 313"/>
                  <a:gd name="T4" fmla="*/ 0 w 359"/>
                  <a:gd name="T5" fmla="*/ 1 h 313"/>
                  <a:gd name="T6" fmla="*/ 0 w 359"/>
                  <a:gd name="T7" fmla="*/ 1 h 313"/>
                  <a:gd name="T8" fmla="*/ 0 w 359"/>
                  <a:gd name="T9" fmla="*/ 1 h 313"/>
                  <a:gd name="T10" fmla="*/ 0 w 359"/>
                  <a:gd name="T11" fmla="*/ 1 h 313"/>
                  <a:gd name="T12" fmla="*/ 0 w 359"/>
                  <a:gd name="T13" fmla="*/ 1 h 313"/>
                  <a:gd name="T14" fmla="*/ 0 w 359"/>
                  <a:gd name="T15" fmla="*/ 1 h 313"/>
                  <a:gd name="T16" fmla="*/ 0 w 359"/>
                  <a:gd name="T17" fmla="*/ 1 h 313"/>
                  <a:gd name="T18" fmla="*/ 0 w 359"/>
                  <a:gd name="T19" fmla="*/ 1 h 313"/>
                  <a:gd name="T20" fmla="*/ 0 w 359"/>
                  <a:gd name="T21" fmla="*/ 1 h 313"/>
                  <a:gd name="T22" fmla="*/ 0 w 359"/>
                  <a:gd name="T23" fmla="*/ 1 h 313"/>
                  <a:gd name="T24" fmla="*/ 0 w 359"/>
                  <a:gd name="T25" fmla="*/ 1 h 313"/>
                  <a:gd name="T26" fmla="*/ 0 w 359"/>
                  <a:gd name="T27" fmla="*/ 1 h 313"/>
                  <a:gd name="T28" fmla="*/ 0 w 359"/>
                  <a:gd name="T29" fmla="*/ 1 h 313"/>
                  <a:gd name="T30" fmla="*/ 0 w 359"/>
                  <a:gd name="T31" fmla="*/ 1 h 313"/>
                  <a:gd name="T32" fmla="*/ 0 w 359"/>
                  <a:gd name="T33" fmla="*/ 1 h 313"/>
                  <a:gd name="T34" fmla="*/ 0 w 359"/>
                  <a:gd name="T35" fmla="*/ 0 h 313"/>
                  <a:gd name="T36" fmla="*/ 0 w 359"/>
                  <a:gd name="T37" fmla="*/ 0 h 3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9"/>
                  <a:gd name="T58" fmla="*/ 0 h 313"/>
                  <a:gd name="T59" fmla="*/ 359 w 359"/>
                  <a:gd name="T60" fmla="*/ 313 h 31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9" h="313">
                    <a:moveTo>
                      <a:pt x="0" y="0"/>
                    </a:moveTo>
                    <a:lnTo>
                      <a:pt x="190" y="2"/>
                    </a:lnTo>
                    <a:lnTo>
                      <a:pt x="207" y="85"/>
                    </a:lnTo>
                    <a:lnTo>
                      <a:pt x="231" y="150"/>
                    </a:lnTo>
                    <a:lnTo>
                      <a:pt x="286" y="166"/>
                    </a:lnTo>
                    <a:lnTo>
                      <a:pt x="323" y="190"/>
                    </a:lnTo>
                    <a:lnTo>
                      <a:pt x="344" y="207"/>
                    </a:lnTo>
                    <a:lnTo>
                      <a:pt x="358" y="226"/>
                    </a:lnTo>
                    <a:lnTo>
                      <a:pt x="359" y="313"/>
                    </a:lnTo>
                    <a:lnTo>
                      <a:pt x="290" y="284"/>
                    </a:lnTo>
                    <a:lnTo>
                      <a:pt x="237" y="247"/>
                    </a:lnTo>
                    <a:lnTo>
                      <a:pt x="215" y="226"/>
                    </a:lnTo>
                    <a:lnTo>
                      <a:pt x="198" y="184"/>
                    </a:lnTo>
                    <a:lnTo>
                      <a:pt x="79" y="191"/>
                    </a:lnTo>
                    <a:lnTo>
                      <a:pt x="43" y="144"/>
                    </a:lnTo>
                    <a:lnTo>
                      <a:pt x="14" y="89"/>
                    </a:lnTo>
                    <a:lnTo>
                      <a:pt x="0" y="34"/>
                    </a:lnTo>
                    <a:lnTo>
                      <a:pt x="0" y="0"/>
                    </a:lnTo>
                    <a:close/>
                  </a:path>
                </a:pathLst>
              </a:custGeom>
              <a:solidFill>
                <a:srgbClr val="FFFFFF"/>
              </a:solidFill>
              <a:ln w="9525">
                <a:noFill/>
                <a:round/>
                <a:headEnd/>
                <a:tailEnd/>
              </a:ln>
            </p:spPr>
            <p:txBody>
              <a:bodyPr/>
              <a:lstStyle/>
              <a:p>
                <a:endParaRPr lang="ja-JP" altLang="en-US"/>
              </a:p>
            </p:txBody>
          </p:sp>
          <p:sp>
            <p:nvSpPr>
              <p:cNvPr id="50334" name="Freeform 76"/>
              <p:cNvSpPr>
                <a:spLocks/>
              </p:cNvSpPr>
              <p:nvPr/>
            </p:nvSpPr>
            <p:spPr bwMode="auto">
              <a:xfrm>
                <a:off x="2715" y="1424"/>
                <a:ext cx="44" cy="11"/>
              </a:xfrm>
              <a:custGeom>
                <a:avLst/>
                <a:gdLst>
                  <a:gd name="T0" fmla="*/ 0 w 89"/>
                  <a:gd name="T1" fmla="*/ 1 h 22"/>
                  <a:gd name="T2" fmla="*/ 0 w 89"/>
                  <a:gd name="T3" fmla="*/ 0 h 22"/>
                  <a:gd name="T4" fmla="*/ 0 w 89"/>
                  <a:gd name="T5" fmla="*/ 1 h 22"/>
                  <a:gd name="T6" fmla="*/ 0 w 89"/>
                  <a:gd name="T7" fmla="*/ 1 h 22"/>
                  <a:gd name="T8" fmla="*/ 0 w 89"/>
                  <a:gd name="T9" fmla="*/ 1 h 22"/>
                  <a:gd name="T10" fmla="*/ 0 w 89"/>
                  <a:gd name="T11" fmla="*/ 1 h 22"/>
                  <a:gd name="T12" fmla="*/ 0 60000 65536"/>
                  <a:gd name="T13" fmla="*/ 0 60000 65536"/>
                  <a:gd name="T14" fmla="*/ 0 60000 65536"/>
                  <a:gd name="T15" fmla="*/ 0 60000 65536"/>
                  <a:gd name="T16" fmla="*/ 0 60000 65536"/>
                  <a:gd name="T17" fmla="*/ 0 60000 65536"/>
                  <a:gd name="T18" fmla="*/ 0 w 89"/>
                  <a:gd name="T19" fmla="*/ 0 h 22"/>
                  <a:gd name="T20" fmla="*/ 89 w 89"/>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89" h="22">
                    <a:moveTo>
                      <a:pt x="2" y="2"/>
                    </a:moveTo>
                    <a:lnTo>
                      <a:pt x="89" y="0"/>
                    </a:lnTo>
                    <a:lnTo>
                      <a:pt x="89" y="14"/>
                    </a:lnTo>
                    <a:lnTo>
                      <a:pt x="0" y="22"/>
                    </a:lnTo>
                    <a:lnTo>
                      <a:pt x="2" y="2"/>
                    </a:lnTo>
                    <a:close/>
                  </a:path>
                </a:pathLst>
              </a:custGeom>
              <a:solidFill>
                <a:srgbClr val="000000"/>
              </a:solidFill>
              <a:ln w="9525">
                <a:noFill/>
                <a:round/>
                <a:headEnd/>
                <a:tailEnd/>
              </a:ln>
            </p:spPr>
            <p:txBody>
              <a:bodyPr/>
              <a:lstStyle/>
              <a:p>
                <a:endParaRPr lang="ja-JP" altLang="en-US"/>
              </a:p>
            </p:txBody>
          </p:sp>
          <p:sp>
            <p:nvSpPr>
              <p:cNvPr id="50335" name="Freeform 77"/>
              <p:cNvSpPr>
                <a:spLocks/>
              </p:cNvSpPr>
              <p:nvPr/>
            </p:nvSpPr>
            <p:spPr bwMode="auto">
              <a:xfrm>
                <a:off x="2718" y="1443"/>
                <a:ext cx="42" cy="8"/>
              </a:xfrm>
              <a:custGeom>
                <a:avLst/>
                <a:gdLst>
                  <a:gd name="T0" fmla="*/ 0 w 83"/>
                  <a:gd name="T1" fmla="*/ 0 h 16"/>
                  <a:gd name="T2" fmla="*/ 1 w 83"/>
                  <a:gd name="T3" fmla="*/ 0 h 16"/>
                  <a:gd name="T4" fmla="*/ 1 w 83"/>
                  <a:gd name="T5" fmla="*/ 1 h 16"/>
                  <a:gd name="T6" fmla="*/ 0 w 83"/>
                  <a:gd name="T7" fmla="*/ 1 h 16"/>
                  <a:gd name="T8" fmla="*/ 0 w 83"/>
                  <a:gd name="T9" fmla="*/ 0 h 16"/>
                  <a:gd name="T10" fmla="*/ 0 w 83"/>
                  <a:gd name="T11" fmla="*/ 0 h 16"/>
                  <a:gd name="T12" fmla="*/ 0 60000 65536"/>
                  <a:gd name="T13" fmla="*/ 0 60000 65536"/>
                  <a:gd name="T14" fmla="*/ 0 60000 65536"/>
                  <a:gd name="T15" fmla="*/ 0 60000 65536"/>
                  <a:gd name="T16" fmla="*/ 0 60000 65536"/>
                  <a:gd name="T17" fmla="*/ 0 60000 65536"/>
                  <a:gd name="T18" fmla="*/ 0 w 83"/>
                  <a:gd name="T19" fmla="*/ 0 h 16"/>
                  <a:gd name="T20" fmla="*/ 83 w 83"/>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83" h="16">
                    <a:moveTo>
                      <a:pt x="0" y="0"/>
                    </a:moveTo>
                    <a:lnTo>
                      <a:pt x="79" y="0"/>
                    </a:lnTo>
                    <a:lnTo>
                      <a:pt x="83" y="15"/>
                    </a:lnTo>
                    <a:lnTo>
                      <a:pt x="0" y="16"/>
                    </a:lnTo>
                    <a:lnTo>
                      <a:pt x="0" y="0"/>
                    </a:lnTo>
                    <a:close/>
                  </a:path>
                </a:pathLst>
              </a:custGeom>
              <a:solidFill>
                <a:srgbClr val="000000"/>
              </a:solidFill>
              <a:ln w="9525">
                <a:noFill/>
                <a:round/>
                <a:headEnd/>
                <a:tailEnd/>
              </a:ln>
            </p:spPr>
            <p:txBody>
              <a:bodyPr/>
              <a:lstStyle/>
              <a:p>
                <a:endParaRPr lang="ja-JP" altLang="en-US"/>
              </a:p>
            </p:txBody>
          </p:sp>
          <p:sp>
            <p:nvSpPr>
              <p:cNvPr id="50336" name="Freeform 78"/>
              <p:cNvSpPr>
                <a:spLocks/>
              </p:cNvSpPr>
              <p:nvPr/>
            </p:nvSpPr>
            <p:spPr bwMode="auto">
              <a:xfrm>
                <a:off x="2453" y="1281"/>
                <a:ext cx="81" cy="176"/>
              </a:xfrm>
              <a:custGeom>
                <a:avLst/>
                <a:gdLst>
                  <a:gd name="T0" fmla="*/ 1 w 162"/>
                  <a:gd name="T1" fmla="*/ 0 h 352"/>
                  <a:gd name="T2" fmla="*/ 0 w 162"/>
                  <a:gd name="T3" fmla="*/ 1 h 352"/>
                  <a:gd name="T4" fmla="*/ 1 w 162"/>
                  <a:gd name="T5" fmla="*/ 1 h 352"/>
                  <a:gd name="T6" fmla="*/ 1 w 162"/>
                  <a:gd name="T7" fmla="*/ 1 h 352"/>
                  <a:gd name="T8" fmla="*/ 1 w 162"/>
                  <a:gd name="T9" fmla="*/ 1 h 352"/>
                  <a:gd name="T10" fmla="*/ 1 w 162"/>
                  <a:gd name="T11" fmla="*/ 1 h 352"/>
                  <a:gd name="T12" fmla="*/ 1 w 162"/>
                  <a:gd name="T13" fmla="*/ 1 h 352"/>
                  <a:gd name="T14" fmla="*/ 1 w 162"/>
                  <a:gd name="T15" fmla="*/ 1 h 352"/>
                  <a:gd name="T16" fmla="*/ 1 w 162"/>
                  <a:gd name="T17" fmla="*/ 1 h 352"/>
                  <a:gd name="T18" fmla="*/ 1 w 162"/>
                  <a:gd name="T19" fmla="*/ 1 h 352"/>
                  <a:gd name="T20" fmla="*/ 1 w 162"/>
                  <a:gd name="T21" fmla="*/ 1 h 352"/>
                  <a:gd name="T22" fmla="*/ 1 w 162"/>
                  <a:gd name="T23" fmla="*/ 1 h 352"/>
                  <a:gd name="T24" fmla="*/ 1 w 162"/>
                  <a:gd name="T25" fmla="*/ 0 h 352"/>
                  <a:gd name="T26" fmla="*/ 1 w 162"/>
                  <a:gd name="T27" fmla="*/ 0 h 3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2"/>
                  <a:gd name="T43" fmla="*/ 0 h 352"/>
                  <a:gd name="T44" fmla="*/ 162 w 162"/>
                  <a:gd name="T45" fmla="*/ 352 h 3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2" h="352">
                    <a:moveTo>
                      <a:pt x="22" y="0"/>
                    </a:moveTo>
                    <a:lnTo>
                      <a:pt x="0" y="242"/>
                    </a:lnTo>
                    <a:lnTo>
                      <a:pt x="162" y="352"/>
                    </a:lnTo>
                    <a:lnTo>
                      <a:pt x="111" y="302"/>
                    </a:lnTo>
                    <a:lnTo>
                      <a:pt x="158" y="327"/>
                    </a:lnTo>
                    <a:lnTo>
                      <a:pt x="117" y="293"/>
                    </a:lnTo>
                    <a:lnTo>
                      <a:pt x="150" y="304"/>
                    </a:lnTo>
                    <a:lnTo>
                      <a:pt x="37" y="223"/>
                    </a:lnTo>
                    <a:lnTo>
                      <a:pt x="59" y="49"/>
                    </a:lnTo>
                    <a:lnTo>
                      <a:pt x="38" y="94"/>
                    </a:lnTo>
                    <a:lnTo>
                      <a:pt x="42" y="35"/>
                    </a:lnTo>
                    <a:lnTo>
                      <a:pt x="28" y="64"/>
                    </a:lnTo>
                    <a:lnTo>
                      <a:pt x="22" y="0"/>
                    </a:lnTo>
                    <a:close/>
                  </a:path>
                </a:pathLst>
              </a:custGeom>
              <a:solidFill>
                <a:srgbClr val="EBFFEB"/>
              </a:solidFill>
              <a:ln w="9525">
                <a:noFill/>
                <a:round/>
                <a:headEnd/>
                <a:tailEnd/>
              </a:ln>
            </p:spPr>
            <p:txBody>
              <a:bodyPr/>
              <a:lstStyle/>
              <a:p>
                <a:endParaRPr lang="ja-JP" altLang="en-US"/>
              </a:p>
            </p:txBody>
          </p:sp>
          <p:sp>
            <p:nvSpPr>
              <p:cNvPr id="50337" name="Freeform 79"/>
              <p:cNvSpPr>
                <a:spLocks/>
              </p:cNvSpPr>
              <p:nvPr/>
            </p:nvSpPr>
            <p:spPr bwMode="auto">
              <a:xfrm>
                <a:off x="2600" y="1336"/>
                <a:ext cx="92" cy="113"/>
              </a:xfrm>
              <a:custGeom>
                <a:avLst/>
                <a:gdLst>
                  <a:gd name="T0" fmla="*/ 0 w 185"/>
                  <a:gd name="T1" fmla="*/ 0 h 226"/>
                  <a:gd name="T2" fmla="*/ 0 w 185"/>
                  <a:gd name="T3" fmla="*/ 1 h 226"/>
                  <a:gd name="T4" fmla="*/ 0 w 185"/>
                  <a:gd name="T5" fmla="*/ 1 h 226"/>
                  <a:gd name="T6" fmla="*/ 0 w 185"/>
                  <a:gd name="T7" fmla="*/ 1 h 226"/>
                  <a:gd name="T8" fmla="*/ 0 w 185"/>
                  <a:gd name="T9" fmla="*/ 1 h 226"/>
                  <a:gd name="T10" fmla="*/ 0 w 185"/>
                  <a:gd name="T11" fmla="*/ 1 h 226"/>
                  <a:gd name="T12" fmla="*/ 0 w 185"/>
                  <a:gd name="T13" fmla="*/ 1 h 226"/>
                  <a:gd name="T14" fmla="*/ 0 w 185"/>
                  <a:gd name="T15" fmla="*/ 1 h 226"/>
                  <a:gd name="T16" fmla="*/ 0 w 185"/>
                  <a:gd name="T17" fmla="*/ 1 h 226"/>
                  <a:gd name="T18" fmla="*/ 0 w 185"/>
                  <a:gd name="T19" fmla="*/ 0 h 226"/>
                  <a:gd name="T20" fmla="*/ 0 w 185"/>
                  <a:gd name="T21" fmla="*/ 0 h 2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5"/>
                  <a:gd name="T34" fmla="*/ 0 h 226"/>
                  <a:gd name="T35" fmla="*/ 185 w 185"/>
                  <a:gd name="T36" fmla="*/ 226 h 2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5" h="226">
                    <a:moveTo>
                      <a:pt x="0" y="0"/>
                    </a:moveTo>
                    <a:lnTo>
                      <a:pt x="21" y="226"/>
                    </a:lnTo>
                    <a:lnTo>
                      <a:pt x="185" y="226"/>
                    </a:lnTo>
                    <a:lnTo>
                      <a:pt x="178" y="192"/>
                    </a:lnTo>
                    <a:lnTo>
                      <a:pt x="62" y="191"/>
                    </a:lnTo>
                    <a:lnTo>
                      <a:pt x="31" y="9"/>
                    </a:lnTo>
                    <a:lnTo>
                      <a:pt x="29" y="55"/>
                    </a:lnTo>
                    <a:lnTo>
                      <a:pt x="17" y="6"/>
                    </a:lnTo>
                    <a:lnTo>
                      <a:pt x="15" y="44"/>
                    </a:lnTo>
                    <a:lnTo>
                      <a:pt x="0" y="0"/>
                    </a:lnTo>
                    <a:close/>
                  </a:path>
                </a:pathLst>
              </a:custGeom>
              <a:solidFill>
                <a:srgbClr val="EBFFEB"/>
              </a:solidFill>
              <a:ln w="9525">
                <a:noFill/>
                <a:round/>
                <a:headEnd/>
                <a:tailEnd/>
              </a:ln>
            </p:spPr>
            <p:txBody>
              <a:bodyPr/>
              <a:lstStyle/>
              <a:p>
                <a:endParaRPr lang="ja-JP" altLang="en-US"/>
              </a:p>
            </p:txBody>
          </p:sp>
          <p:sp>
            <p:nvSpPr>
              <p:cNvPr id="50338" name="Freeform 80"/>
              <p:cNvSpPr>
                <a:spLocks/>
              </p:cNvSpPr>
              <p:nvPr/>
            </p:nvSpPr>
            <p:spPr bwMode="auto">
              <a:xfrm>
                <a:off x="2589" y="1508"/>
                <a:ext cx="85" cy="42"/>
              </a:xfrm>
              <a:custGeom>
                <a:avLst/>
                <a:gdLst>
                  <a:gd name="T0" fmla="*/ 0 w 171"/>
                  <a:gd name="T1" fmla="*/ 1 h 84"/>
                  <a:gd name="T2" fmla="*/ 0 w 171"/>
                  <a:gd name="T3" fmla="*/ 0 h 84"/>
                  <a:gd name="T4" fmla="*/ 0 w 171"/>
                  <a:gd name="T5" fmla="*/ 1 h 84"/>
                  <a:gd name="T6" fmla="*/ 0 w 171"/>
                  <a:gd name="T7" fmla="*/ 1 h 84"/>
                  <a:gd name="T8" fmla="*/ 0 w 171"/>
                  <a:gd name="T9" fmla="*/ 1 h 84"/>
                  <a:gd name="T10" fmla="*/ 0 w 171"/>
                  <a:gd name="T11" fmla="*/ 1 h 84"/>
                  <a:gd name="T12" fmla="*/ 0 w 171"/>
                  <a:gd name="T13" fmla="*/ 1 h 84"/>
                  <a:gd name="T14" fmla="*/ 0 w 171"/>
                  <a:gd name="T15" fmla="*/ 1 h 84"/>
                  <a:gd name="T16" fmla="*/ 0 60000 65536"/>
                  <a:gd name="T17" fmla="*/ 0 60000 65536"/>
                  <a:gd name="T18" fmla="*/ 0 60000 65536"/>
                  <a:gd name="T19" fmla="*/ 0 60000 65536"/>
                  <a:gd name="T20" fmla="*/ 0 60000 65536"/>
                  <a:gd name="T21" fmla="*/ 0 60000 65536"/>
                  <a:gd name="T22" fmla="*/ 0 60000 65536"/>
                  <a:gd name="T23" fmla="*/ 0 60000 65536"/>
                  <a:gd name="T24" fmla="*/ 0 w 171"/>
                  <a:gd name="T25" fmla="*/ 0 h 84"/>
                  <a:gd name="T26" fmla="*/ 171 w 171"/>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1" h="84">
                    <a:moveTo>
                      <a:pt x="149" y="5"/>
                    </a:moveTo>
                    <a:lnTo>
                      <a:pt x="57" y="0"/>
                    </a:lnTo>
                    <a:lnTo>
                      <a:pt x="38" y="7"/>
                    </a:lnTo>
                    <a:lnTo>
                      <a:pt x="0" y="67"/>
                    </a:lnTo>
                    <a:lnTo>
                      <a:pt x="13" y="84"/>
                    </a:lnTo>
                    <a:lnTo>
                      <a:pt x="171" y="65"/>
                    </a:lnTo>
                    <a:lnTo>
                      <a:pt x="149" y="5"/>
                    </a:lnTo>
                    <a:close/>
                  </a:path>
                </a:pathLst>
              </a:custGeom>
              <a:solidFill>
                <a:srgbClr val="FFFFFF"/>
              </a:solidFill>
              <a:ln w="9525">
                <a:noFill/>
                <a:round/>
                <a:headEnd/>
                <a:tailEnd/>
              </a:ln>
            </p:spPr>
            <p:txBody>
              <a:bodyPr/>
              <a:lstStyle/>
              <a:p>
                <a:endParaRPr lang="ja-JP" altLang="en-US"/>
              </a:p>
            </p:txBody>
          </p:sp>
          <p:sp>
            <p:nvSpPr>
              <p:cNvPr id="50339" name="Freeform 81"/>
              <p:cNvSpPr>
                <a:spLocks/>
              </p:cNvSpPr>
              <p:nvPr/>
            </p:nvSpPr>
            <p:spPr bwMode="auto">
              <a:xfrm>
                <a:off x="2595" y="1527"/>
                <a:ext cx="77" cy="32"/>
              </a:xfrm>
              <a:custGeom>
                <a:avLst/>
                <a:gdLst>
                  <a:gd name="T0" fmla="*/ 1 w 154"/>
                  <a:gd name="T1" fmla="*/ 0 h 65"/>
                  <a:gd name="T2" fmla="*/ 1 w 154"/>
                  <a:gd name="T3" fmla="*/ 0 h 65"/>
                  <a:gd name="T4" fmla="*/ 1 w 154"/>
                  <a:gd name="T5" fmla="*/ 0 h 65"/>
                  <a:gd name="T6" fmla="*/ 0 w 154"/>
                  <a:gd name="T7" fmla="*/ 0 h 65"/>
                  <a:gd name="T8" fmla="*/ 1 w 154"/>
                  <a:gd name="T9" fmla="*/ 0 h 65"/>
                  <a:gd name="T10" fmla="*/ 1 w 154"/>
                  <a:gd name="T11" fmla="*/ 0 h 65"/>
                  <a:gd name="T12" fmla="*/ 1 w 154"/>
                  <a:gd name="T13" fmla="*/ 0 h 65"/>
                  <a:gd name="T14" fmla="*/ 1 w 154"/>
                  <a:gd name="T15" fmla="*/ 0 h 65"/>
                  <a:gd name="T16" fmla="*/ 1 w 154"/>
                  <a:gd name="T17" fmla="*/ 0 h 65"/>
                  <a:gd name="T18" fmla="*/ 1 w 154"/>
                  <a:gd name="T19" fmla="*/ 0 h 65"/>
                  <a:gd name="T20" fmla="*/ 1 w 154"/>
                  <a:gd name="T21" fmla="*/ 0 h 65"/>
                  <a:gd name="T22" fmla="*/ 1 w 154"/>
                  <a:gd name="T23" fmla="*/ 0 h 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4"/>
                  <a:gd name="T37" fmla="*/ 0 h 65"/>
                  <a:gd name="T38" fmla="*/ 154 w 154"/>
                  <a:gd name="T39" fmla="*/ 65 h 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4" h="65">
                    <a:moveTo>
                      <a:pt x="130" y="4"/>
                    </a:moveTo>
                    <a:lnTo>
                      <a:pt x="90" y="0"/>
                    </a:lnTo>
                    <a:lnTo>
                      <a:pt x="43" y="10"/>
                    </a:lnTo>
                    <a:lnTo>
                      <a:pt x="0" y="28"/>
                    </a:lnTo>
                    <a:lnTo>
                      <a:pt x="7" y="55"/>
                    </a:lnTo>
                    <a:lnTo>
                      <a:pt x="58" y="65"/>
                    </a:lnTo>
                    <a:lnTo>
                      <a:pt x="98" y="63"/>
                    </a:lnTo>
                    <a:lnTo>
                      <a:pt x="130" y="54"/>
                    </a:lnTo>
                    <a:lnTo>
                      <a:pt x="153" y="45"/>
                    </a:lnTo>
                    <a:lnTo>
                      <a:pt x="154" y="26"/>
                    </a:lnTo>
                    <a:lnTo>
                      <a:pt x="130" y="4"/>
                    </a:lnTo>
                    <a:close/>
                  </a:path>
                </a:pathLst>
              </a:custGeom>
              <a:solidFill>
                <a:srgbClr val="B0C2B0"/>
              </a:solidFill>
              <a:ln w="9525">
                <a:noFill/>
                <a:round/>
                <a:headEnd/>
                <a:tailEnd/>
              </a:ln>
            </p:spPr>
            <p:txBody>
              <a:bodyPr/>
              <a:lstStyle/>
              <a:p>
                <a:endParaRPr lang="ja-JP" altLang="en-US"/>
              </a:p>
            </p:txBody>
          </p:sp>
          <p:sp>
            <p:nvSpPr>
              <p:cNvPr id="50340" name="Freeform 82"/>
              <p:cNvSpPr>
                <a:spLocks/>
              </p:cNvSpPr>
              <p:nvPr/>
            </p:nvSpPr>
            <p:spPr bwMode="auto">
              <a:xfrm>
                <a:off x="2216" y="1689"/>
                <a:ext cx="294" cy="278"/>
              </a:xfrm>
              <a:custGeom>
                <a:avLst/>
                <a:gdLst>
                  <a:gd name="T0" fmla="*/ 1 w 588"/>
                  <a:gd name="T1" fmla="*/ 1 h 554"/>
                  <a:gd name="T2" fmla="*/ 1 w 588"/>
                  <a:gd name="T3" fmla="*/ 1 h 554"/>
                  <a:gd name="T4" fmla="*/ 0 w 588"/>
                  <a:gd name="T5" fmla="*/ 1 h 554"/>
                  <a:gd name="T6" fmla="*/ 1 w 588"/>
                  <a:gd name="T7" fmla="*/ 1 h 554"/>
                  <a:gd name="T8" fmla="*/ 1 w 588"/>
                  <a:gd name="T9" fmla="*/ 1 h 554"/>
                  <a:gd name="T10" fmla="*/ 1 w 588"/>
                  <a:gd name="T11" fmla="*/ 0 h 554"/>
                  <a:gd name="T12" fmla="*/ 1 w 588"/>
                  <a:gd name="T13" fmla="*/ 1 h 554"/>
                  <a:gd name="T14" fmla="*/ 1 w 588"/>
                  <a:gd name="T15" fmla="*/ 1 h 554"/>
                  <a:gd name="T16" fmla="*/ 1 w 588"/>
                  <a:gd name="T17" fmla="*/ 1 h 554"/>
                  <a:gd name="T18" fmla="*/ 1 w 588"/>
                  <a:gd name="T19" fmla="*/ 1 h 55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8"/>
                  <a:gd name="T31" fmla="*/ 0 h 554"/>
                  <a:gd name="T32" fmla="*/ 588 w 588"/>
                  <a:gd name="T33" fmla="*/ 554 h 55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8" h="554">
                    <a:moveTo>
                      <a:pt x="472" y="550"/>
                    </a:moveTo>
                    <a:lnTo>
                      <a:pt x="5" y="554"/>
                    </a:lnTo>
                    <a:lnTo>
                      <a:pt x="0" y="320"/>
                    </a:lnTo>
                    <a:lnTo>
                      <a:pt x="2" y="5"/>
                    </a:lnTo>
                    <a:lnTo>
                      <a:pt x="322" y="4"/>
                    </a:lnTo>
                    <a:lnTo>
                      <a:pt x="571" y="0"/>
                    </a:lnTo>
                    <a:lnTo>
                      <a:pt x="583" y="316"/>
                    </a:lnTo>
                    <a:lnTo>
                      <a:pt x="588" y="552"/>
                    </a:lnTo>
                    <a:lnTo>
                      <a:pt x="472" y="550"/>
                    </a:lnTo>
                    <a:close/>
                  </a:path>
                </a:pathLst>
              </a:custGeom>
              <a:solidFill>
                <a:srgbClr val="000000"/>
              </a:solidFill>
              <a:ln w="9525">
                <a:noFill/>
                <a:round/>
                <a:headEnd/>
                <a:tailEnd/>
              </a:ln>
            </p:spPr>
            <p:txBody>
              <a:bodyPr/>
              <a:lstStyle/>
              <a:p>
                <a:endParaRPr lang="ja-JP" altLang="en-US"/>
              </a:p>
            </p:txBody>
          </p:sp>
          <p:sp>
            <p:nvSpPr>
              <p:cNvPr id="50341" name="Freeform 83"/>
              <p:cNvSpPr>
                <a:spLocks/>
              </p:cNvSpPr>
              <p:nvPr/>
            </p:nvSpPr>
            <p:spPr bwMode="auto">
              <a:xfrm>
                <a:off x="2226" y="1702"/>
                <a:ext cx="268" cy="254"/>
              </a:xfrm>
              <a:custGeom>
                <a:avLst/>
                <a:gdLst>
                  <a:gd name="T0" fmla="*/ 1 w 534"/>
                  <a:gd name="T1" fmla="*/ 1 h 508"/>
                  <a:gd name="T2" fmla="*/ 1 w 534"/>
                  <a:gd name="T3" fmla="*/ 1 h 508"/>
                  <a:gd name="T4" fmla="*/ 1 w 534"/>
                  <a:gd name="T5" fmla="*/ 1 h 508"/>
                  <a:gd name="T6" fmla="*/ 0 w 534"/>
                  <a:gd name="T7" fmla="*/ 1 h 508"/>
                  <a:gd name="T8" fmla="*/ 1 w 534"/>
                  <a:gd name="T9" fmla="*/ 0 h 508"/>
                  <a:gd name="T10" fmla="*/ 1 w 534"/>
                  <a:gd name="T11" fmla="*/ 1 h 508"/>
                  <a:gd name="T12" fmla="*/ 1 w 534"/>
                  <a:gd name="T13" fmla="*/ 1 h 508"/>
                  <a:gd name="T14" fmla="*/ 0 60000 65536"/>
                  <a:gd name="T15" fmla="*/ 0 60000 65536"/>
                  <a:gd name="T16" fmla="*/ 0 60000 65536"/>
                  <a:gd name="T17" fmla="*/ 0 60000 65536"/>
                  <a:gd name="T18" fmla="*/ 0 60000 65536"/>
                  <a:gd name="T19" fmla="*/ 0 60000 65536"/>
                  <a:gd name="T20" fmla="*/ 0 60000 65536"/>
                  <a:gd name="T21" fmla="*/ 0 w 534"/>
                  <a:gd name="T22" fmla="*/ 0 h 508"/>
                  <a:gd name="T23" fmla="*/ 534 w 534"/>
                  <a:gd name="T24" fmla="*/ 508 h 5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4" h="508">
                    <a:moveTo>
                      <a:pt x="534" y="501"/>
                    </a:moveTo>
                    <a:lnTo>
                      <a:pt x="237" y="505"/>
                    </a:lnTo>
                    <a:lnTo>
                      <a:pt x="13" y="508"/>
                    </a:lnTo>
                    <a:lnTo>
                      <a:pt x="0" y="8"/>
                    </a:lnTo>
                    <a:lnTo>
                      <a:pt x="525" y="0"/>
                    </a:lnTo>
                    <a:lnTo>
                      <a:pt x="534" y="501"/>
                    </a:lnTo>
                    <a:close/>
                  </a:path>
                </a:pathLst>
              </a:custGeom>
              <a:solidFill>
                <a:srgbClr val="A3A15E"/>
              </a:solidFill>
              <a:ln w="9525">
                <a:noFill/>
                <a:round/>
                <a:headEnd/>
                <a:tailEnd/>
              </a:ln>
            </p:spPr>
            <p:txBody>
              <a:bodyPr/>
              <a:lstStyle/>
              <a:p>
                <a:endParaRPr lang="ja-JP" altLang="en-US"/>
              </a:p>
            </p:txBody>
          </p:sp>
          <p:sp>
            <p:nvSpPr>
              <p:cNvPr id="50342" name="Freeform 84"/>
              <p:cNvSpPr>
                <a:spLocks/>
              </p:cNvSpPr>
              <p:nvPr/>
            </p:nvSpPr>
            <p:spPr bwMode="auto">
              <a:xfrm>
                <a:off x="2244" y="1713"/>
                <a:ext cx="235" cy="226"/>
              </a:xfrm>
              <a:custGeom>
                <a:avLst/>
                <a:gdLst>
                  <a:gd name="T0" fmla="*/ 1 w 469"/>
                  <a:gd name="T1" fmla="*/ 1 h 451"/>
                  <a:gd name="T2" fmla="*/ 1 w 469"/>
                  <a:gd name="T3" fmla="*/ 1 h 451"/>
                  <a:gd name="T4" fmla="*/ 0 w 469"/>
                  <a:gd name="T5" fmla="*/ 1 h 451"/>
                  <a:gd name="T6" fmla="*/ 1 w 469"/>
                  <a:gd name="T7" fmla="*/ 1 h 451"/>
                  <a:gd name="T8" fmla="*/ 1 w 469"/>
                  <a:gd name="T9" fmla="*/ 1 h 451"/>
                  <a:gd name="T10" fmla="*/ 1 w 469"/>
                  <a:gd name="T11" fmla="*/ 1 h 451"/>
                  <a:gd name="T12" fmla="*/ 1 w 469"/>
                  <a:gd name="T13" fmla="*/ 1 h 451"/>
                  <a:gd name="T14" fmla="*/ 1 w 469"/>
                  <a:gd name="T15" fmla="*/ 1 h 451"/>
                  <a:gd name="T16" fmla="*/ 1 w 469"/>
                  <a:gd name="T17" fmla="*/ 1 h 451"/>
                  <a:gd name="T18" fmla="*/ 1 w 469"/>
                  <a:gd name="T19" fmla="*/ 1 h 451"/>
                  <a:gd name="T20" fmla="*/ 1 w 469"/>
                  <a:gd name="T21" fmla="*/ 1 h 451"/>
                  <a:gd name="T22" fmla="*/ 1 w 469"/>
                  <a:gd name="T23" fmla="*/ 1 h 451"/>
                  <a:gd name="T24" fmla="*/ 1 w 469"/>
                  <a:gd name="T25" fmla="*/ 1 h 451"/>
                  <a:gd name="T26" fmla="*/ 1 w 469"/>
                  <a:gd name="T27" fmla="*/ 1 h 451"/>
                  <a:gd name="T28" fmla="*/ 1 w 469"/>
                  <a:gd name="T29" fmla="*/ 1 h 451"/>
                  <a:gd name="T30" fmla="*/ 1 w 469"/>
                  <a:gd name="T31" fmla="*/ 1 h 451"/>
                  <a:gd name="T32" fmla="*/ 1 w 469"/>
                  <a:gd name="T33" fmla="*/ 1 h 451"/>
                  <a:gd name="T34" fmla="*/ 1 w 469"/>
                  <a:gd name="T35" fmla="*/ 1 h 451"/>
                  <a:gd name="T36" fmla="*/ 1 w 469"/>
                  <a:gd name="T37" fmla="*/ 0 h 451"/>
                  <a:gd name="T38" fmla="*/ 1 w 469"/>
                  <a:gd name="T39" fmla="*/ 1 h 451"/>
                  <a:gd name="T40" fmla="*/ 1 w 469"/>
                  <a:gd name="T41" fmla="*/ 1 h 451"/>
                  <a:gd name="T42" fmla="*/ 1 w 469"/>
                  <a:gd name="T43" fmla="*/ 1 h 451"/>
                  <a:gd name="T44" fmla="*/ 1 w 469"/>
                  <a:gd name="T45" fmla="*/ 1 h 451"/>
                  <a:gd name="T46" fmla="*/ 1 w 469"/>
                  <a:gd name="T47" fmla="*/ 1 h 451"/>
                  <a:gd name="T48" fmla="*/ 1 w 469"/>
                  <a:gd name="T49" fmla="*/ 1 h 451"/>
                  <a:gd name="T50" fmla="*/ 1 w 469"/>
                  <a:gd name="T51" fmla="*/ 1 h 451"/>
                  <a:gd name="T52" fmla="*/ 1 w 469"/>
                  <a:gd name="T53" fmla="*/ 1 h 4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69"/>
                  <a:gd name="T82" fmla="*/ 0 h 451"/>
                  <a:gd name="T83" fmla="*/ 469 w 469"/>
                  <a:gd name="T84" fmla="*/ 451 h 45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69" h="451">
                    <a:moveTo>
                      <a:pt x="96" y="250"/>
                    </a:moveTo>
                    <a:lnTo>
                      <a:pt x="29" y="281"/>
                    </a:lnTo>
                    <a:lnTo>
                      <a:pt x="0" y="400"/>
                    </a:lnTo>
                    <a:lnTo>
                      <a:pt x="139" y="451"/>
                    </a:lnTo>
                    <a:lnTo>
                      <a:pt x="230" y="388"/>
                    </a:lnTo>
                    <a:lnTo>
                      <a:pt x="311" y="421"/>
                    </a:lnTo>
                    <a:lnTo>
                      <a:pt x="469" y="307"/>
                    </a:lnTo>
                    <a:lnTo>
                      <a:pt x="467" y="295"/>
                    </a:lnTo>
                    <a:lnTo>
                      <a:pt x="406" y="272"/>
                    </a:lnTo>
                    <a:lnTo>
                      <a:pt x="435" y="256"/>
                    </a:lnTo>
                    <a:lnTo>
                      <a:pt x="402" y="141"/>
                    </a:lnTo>
                    <a:lnTo>
                      <a:pt x="339" y="115"/>
                    </a:lnTo>
                    <a:lnTo>
                      <a:pt x="291" y="139"/>
                    </a:lnTo>
                    <a:lnTo>
                      <a:pt x="301" y="99"/>
                    </a:lnTo>
                    <a:lnTo>
                      <a:pt x="313" y="71"/>
                    </a:lnTo>
                    <a:lnTo>
                      <a:pt x="332" y="46"/>
                    </a:lnTo>
                    <a:lnTo>
                      <a:pt x="352" y="29"/>
                    </a:lnTo>
                    <a:lnTo>
                      <a:pt x="375" y="16"/>
                    </a:lnTo>
                    <a:lnTo>
                      <a:pt x="379" y="0"/>
                    </a:lnTo>
                    <a:lnTo>
                      <a:pt x="198" y="20"/>
                    </a:lnTo>
                    <a:lnTo>
                      <a:pt x="162" y="56"/>
                    </a:lnTo>
                    <a:lnTo>
                      <a:pt x="138" y="90"/>
                    </a:lnTo>
                    <a:lnTo>
                      <a:pt x="118" y="134"/>
                    </a:lnTo>
                    <a:lnTo>
                      <a:pt x="106" y="181"/>
                    </a:lnTo>
                    <a:lnTo>
                      <a:pt x="99" y="226"/>
                    </a:lnTo>
                    <a:lnTo>
                      <a:pt x="96" y="250"/>
                    </a:lnTo>
                    <a:close/>
                  </a:path>
                </a:pathLst>
              </a:custGeom>
              <a:solidFill>
                <a:srgbClr val="000000"/>
              </a:solidFill>
              <a:ln w="9525">
                <a:noFill/>
                <a:round/>
                <a:headEnd/>
                <a:tailEnd/>
              </a:ln>
            </p:spPr>
            <p:txBody>
              <a:bodyPr/>
              <a:lstStyle/>
              <a:p>
                <a:endParaRPr lang="ja-JP" altLang="en-US"/>
              </a:p>
            </p:txBody>
          </p:sp>
          <p:sp>
            <p:nvSpPr>
              <p:cNvPr id="50343" name="Freeform 85"/>
              <p:cNvSpPr>
                <a:spLocks/>
              </p:cNvSpPr>
              <p:nvPr/>
            </p:nvSpPr>
            <p:spPr bwMode="auto">
              <a:xfrm>
                <a:off x="2301" y="1788"/>
                <a:ext cx="154" cy="144"/>
              </a:xfrm>
              <a:custGeom>
                <a:avLst/>
                <a:gdLst>
                  <a:gd name="T0" fmla="*/ 1 w 308"/>
                  <a:gd name="T1" fmla="*/ 0 h 289"/>
                  <a:gd name="T2" fmla="*/ 0 w 308"/>
                  <a:gd name="T3" fmla="*/ 0 h 289"/>
                  <a:gd name="T4" fmla="*/ 1 w 308"/>
                  <a:gd name="T5" fmla="*/ 0 h 289"/>
                  <a:gd name="T6" fmla="*/ 1 w 308"/>
                  <a:gd name="T7" fmla="*/ 0 h 289"/>
                  <a:gd name="T8" fmla="*/ 1 w 308"/>
                  <a:gd name="T9" fmla="*/ 0 h 289"/>
                  <a:gd name="T10" fmla="*/ 1 w 308"/>
                  <a:gd name="T11" fmla="*/ 0 h 289"/>
                  <a:gd name="T12" fmla="*/ 1 w 308"/>
                  <a:gd name="T13" fmla="*/ 0 h 289"/>
                  <a:gd name="T14" fmla="*/ 0 60000 65536"/>
                  <a:gd name="T15" fmla="*/ 0 60000 65536"/>
                  <a:gd name="T16" fmla="*/ 0 60000 65536"/>
                  <a:gd name="T17" fmla="*/ 0 60000 65536"/>
                  <a:gd name="T18" fmla="*/ 0 60000 65536"/>
                  <a:gd name="T19" fmla="*/ 0 60000 65536"/>
                  <a:gd name="T20" fmla="*/ 0 60000 65536"/>
                  <a:gd name="T21" fmla="*/ 0 w 308"/>
                  <a:gd name="T22" fmla="*/ 0 h 289"/>
                  <a:gd name="T23" fmla="*/ 308 w 308"/>
                  <a:gd name="T24" fmla="*/ 289 h 2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8" h="289">
                    <a:moveTo>
                      <a:pt x="270" y="2"/>
                    </a:moveTo>
                    <a:lnTo>
                      <a:pt x="0" y="186"/>
                    </a:lnTo>
                    <a:lnTo>
                      <a:pt x="27" y="289"/>
                    </a:lnTo>
                    <a:lnTo>
                      <a:pt x="308" y="103"/>
                    </a:lnTo>
                    <a:lnTo>
                      <a:pt x="278" y="0"/>
                    </a:lnTo>
                    <a:lnTo>
                      <a:pt x="270" y="2"/>
                    </a:lnTo>
                    <a:close/>
                  </a:path>
                </a:pathLst>
              </a:custGeom>
              <a:solidFill>
                <a:srgbClr val="C7695C"/>
              </a:solidFill>
              <a:ln w="9525">
                <a:noFill/>
                <a:round/>
                <a:headEnd/>
                <a:tailEnd/>
              </a:ln>
            </p:spPr>
            <p:txBody>
              <a:bodyPr/>
              <a:lstStyle/>
              <a:p>
                <a:endParaRPr lang="ja-JP" altLang="en-US"/>
              </a:p>
            </p:txBody>
          </p:sp>
          <p:sp>
            <p:nvSpPr>
              <p:cNvPr id="50344" name="Freeform 86"/>
              <p:cNvSpPr>
                <a:spLocks/>
              </p:cNvSpPr>
              <p:nvPr/>
            </p:nvSpPr>
            <p:spPr bwMode="auto">
              <a:xfrm>
                <a:off x="2265" y="1777"/>
                <a:ext cx="176" cy="105"/>
              </a:xfrm>
              <a:custGeom>
                <a:avLst/>
                <a:gdLst>
                  <a:gd name="T0" fmla="*/ 1 w 351"/>
                  <a:gd name="T1" fmla="*/ 1 h 210"/>
                  <a:gd name="T2" fmla="*/ 1 w 351"/>
                  <a:gd name="T3" fmla="*/ 0 h 210"/>
                  <a:gd name="T4" fmla="*/ 0 w 351"/>
                  <a:gd name="T5" fmla="*/ 1 h 210"/>
                  <a:gd name="T6" fmla="*/ 1 w 351"/>
                  <a:gd name="T7" fmla="*/ 1 h 210"/>
                  <a:gd name="T8" fmla="*/ 1 w 351"/>
                  <a:gd name="T9" fmla="*/ 1 h 210"/>
                  <a:gd name="T10" fmla="*/ 1 w 351"/>
                  <a:gd name="T11" fmla="*/ 1 h 210"/>
                  <a:gd name="T12" fmla="*/ 0 60000 65536"/>
                  <a:gd name="T13" fmla="*/ 0 60000 65536"/>
                  <a:gd name="T14" fmla="*/ 0 60000 65536"/>
                  <a:gd name="T15" fmla="*/ 0 60000 65536"/>
                  <a:gd name="T16" fmla="*/ 0 60000 65536"/>
                  <a:gd name="T17" fmla="*/ 0 60000 65536"/>
                  <a:gd name="T18" fmla="*/ 0 w 351"/>
                  <a:gd name="T19" fmla="*/ 0 h 210"/>
                  <a:gd name="T20" fmla="*/ 351 w 351"/>
                  <a:gd name="T21" fmla="*/ 210 h 210"/>
                </a:gdLst>
                <a:ahLst/>
                <a:cxnLst>
                  <a:cxn ang="T12">
                    <a:pos x="T0" y="T1"/>
                  </a:cxn>
                  <a:cxn ang="T13">
                    <a:pos x="T2" y="T3"/>
                  </a:cxn>
                  <a:cxn ang="T14">
                    <a:pos x="T4" y="T5"/>
                  </a:cxn>
                  <a:cxn ang="T15">
                    <a:pos x="T6" y="T7"/>
                  </a:cxn>
                  <a:cxn ang="T16">
                    <a:pos x="T8" y="T9"/>
                  </a:cxn>
                  <a:cxn ang="T17">
                    <a:pos x="T10" y="T11"/>
                  </a:cxn>
                </a:cxnLst>
                <a:rect l="T18" t="T19" r="T20" b="T21"/>
                <a:pathLst>
                  <a:path w="351" h="210">
                    <a:moveTo>
                      <a:pt x="351" y="20"/>
                    </a:moveTo>
                    <a:lnTo>
                      <a:pt x="299" y="0"/>
                    </a:lnTo>
                    <a:lnTo>
                      <a:pt x="0" y="166"/>
                    </a:lnTo>
                    <a:lnTo>
                      <a:pt x="77" y="210"/>
                    </a:lnTo>
                    <a:lnTo>
                      <a:pt x="351" y="20"/>
                    </a:lnTo>
                    <a:close/>
                  </a:path>
                </a:pathLst>
              </a:custGeom>
              <a:solidFill>
                <a:srgbClr val="F59E91"/>
              </a:solidFill>
              <a:ln w="9525">
                <a:noFill/>
                <a:round/>
                <a:headEnd/>
                <a:tailEnd/>
              </a:ln>
            </p:spPr>
            <p:txBody>
              <a:bodyPr/>
              <a:lstStyle/>
              <a:p>
                <a:endParaRPr lang="ja-JP" altLang="en-US"/>
              </a:p>
            </p:txBody>
          </p:sp>
          <p:sp>
            <p:nvSpPr>
              <p:cNvPr id="50345" name="Freeform 87"/>
              <p:cNvSpPr>
                <a:spLocks/>
              </p:cNvSpPr>
              <p:nvPr/>
            </p:nvSpPr>
            <p:spPr bwMode="auto">
              <a:xfrm>
                <a:off x="2340" y="1844"/>
                <a:ext cx="135" cy="73"/>
              </a:xfrm>
              <a:custGeom>
                <a:avLst/>
                <a:gdLst>
                  <a:gd name="T0" fmla="*/ 0 w 271"/>
                  <a:gd name="T1" fmla="*/ 0 h 146"/>
                  <a:gd name="T2" fmla="*/ 0 w 271"/>
                  <a:gd name="T3" fmla="*/ 1 h 146"/>
                  <a:gd name="T4" fmla="*/ 0 w 271"/>
                  <a:gd name="T5" fmla="*/ 1 h 146"/>
                  <a:gd name="T6" fmla="*/ 0 w 271"/>
                  <a:gd name="T7" fmla="*/ 1 h 146"/>
                  <a:gd name="T8" fmla="*/ 0 w 271"/>
                  <a:gd name="T9" fmla="*/ 0 h 146"/>
                  <a:gd name="T10" fmla="*/ 0 w 271"/>
                  <a:gd name="T11" fmla="*/ 0 h 146"/>
                  <a:gd name="T12" fmla="*/ 0 60000 65536"/>
                  <a:gd name="T13" fmla="*/ 0 60000 65536"/>
                  <a:gd name="T14" fmla="*/ 0 60000 65536"/>
                  <a:gd name="T15" fmla="*/ 0 60000 65536"/>
                  <a:gd name="T16" fmla="*/ 0 60000 65536"/>
                  <a:gd name="T17" fmla="*/ 0 60000 65536"/>
                  <a:gd name="T18" fmla="*/ 0 w 271"/>
                  <a:gd name="T19" fmla="*/ 0 h 146"/>
                  <a:gd name="T20" fmla="*/ 271 w 271"/>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271" h="146">
                    <a:moveTo>
                      <a:pt x="153" y="0"/>
                    </a:moveTo>
                    <a:lnTo>
                      <a:pt x="271" y="39"/>
                    </a:lnTo>
                    <a:lnTo>
                      <a:pt x="117" y="146"/>
                    </a:lnTo>
                    <a:lnTo>
                      <a:pt x="0" y="97"/>
                    </a:lnTo>
                    <a:lnTo>
                      <a:pt x="153" y="0"/>
                    </a:lnTo>
                    <a:close/>
                  </a:path>
                </a:pathLst>
              </a:custGeom>
              <a:solidFill>
                <a:srgbClr val="C2D6C2"/>
              </a:solidFill>
              <a:ln w="9525">
                <a:noFill/>
                <a:round/>
                <a:headEnd/>
                <a:tailEnd/>
              </a:ln>
            </p:spPr>
            <p:txBody>
              <a:bodyPr/>
              <a:lstStyle/>
              <a:p>
                <a:endParaRPr lang="ja-JP" altLang="en-US"/>
              </a:p>
            </p:txBody>
          </p:sp>
          <p:sp>
            <p:nvSpPr>
              <p:cNvPr id="50346" name="Freeform 88"/>
              <p:cNvSpPr>
                <a:spLocks/>
              </p:cNvSpPr>
              <p:nvPr/>
            </p:nvSpPr>
            <p:spPr bwMode="auto">
              <a:xfrm>
                <a:off x="2396" y="1866"/>
                <a:ext cx="54" cy="37"/>
              </a:xfrm>
              <a:custGeom>
                <a:avLst/>
                <a:gdLst>
                  <a:gd name="T0" fmla="*/ 1 w 107"/>
                  <a:gd name="T1" fmla="*/ 1 h 74"/>
                  <a:gd name="T2" fmla="*/ 1 w 107"/>
                  <a:gd name="T3" fmla="*/ 1 h 74"/>
                  <a:gd name="T4" fmla="*/ 0 w 107"/>
                  <a:gd name="T5" fmla="*/ 1 h 74"/>
                  <a:gd name="T6" fmla="*/ 1 w 107"/>
                  <a:gd name="T7" fmla="*/ 0 h 74"/>
                  <a:gd name="T8" fmla="*/ 1 w 107"/>
                  <a:gd name="T9" fmla="*/ 1 h 74"/>
                  <a:gd name="T10" fmla="*/ 1 w 107"/>
                  <a:gd name="T11" fmla="*/ 1 h 74"/>
                  <a:gd name="T12" fmla="*/ 0 60000 65536"/>
                  <a:gd name="T13" fmla="*/ 0 60000 65536"/>
                  <a:gd name="T14" fmla="*/ 0 60000 65536"/>
                  <a:gd name="T15" fmla="*/ 0 60000 65536"/>
                  <a:gd name="T16" fmla="*/ 0 60000 65536"/>
                  <a:gd name="T17" fmla="*/ 0 60000 65536"/>
                  <a:gd name="T18" fmla="*/ 0 w 107"/>
                  <a:gd name="T19" fmla="*/ 0 h 74"/>
                  <a:gd name="T20" fmla="*/ 107 w 107"/>
                  <a:gd name="T21" fmla="*/ 74 h 74"/>
                </a:gdLst>
                <a:ahLst/>
                <a:cxnLst>
                  <a:cxn ang="T12">
                    <a:pos x="T0" y="T1"/>
                  </a:cxn>
                  <a:cxn ang="T13">
                    <a:pos x="T2" y="T3"/>
                  </a:cxn>
                  <a:cxn ang="T14">
                    <a:pos x="T4" y="T5"/>
                  </a:cxn>
                  <a:cxn ang="T15">
                    <a:pos x="T6" y="T7"/>
                  </a:cxn>
                  <a:cxn ang="T16">
                    <a:pos x="T8" y="T9"/>
                  </a:cxn>
                  <a:cxn ang="T17">
                    <a:pos x="T10" y="T11"/>
                  </a:cxn>
                </a:cxnLst>
                <a:rect l="T18" t="T19" r="T20" b="T21"/>
                <a:pathLst>
                  <a:path w="107" h="74">
                    <a:moveTo>
                      <a:pt x="107" y="6"/>
                    </a:moveTo>
                    <a:lnTo>
                      <a:pt x="12" y="74"/>
                    </a:lnTo>
                    <a:lnTo>
                      <a:pt x="0" y="69"/>
                    </a:lnTo>
                    <a:lnTo>
                      <a:pt x="96" y="0"/>
                    </a:lnTo>
                    <a:lnTo>
                      <a:pt x="107" y="6"/>
                    </a:lnTo>
                    <a:close/>
                  </a:path>
                </a:pathLst>
              </a:custGeom>
              <a:solidFill>
                <a:srgbClr val="000000"/>
              </a:solidFill>
              <a:ln w="9525">
                <a:noFill/>
                <a:round/>
                <a:headEnd/>
                <a:tailEnd/>
              </a:ln>
            </p:spPr>
            <p:txBody>
              <a:bodyPr/>
              <a:lstStyle/>
              <a:p>
                <a:endParaRPr lang="ja-JP" altLang="en-US"/>
              </a:p>
            </p:txBody>
          </p:sp>
          <p:sp>
            <p:nvSpPr>
              <p:cNvPr id="50347" name="Freeform 89"/>
              <p:cNvSpPr>
                <a:spLocks/>
              </p:cNvSpPr>
              <p:nvPr/>
            </p:nvSpPr>
            <p:spPr bwMode="auto">
              <a:xfrm>
                <a:off x="2381" y="1860"/>
                <a:ext cx="54" cy="37"/>
              </a:xfrm>
              <a:custGeom>
                <a:avLst/>
                <a:gdLst>
                  <a:gd name="T0" fmla="*/ 0 w 109"/>
                  <a:gd name="T1" fmla="*/ 1 h 74"/>
                  <a:gd name="T2" fmla="*/ 0 w 109"/>
                  <a:gd name="T3" fmla="*/ 1 h 74"/>
                  <a:gd name="T4" fmla="*/ 0 w 109"/>
                  <a:gd name="T5" fmla="*/ 1 h 74"/>
                  <a:gd name="T6" fmla="*/ 0 w 109"/>
                  <a:gd name="T7" fmla="*/ 0 h 74"/>
                  <a:gd name="T8" fmla="*/ 0 w 109"/>
                  <a:gd name="T9" fmla="*/ 1 h 74"/>
                  <a:gd name="T10" fmla="*/ 0 w 109"/>
                  <a:gd name="T11" fmla="*/ 1 h 74"/>
                  <a:gd name="T12" fmla="*/ 0 60000 65536"/>
                  <a:gd name="T13" fmla="*/ 0 60000 65536"/>
                  <a:gd name="T14" fmla="*/ 0 60000 65536"/>
                  <a:gd name="T15" fmla="*/ 0 60000 65536"/>
                  <a:gd name="T16" fmla="*/ 0 60000 65536"/>
                  <a:gd name="T17" fmla="*/ 0 60000 65536"/>
                  <a:gd name="T18" fmla="*/ 0 w 109"/>
                  <a:gd name="T19" fmla="*/ 0 h 74"/>
                  <a:gd name="T20" fmla="*/ 109 w 109"/>
                  <a:gd name="T21" fmla="*/ 74 h 74"/>
                </a:gdLst>
                <a:ahLst/>
                <a:cxnLst>
                  <a:cxn ang="T12">
                    <a:pos x="T0" y="T1"/>
                  </a:cxn>
                  <a:cxn ang="T13">
                    <a:pos x="T2" y="T3"/>
                  </a:cxn>
                  <a:cxn ang="T14">
                    <a:pos x="T4" y="T5"/>
                  </a:cxn>
                  <a:cxn ang="T15">
                    <a:pos x="T6" y="T7"/>
                  </a:cxn>
                  <a:cxn ang="T16">
                    <a:pos x="T8" y="T9"/>
                  </a:cxn>
                  <a:cxn ang="T17">
                    <a:pos x="T10" y="T11"/>
                  </a:cxn>
                </a:cxnLst>
                <a:rect l="T18" t="T19" r="T20" b="T21"/>
                <a:pathLst>
                  <a:path w="109" h="74">
                    <a:moveTo>
                      <a:pt x="109" y="4"/>
                    </a:moveTo>
                    <a:lnTo>
                      <a:pt x="14" y="74"/>
                    </a:lnTo>
                    <a:lnTo>
                      <a:pt x="0" y="70"/>
                    </a:lnTo>
                    <a:lnTo>
                      <a:pt x="97" y="0"/>
                    </a:lnTo>
                    <a:lnTo>
                      <a:pt x="109" y="4"/>
                    </a:lnTo>
                    <a:close/>
                  </a:path>
                </a:pathLst>
              </a:custGeom>
              <a:solidFill>
                <a:srgbClr val="000000"/>
              </a:solidFill>
              <a:ln w="9525">
                <a:noFill/>
                <a:round/>
                <a:headEnd/>
                <a:tailEnd/>
              </a:ln>
            </p:spPr>
            <p:txBody>
              <a:bodyPr/>
              <a:lstStyle/>
              <a:p>
                <a:endParaRPr lang="ja-JP" altLang="en-US"/>
              </a:p>
            </p:txBody>
          </p:sp>
          <p:sp>
            <p:nvSpPr>
              <p:cNvPr id="50348" name="Freeform 90"/>
              <p:cNvSpPr>
                <a:spLocks/>
              </p:cNvSpPr>
              <p:nvPr/>
            </p:nvSpPr>
            <p:spPr bwMode="auto">
              <a:xfrm>
                <a:off x="2366" y="1854"/>
                <a:ext cx="54" cy="38"/>
              </a:xfrm>
              <a:custGeom>
                <a:avLst/>
                <a:gdLst>
                  <a:gd name="T0" fmla="*/ 0 w 109"/>
                  <a:gd name="T1" fmla="*/ 1 h 75"/>
                  <a:gd name="T2" fmla="*/ 0 w 109"/>
                  <a:gd name="T3" fmla="*/ 1 h 75"/>
                  <a:gd name="T4" fmla="*/ 0 w 109"/>
                  <a:gd name="T5" fmla="*/ 1 h 75"/>
                  <a:gd name="T6" fmla="*/ 0 w 109"/>
                  <a:gd name="T7" fmla="*/ 0 h 75"/>
                  <a:gd name="T8" fmla="*/ 0 w 109"/>
                  <a:gd name="T9" fmla="*/ 1 h 75"/>
                  <a:gd name="T10" fmla="*/ 0 w 109"/>
                  <a:gd name="T11" fmla="*/ 1 h 75"/>
                  <a:gd name="T12" fmla="*/ 0 60000 65536"/>
                  <a:gd name="T13" fmla="*/ 0 60000 65536"/>
                  <a:gd name="T14" fmla="*/ 0 60000 65536"/>
                  <a:gd name="T15" fmla="*/ 0 60000 65536"/>
                  <a:gd name="T16" fmla="*/ 0 60000 65536"/>
                  <a:gd name="T17" fmla="*/ 0 60000 65536"/>
                  <a:gd name="T18" fmla="*/ 0 w 109"/>
                  <a:gd name="T19" fmla="*/ 0 h 75"/>
                  <a:gd name="T20" fmla="*/ 109 w 109"/>
                  <a:gd name="T21" fmla="*/ 75 h 75"/>
                </a:gdLst>
                <a:ahLst/>
                <a:cxnLst>
                  <a:cxn ang="T12">
                    <a:pos x="T0" y="T1"/>
                  </a:cxn>
                  <a:cxn ang="T13">
                    <a:pos x="T2" y="T3"/>
                  </a:cxn>
                  <a:cxn ang="T14">
                    <a:pos x="T4" y="T5"/>
                  </a:cxn>
                  <a:cxn ang="T15">
                    <a:pos x="T6" y="T7"/>
                  </a:cxn>
                  <a:cxn ang="T16">
                    <a:pos x="T8" y="T9"/>
                  </a:cxn>
                  <a:cxn ang="T17">
                    <a:pos x="T10" y="T11"/>
                  </a:cxn>
                </a:cxnLst>
                <a:rect l="T18" t="T19" r="T20" b="T21"/>
                <a:pathLst>
                  <a:path w="109" h="75">
                    <a:moveTo>
                      <a:pt x="109" y="6"/>
                    </a:moveTo>
                    <a:lnTo>
                      <a:pt x="12" y="75"/>
                    </a:lnTo>
                    <a:lnTo>
                      <a:pt x="0" y="70"/>
                    </a:lnTo>
                    <a:lnTo>
                      <a:pt x="97" y="0"/>
                    </a:lnTo>
                    <a:lnTo>
                      <a:pt x="109" y="6"/>
                    </a:lnTo>
                    <a:close/>
                  </a:path>
                </a:pathLst>
              </a:custGeom>
              <a:solidFill>
                <a:srgbClr val="000000"/>
              </a:solidFill>
              <a:ln w="9525">
                <a:noFill/>
                <a:round/>
                <a:headEnd/>
                <a:tailEnd/>
              </a:ln>
            </p:spPr>
            <p:txBody>
              <a:bodyPr/>
              <a:lstStyle/>
              <a:p>
                <a:endParaRPr lang="ja-JP" altLang="en-US"/>
              </a:p>
            </p:txBody>
          </p:sp>
          <p:sp>
            <p:nvSpPr>
              <p:cNvPr id="50349" name="Freeform 91"/>
              <p:cNvSpPr>
                <a:spLocks/>
              </p:cNvSpPr>
              <p:nvPr/>
            </p:nvSpPr>
            <p:spPr bwMode="auto">
              <a:xfrm>
                <a:off x="2252" y="1860"/>
                <a:ext cx="63" cy="72"/>
              </a:xfrm>
              <a:custGeom>
                <a:avLst/>
                <a:gdLst>
                  <a:gd name="T0" fmla="*/ 1 w 126"/>
                  <a:gd name="T1" fmla="*/ 0 h 145"/>
                  <a:gd name="T2" fmla="*/ 0 w 126"/>
                  <a:gd name="T3" fmla="*/ 0 h 145"/>
                  <a:gd name="T4" fmla="*/ 1 w 126"/>
                  <a:gd name="T5" fmla="*/ 0 h 145"/>
                  <a:gd name="T6" fmla="*/ 1 w 126"/>
                  <a:gd name="T7" fmla="*/ 0 h 145"/>
                  <a:gd name="T8" fmla="*/ 1 w 126"/>
                  <a:gd name="T9" fmla="*/ 0 h 145"/>
                  <a:gd name="T10" fmla="*/ 1 w 126"/>
                  <a:gd name="T11" fmla="*/ 0 h 145"/>
                  <a:gd name="T12" fmla="*/ 0 60000 65536"/>
                  <a:gd name="T13" fmla="*/ 0 60000 65536"/>
                  <a:gd name="T14" fmla="*/ 0 60000 65536"/>
                  <a:gd name="T15" fmla="*/ 0 60000 65536"/>
                  <a:gd name="T16" fmla="*/ 0 60000 65536"/>
                  <a:gd name="T17" fmla="*/ 0 60000 65536"/>
                  <a:gd name="T18" fmla="*/ 0 w 126"/>
                  <a:gd name="T19" fmla="*/ 0 h 145"/>
                  <a:gd name="T20" fmla="*/ 126 w 126"/>
                  <a:gd name="T21" fmla="*/ 145 h 145"/>
                </a:gdLst>
                <a:ahLst/>
                <a:cxnLst>
                  <a:cxn ang="T12">
                    <a:pos x="T0" y="T1"/>
                  </a:cxn>
                  <a:cxn ang="T13">
                    <a:pos x="T2" y="T3"/>
                  </a:cxn>
                  <a:cxn ang="T14">
                    <a:pos x="T4" y="T5"/>
                  </a:cxn>
                  <a:cxn ang="T15">
                    <a:pos x="T6" y="T7"/>
                  </a:cxn>
                  <a:cxn ang="T16">
                    <a:pos x="T8" y="T9"/>
                  </a:cxn>
                  <a:cxn ang="T17">
                    <a:pos x="T10" y="T11"/>
                  </a:cxn>
                </a:cxnLst>
                <a:rect l="T18" t="T19" r="T20" b="T21"/>
                <a:pathLst>
                  <a:path w="126" h="145">
                    <a:moveTo>
                      <a:pt x="25" y="0"/>
                    </a:moveTo>
                    <a:lnTo>
                      <a:pt x="0" y="103"/>
                    </a:lnTo>
                    <a:lnTo>
                      <a:pt x="126" y="145"/>
                    </a:lnTo>
                    <a:lnTo>
                      <a:pt x="103" y="42"/>
                    </a:lnTo>
                    <a:lnTo>
                      <a:pt x="25" y="0"/>
                    </a:lnTo>
                    <a:close/>
                  </a:path>
                </a:pathLst>
              </a:custGeom>
              <a:solidFill>
                <a:srgbClr val="FFD6C9"/>
              </a:solidFill>
              <a:ln w="9525">
                <a:noFill/>
                <a:round/>
                <a:headEnd/>
                <a:tailEnd/>
              </a:ln>
            </p:spPr>
            <p:txBody>
              <a:bodyPr/>
              <a:lstStyle/>
              <a:p>
                <a:endParaRPr lang="ja-JP" altLang="en-US"/>
              </a:p>
            </p:txBody>
          </p:sp>
          <p:sp>
            <p:nvSpPr>
              <p:cNvPr id="50350" name="Freeform 92"/>
              <p:cNvSpPr>
                <a:spLocks/>
              </p:cNvSpPr>
              <p:nvPr/>
            </p:nvSpPr>
            <p:spPr bwMode="auto">
              <a:xfrm>
                <a:off x="2328" y="1853"/>
                <a:ext cx="20" cy="19"/>
              </a:xfrm>
              <a:custGeom>
                <a:avLst/>
                <a:gdLst>
                  <a:gd name="T0" fmla="*/ 0 w 41"/>
                  <a:gd name="T1" fmla="*/ 1 h 38"/>
                  <a:gd name="T2" fmla="*/ 0 w 41"/>
                  <a:gd name="T3" fmla="*/ 1 h 38"/>
                  <a:gd name="T4" fmla="*/ 0 w 41"/>
                  <a:gd name="T5" fmla="*/ 1 h 38"/>
                  <a:gd name="T6" fmla="*/ 0 w 41"/>
                  <a:gd name="T7" fmla="*/ 1 h 38"/>
                  <a:gd name="T8" fmla="*/ 0 w 41"/>
                  <a:gd name="T9" fmla="*/ 1 h 38"/>
                  <a:gd name="T10" fmla="*/ 0 w 41"/>
                  <a:gd name="T11" fmla="*/ 1 h 38"/>
                  <a:gd name="T12" fmla="*/ 0 w 41"/>
                  <a:gd name="T13" fmla="*/ 1 h 38"/>
                  <a:gd name="T14" fmla="*/ 0 w 41"/>
                  <a:gd name="T15" fmla="*/ 0 h 38"/>
                  <a:gd name="T16" fmla="*/ 0 w 41"/>
                  <a:gd name="T17" fmla="*/ 1 h 38"/>
                  <a:gd name="T18" fmla="*/ 0 w 41"/>
                  <a:gd name="T19" fmla="*/ 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
                  <a:gd name="T31" fmla="*/ 0 h 38"/>
                  <a:gd name="T32" fmla="*/ 41 w 41"/>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 h="38">
                    <a:moveTo>
                      <a:pt x="0" y="24"/>
                    </a:moveTo>
                    <a:lnTo>
                      <a:pt x="7" y="34"/>
                    </a:lnTo>
                    <a:lnTo>
                      <a:pt x="15" y="38"/>
                    </a:lnTo>
                    <a:lnTo>
                      <a:pt x="27" y="38"/>
                    </a:lnTo>
                    <a:lnTo>
                      <a:pt x="39" y="30"/>
                    </a:lnTo>
                    <a:lnTo>
                      <a:pt x="41" y="21"/>
                    </a:lnTo>
                    <a:lnTo>
                      <a:pt x="41" y="10"/>
                    </a:lnTo>
                    <a:lnTo>
                      <a:pt x="39" y="0"/>
                    </a:lnTo>
                    <a:lnTo>
                      <a:pt x="0" y="24"/>
                    </a:lnTo>
                    <a:close/>
                  </a:path>
                </a:pathLst>
              </a:custGeom>
              <a:solidFill>
                <a:srgbClr val="000000"/>
              </a:solidFill>
              <a:ln w="9525">
                <a:noFill/>
                <a:round/>
                <a:headEnd/>
                <a:tailEnd/>
              </a:ln>
            </p:spPr>
            <p:txBody>
              <a:bodyPr/>
              <a:lstStyle/>
              <a:p>
                <a:endParaRPr lang="ja-JP" altLang="en-US"/>
              </a:p>
            </p:txBody>
          </p:sp>
          <p:sp>
            <p:nvSpPr>
              <p:cNvPr id="50351" name="Freeform 93"/>
              <p:cNvSpPr>
                <a:spLocks/>
              </p:cNvSpPr>
              <p:nvPr/>
            </p:nvSpPr>
            <p:spPr bwMode="auto">
              <a:xfrm>
                <a:off x="2354" y="1835"/>
                <a:ext cx="20" cy="19"/>
              </a:xfrm>
              <a:custGeom>
                <a:avLst/>
                <a:gdLst>
                  <a:gd name="T0" fmla="*/ 0 w 42"/>
                  <a:gd name="T1" fmla="*/ 0 h 39"/>
                  <a:gd name="T2" fmla="*/ 0 w 42"/>
                  <a:gd name="T3" fmla="*/ 0 h 39"/>
                  <a:gd name="T4" fmla="*/ 0 w 42"/>
                  <a:gd name="T5" fmla="*/ 0 h 39"/>
                  <a:gd name="T6" fmla="*/ 0 w 42"/>
                  <a:gd name="T7" fmla="*/ 0 h 39"/>
                  <a:gd name="T8" fmla="*/ 0 w 42"/>
                  <a:gd name="T9" fmla="*/ 0 h 39"/>
                  <a:gd name="T10" fmla="*/ 0 w 42"/>
                  <a:gd name="T11" fmla="*/ 0 h 39"/>
                  <a:gd name="T12" fmla="*/ 0 w 42"/>
                  <a:gd name="T13" fmla="*/ 0 h 39"/>
                  <a:gd name="T14" fmla="*/ 0 w 42"/>
                  <a:gd name="T15" fmla="*/ 0 h 39"/>
                  <a:gd name="T16" fmla="*/ 0 w 42"/>
                  <a:gd name="T17" fmla="*/ 0 h 39"/>
                  <a:gd name="T18" fmla="*/ 0 w 42"/>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39"/>
                  <a:gd name="T32" fmla="*/ 42 w 42"/>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39">
                    <a:moveTo>
                      <a:pt x="0" y="24"/>
                    </a:moveTo>
                    <a:lnTo>
                      <a:pt x="7" y="35"/>
                    </a:lnTo>
                    <a:lnTo>
                      <a:pt x="16" y="39"/>
                    </a:lnTo>
                    <a:lnTo>
                      <a:pt x="27" y="39"/>
                    </a:lnTo>
                    <a:lnTo>
                      <a:pt x="39" y="30"/>
                    </a:lnTo>
                    <a:lnTo>
                      <a:pt x="42" y="22"/>
                    </a:lnTo>
                    <a:lnTo>
                      <a:pt x="42" y="11"/>
                    </a:lnTo>
                    <a:lnTo>
                      <a:pt x="39" y="0"/>
                    </a:lnTo>
                    <a:lnTo>
                      <a:pt x="0" y="24"/>
                    </a:lnTo>
                    <a:close/>
                  </a:path>
                </a:pathLst>
              </a:custGeom>
              <a:solidFill>
                <a:srgbClr val="000000"/>
              </a:solidFill>
              <a:ln w="9525">
                <a:noFill/>
                <a:round/>
                <a:headEnd/>
                <a:tailEnd/>
              </a:ln>
            </p:spPr>
            <p:txBody>
              <a:bodyPr/>
              <a:lstStyle/>
              <a:p>
                <a:endParaRPr lang="ja-JP" altLang="en-US"/>
              </a:p>
            </p:txBody>
          </p:sp>
          <p:sp>
            <p:nvSpPr>
              <p:cNvPr id="50352" name="Freeform 94"/>
              <p:cNvSpPr>
                <a:spLocks/>
              </p:cNvSpPr>
              <p:nvPr/>
            </p:nvSpPr>
            <p:spPr bwMode="auto">
              <a:xfrm>
                <a:off x="2379" y="1818"/>
                <a:ext cx="21" cy="19"/>
              </a:xfrm>
              <a:custGeom>
                <a:avLst/>
                <a:gdLst>
                  <a:gd name="T0" fmla="*/ 0 w 42"/>
                  <a:gd name="T1" fmla="*/ 1 h 37"/>
                  <a:gd name="T2" fmla="*/ 1 w 42"/>
                  <a:gd name="T3" fmla="*/ 1 h 37"/>
                  <a:gd name="T4" fmla="*/ 1 w 42"/>
                  <a:gd name="T5" fmla="*/ 1 h 37"/>
                  <a:gd name="T6" fmla="*/ 1 w 42"/>
                  <a:gd name="T7" fmla="*/ 1 h 37"/>
                  <a:gd name="T8" fmla="*/ 1 w 42"/>
                  <a:gd name="T9" fmla="*/ 1 h 37"/>
                  <a:gd name="T10" fmla="*/ 1 w 42"/>
                  <a:gd name="T11" fmla="*/ 1 h 37"/>
                  <a:gd name="T12" fmla="*/ 1 w 42"/>
                  <a:gd name="T13" fmla="*/ 1 h 37"/>
                  <a:gd name="T14" fmla="*/ 1 w 42"/>
                  <a:gd name="T15" fmla="*/ 0 h 37"/>
                  <a:gd name="T16" fmla="*/ 0 w 42"/>
                  <a:gd name="T17" fmla="*/ 1 h 37"/>
                  <a:gd name="T18" fmla="*/ 0 w 42"/>
                  <a:gd name="T19" fmla="*/ 1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37"/>
                  <a:gd name="T32" fmla="*/ 42 w 42"/>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37">
                    <a:moveTo>
                      <a:pt x="0" y="24"/>
                    </a:moveTo>
                    <a:lnTo>
                      <a:pt x="5" y="35"/>
                    </a:lnTo>
                    <a:lnTo>
                      <a:pt x="15" y="37"/>
                    </a:lnTo>
                    <a:lnTo>
                      <a:pt x="27" y="37"/>
                    </a:lnTo>
                    <a:lnTo>
                      <a:pt x="38" y="29"/>
                    </a:lnTo>
                    <a:lnTo>
                      <a:pt x="42" y="23"/>
                    </a:lnTo>
                    <a:lnTo>
                      <a:pt x="42" y="11"/>
                    </a:lnTo>
                    <a:lnTo>
                      <a:pt x="38" y="0"/>
                    </a:lnTo>
                    <a:lnTo>
                      <a:pt x="0" y="24"/>
                    </a:lnTo>
                    <a:close/>
                  </a:path>
                </a:pathLst>
              </a:custGeom>
              <a:solidFill>
                <a:srgbClr val="000000"/>
              </a:solidFill>
              <a:ln w="9525">
                <a:noFill/>
                <a:round/>
                <a:headEnd/>
                <a:tailEnd/>
              </a:ln>
            </p:spPr>
            <p:txBody>
              <a:bodyPr/>
              <a:lstStyle/>
              <a:p>
                <a:endParaRPr lang="ja-JP" altLang="en-US"/>
              </a:p>
            </p:txBody>
          </p:sp>
          <p:sp>
            <p:nvSpPr>
              <p:cNvPr id="50353" name="Freeform 95"/>
              <p:cNvSpPr>
                <a:spLocks/>
              </p:cNvSpPr>
              <p:nvPr/>
            </p:nvSpPr>
            <p:spPr bwMode="auto">
              <a:xfrm>
                <a:off x="2334" y="1848"/>
                <a:ext cx="20" cy="20"/>
              </a:xfrm>
              <a:custGeom>
                <a:avLst/>
                <a:gdLst>
                  <a:gd name="T0" fmla="*/ 0 w 39"/>
                  <a:gd name="T1" fmla="*/ 1 h 40"/>
                  <a:gd name="T2" fmla="*/ 1 w 39"/>
                  <a:gd name="T3" fmla="*/ 1 h 40"/>
                  <a:gd name="T4" fmla="*/ 1 w 39"/>
                  <a:gd name="T5" fmla="*/ 1 h 40"/>
                  <a:gd name="T6" fmla="*/ 1 w 39"/>
                  <a:gd name="T7" fmla="*/ 1 h 40"/>
                  <a:gd name="T8" fmla="*/ 1 w 39"/>
                  <a:gd name="T9" fmla="*/ 1 h 40"/>
                  <a:gd name="T10" fmla="*/ 1 w 39"/>
                  <a:gd name="T11" fmla="*/ 1 h 40"/>
                  <a:gd name="T12" fmla="*/ 1 w 39"/>
                  <a:gd name="T13" fmla="*/ 1 h 40"/>
                  <a:gd name="T14" fmla="*/ 1 w 39"/>
                  <a:gd name="T15" fmla="*/ 0 h 40"/>
                  <a:gd name="T16" fmla="*/ 0 w 39"/>
                  <a:gd name="T17" fmla="*/ 1 h 40"/>
                  <a:gd name="T18" fmla="*/ 0 w 39"/>
                  <a:gd name="T19" fmla="*/ 1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40"/>
                  <a:gd name="T32" fmla="*/ 39 w 39"/>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40">
                    <a:moveTo>
                      <a:pt x="0" y="26"/>
                    </a:moveTo>
                    <a:lnTo>
                      <a:pt x="6" y="35"/>
                    </a:lnTo>
                    <a:lnTo>
                      <a:pt x="15" y="40"/>
                    </a:lnTo>
                    <a:lnTo>
                      <a:pt x="24" y="40"/>
                    </a:lnTo>
                    <a:lnTo>
                      <a:pt x="38" y="31"/>
                    </a:lnTo>
                    <a:lnTo>
                      <a:pt x="39" y="24"/>
                    </a:lnTo>
                    <a:lnTo>
                      <a:pt x="39" y="12"/>
                    </a:lnTo>
                    <a:lnTo>
                      <a:pt x="38" y="0"/>
                    </a:lnTo>
                    <a:lnTo>
                      <a:pt x="0" y="26"/>
                    </a:lnTo>
                    <a:close/>
                  </a:path>
                </a:pathLst>
              </a:custGeom>
              <a:solidFill>
                <a:srgbClr val="C9C78A"/>
              </a:solidFill>
              <a:ln w="9525">
                <a:noFill/>
                <a:round/>
                <a:headEnd/>
                <a:tailEnd/>
              </a:ln>
            </p:spPr>
            <p:txBody>
              <a:bodyPr/>
              <a:lstStyle/>
              <a:p>
                <a:endParaRPr lang="ja-JP" altLang="en-US"/>
              </a:p>
            </p:txBody>
          </p:sp>
          <p:sp>
            <p:nvSpPr>
              <p:cNvPr id="50354" name="Freeform 96"/>
              <p:cNvSpPr>
                <a:spLocks/>
              </p:cNvSpPr>
              <p:nvPr/>
            </p:nvSpPr>
            <p:spPr bwMode="auto">
              <a:xfrm>
                <a:off x="2360" y="1830"/>
                <a:ext cx="20" cy="19"/>
              </a:xfrm>
              <a:custGeom>
                <a:avLst/>
                <a:gdLst>
                  <a:gd name="T0" fmla="*/ 0 w 40"/>
                  <a:gd name="T1" fmla="*/ 0 h 39"/>
                  <a:gd name="T2" fmla="*/ 1 w 40"/>
                  <a:gd name="T3" fmla="*/ 0 h 39"/>
                  <a:gd name="T4" fmla="*/ 1 w 40"/>
                  <a:gd name="T5" fmla="*/ 0 h 39"/>
                  <a:gd name="T6" fmla="*/ 1 w 40"/>
                  <a:gd name="T7" fmla="*/ 0 h 39"/>
                  <a:gd name="T8" fmla="*/ 1 w 40"/>
                  <a:gd name="T9" fmla="*/ 0 h 39"/>
                  <a:gd name="T10" fmla="*/ 1 w 40"/>
                  <a:gd name="T11" fmla="*/ 0 h 39"/>
                  <a:gd name="T12" fmla="*/ 1 w 40"/>
                  <a:gd name="T13" fmla="*/ 0 h 39"/>
                  <a:gd name="T14" fmla="*/ 1 w 40"/>
                  <a:gd name="T15" fmla="*/ 0 h 39"/>
                  <a:gd name="T16" fmla="*/ 0 w 40"/>
                  <a:gd name="T17" fmla="*/ 0 h 39"/>
                  <a:gd name="T18" fmla="*/ 0 w 40"/>
                  <a:gd name="T19" fmla="*/ 0 h 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0"/>
                  <a:gd name="T31" fmla="*/ 0 h 39"/>
                  <a:gd name="T32" fmla="*/ 40 w 40"/>
                  <a:gd name="T33" fmla="*/ 39 h 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0" h="39">
                    <a:moveTo>
                      <a:pt x="0" y="25"/>
                    </a:moveTo>
                    <a:lnTo>
                      <a:pt x="6" y="35"/>
                    </a:lnTo>
                    <a:lnTo>
                      <a:pt x="14" y="39"/>
                    </a:lnTo>
                    <a:lnTo>
                      <a:pt x="26" y="39"/>
                    </a:lnTo>
                    <a:lnTo>
                      <a:pt x="38" y="31"/>
                    </a:lnTo>
                    <a:lnTo>
                      <a:pt x="40" y="23"/>
                    </a:lnTo>
                    <a:lnTo>
                      <a:pt x="40" y="12"/>
                    </a:lnTo>
                    <a:lnTo>
                      <a:pt x="38" y="0"/>
                    </a:lnTo>
                    <a:lnTo>
                      <a:pt x="0" y="25"/>
                    </a:lnTo>
                    <a:close/>
                  </a:path>
                </a:pathLst>
              </a:custGeom>
              <a:solidFill>
                <a:srgbClr val="C9C78A"/>
              </a:solidFill>
              <a:ln w="9525">
                <a:noFill/>
                <a:round/>
                <a:headEnd/>
                <a:tailEnd/>
              </a:ln>
            </p:spPr>
            <p:txBody>
              <a:bodyPr/>
              <a:lstStyle/>
              <a:p>
                <a:endParaRPr lang="ja-JP" altLang="en-US"/>
              </a:p>
            </p:txBody>
          </p:sp>
          <p:sp>
            <p:nvSpPr>
              <p:cNvPr id="50355" name="Freeform 97"/>
              <p:cNvSpPr>
                <a:spLocks/>
              </p:cNvSpPr>
              <p:nvPr/>
            </p:nvSpPr>
            <p:spPr bwMode="auto">
              <a:xfrm>
                <a:off x="2384" y="1813"/>
                <a:ext cx="21" cy="20"/>
              </a:xfrm>
              <a:custGeom>
                <a:avLst/>
                <a:gdLst>
                  <a:gd name="T0" fmla="*/ 0 w 41"/>
                  <a:gd name="T1" fmla="*/ 1 h 38"/>
                  <a:gd name="T2" fmla="*/ 1 w 41"/>
                  <a:gd name="T3" fmla="*/ 1 h 38"/>
                  <a:gd name="T4" fmla="*/ 1 w 41"/>
                  <a:gd name="T5" fmla="*/ 1 h 38"/>
                  <a:gd name="T6" fmla="*/ 1 w 41"/>
                  <a:gd name="T7" fmla="*/ 1 h 38"/>
                  <a:gd name="T8" fmla="*/ 1 w 41"/>
                  <a:gd name="T9" fmla="*/ 1 h 38"/>
                  <a:gd name="T10" fmla="*/ 1 w 41"/>
                  <a:gd name="T11" fmla="*/ 1 h 38"/>
                  <a:gd name="T12" fmla="*/ 1 w 41"/>
                  <a:gd name="T13" fmla="*/ 1 h 38"/>
                  <a:gd name="T14" fmla="*/ 1 w 41"/>
                  <a:gd name="T15" fmla="*/ 0 h 38"/>
                  <a:gd name="T16" fmla="*/ 0 w 41"/>
                  <a:gd name="T17" fmla="*/ 1 h 38"/>
                  <a:gd name="T18" fmla="*/ 0 w 41"/>
                  <a:gd name="T19" fmla="*/ 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
                  <a:gd name="T31" fmla="*/ 0 h 38"/>
                  <a:gd name="T32" fmla="*/ 41 w 41"/>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 h="38">
                    <a:moveTo>
                      <a:pt x="0" y="22"/>
                    </a:moveTo>
                    <a:lnTo>
                      <a:pt x="7" y="34"/>
                    </a:lnTo>
                    <a:lnTo>
                      <a:pt x="15" y="38"/>
                    </a:lnTo>
                    <a:lnTo>
                      <a:pt x="27" y="38"/>
                    </a:lnTo>
                    <a:lnTo>
                      <a:pt x="39" y="29"/>
                    </a:lnTo>
                    <a:lnTo>
                      <a:pt x="41" y="21"/>
                    </a:lnTo>
                    <a:lnTo>
                      <a:pt x="41" y="10"/>
                    </a:lnTo>
                    <a:lnTo>
                      <a:pt x="39" y="0"/>
                    </a:lnTo>
                    <a:lnTo>
                      <a:pt x="0" y="22"/>
                    </a:lnTo>
                    <a:close/>
                  </a:path>
                </a:pathLst>
              </a:custGeom>
              <a:solidFill>
                <a:srgbClr val="C9C78A"/>
              </a:solidFill>
              <a:ln w="9525">
                <a:noFill/>
                <a:round/>
                <a:headEnd/>
                <a:tailEnd/>
              </a:ln>
            </p:spPr>
            <p:txBody>
              <a:bodyPr/>
              <a:lstStyle/>
              <a:p>
                <a:endParaRPr lang="ja-JP" altLang="en-US"/>
              </a:p>
            </p:txBody>
          </p:sp>
          <p:sp>
            <p:nvSpPr>
              <p:cNvPr id="50356" name="Freeform 98"/>
              <p:cNvSpPr>
                <a:spLocks/>
              </p:cNvSpPr>
              <p:nvPr/>
            </p:nvSpPr>
            <p:spPr bwMode="auto">
              <a:xfrm>
                <a:off x="2289" y="1797"/>
                <a:ext cx="107" cy="62"/>
              </a:xfrm>
              <a:custGeom>
                <a:avLst/>
                <a:gdLst>
                  <a:gd name="T0" fmla="*/ 0 w 215"/>
                  <a:gd name="T1" fmla="*/ 1 h 124"/>
                  <a:gd name="T2" fmla="*/ 0 w 215"/>
                  <a:gd name="T3" fmla="*/ 1 h 124"/>
                  <a:gd name="T4" fmla="*/ 0 w 215"/>
                  <a:gd name="T5" fmla="*/ 1 h 124"/>
                  <a:gd name="T6" fmla="*/ 0 w 215"/>
                  <a:gd name="T7" fmla="*/ 1 h 124"/>
                  <a:gd name="T8" fmla="*/ 0 w 215"/>
                  <a:gd name="T9" fmla="*/ 0 h 124"/>
                  <a:gd name="T10" fmla="*/ 0 w 215"/>
                  <a:gd name="T11" fmla="*/ 1 h 124"/>
                  <a:gd name="T12" fmla="*/ 0 w 215"/>
                  <a:gd name="T13" fmla="*/ 1 h 124"/>
                  <a:gd name="T14" fmla="*/ 0 60000 65536"/>
                  <a:gd name="T15" fmla="*/ 0 60000 65536"/>
                  <a:gd name="T16" fmla="*/ 0 60000 65536"/>
                  <a:gd name="T17" fmla="*/ 0 60000 65536"/>
                  <a:gd name="T18" fmla="*/ 0 60000 65536"/>
                  <a:gd name="T19" fmla="*/ 0 60000 65536"/>
                  <a:gd name="T20" fmla="*/ 0 60000 65536"/>
                  <a:gd name="T21" fmla="*/ 0 w 215"/>
                  <a:gd name="T22" fmla="*/ 0 h 124"/>
                  <a:gd name="T23" fmla="*/ 215 w 215"/>
                  <a:gd name="T24" fmla="*/ 124 h 1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5" h="124">
                    <a:moveTo>
                      <a:pt x="20" y="102"/>
                    </a:moveTo>
                    <a:lnTo>
                      <a:pt x="0" y="113"/>
                    </a:lnTo>
                    <a:lnTo>
                      <a:pt x="18" y="124"/>
                    </a:lnTo>
                    <a:lnTo>
                      <a:pt x="215" y="12"/>
                    </a:lnTo>
                    <a:lnTo>
                      <a:pt x="201" y="0"/>
                    </a:lnTo>
                    <a:lnTo>
                      <a:pt x="20" y="102"/>
                    </a:lnTo>
                    <a:close/>
                  </a:path>
                </a:pathLst>
              </a:custGeom>
              <a:solidFill>
                <a:srgbClr val="A84A3D"/>
              </a:solidFill>
              <a:ln w="9525">
                <a:noFill/>
                <a:round/>
                <a:headEnd/>
                <a:tailEnd/>
              </a:ln>
            </p:spPr>
            <p:txBody>
              <a:bodyPr/>
              <a:lstStyle/>
              <a:p>
                <a:endParaRPr lang="ja-JP" altLang="en-US"/>
              </a:p>
            </p:txBody>
          </p:sp>
          <p:sp>
            <p:nvSpPr>
              <p:cNvPr id="50357" name="Freeform 99"/>
              <p:cNvSpPr>
                <a:spLocks/>
              </p:cNvSpPr>
              <p:nvPr/>
            </p:nvSpPr>
            <p:spPr bwMode="auto">
              <a:xfrm>
                <a:off x="2297" y="1718"/>
                <a:ext cx="131" cy="135"/>
              </a:xfrm>
              <a:custGeom>
                <a:avLst/>
                <a:gdLst>
                  <a:gd name="T0" fmla="*/ 0 w 261"/>
                  <a:gd name="T1" fmla="*/ 0 h 271"/>
                  <a:gd name="T2" fmla="*/ 1 w 261"/>
                  <a:gd name="T3" fmla="*/ 0 h 271"/>
                  <a:gd name="T4" fmla="*/ 1 w 261"/>
                  <a:gd name="T5" fmla="*/ 0 h 271"/>
                  <a:gd name="T6" fmla="*/ 1 w 261"/>
                  <a:gd name="T7" fmla="*/ 0 h 271"/>
                  <a:gd name="T8" fmla="*/ 1 w 261"/>
                  <a:gd name="T9" fmla="*/ 0 h 271"/>
                  <a:gd name="T10" fmla="*/ 1 w 261"/>
                  <a:gd name="T11" fmla="*/ 0 h 271"/>
                  <a:gd name="T12" fmla="*/ 1 w 261"/>
                  <a:gd name="T13" fmla="*/ 0 h 271"/>
                  <a:gd name="T14" fmla="*/ 1 w 261"/>
                  <a:gd name="T15" fmla="*/ 0 h 271"/>
                  <a:gd name="T16" fmla="*/ 1 w 261"/>
                  <a:gd name="T17" fmla="*/ 0 h 271"/>
                  <a:gd name="T18" fmla="*/ 1 w 261"/>
                  <a:gd name="T19" fmla="*/ 0 h 271"/>
                  <a:gd name="T20" fmla="*/ 1 w 261"/>
                  <a:gd name="T21" fmla="*/ 0 h 271"/>
                  <a:gd name="T22" fmla="*/ 1 w 261"/>
                  <a:gd name="T23" fmla="*/ 0 h 271"/>
                  <a:gd name="T24" fmla="*/ 0 w 261"/>
                  <a:gd name="T25" fmla="*/ 0 h 271"/>
                  <a:gd name="T26" fmla="*/ 0 w 261"/>
                  <a:gd name="T27" fmla="*/ 0 h 2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1"/>
                  <a:gd name="T43" fmla="*/ 0 h 271"/>
                  <a:gd name="T44" fmla="*/ 261 w 261"/>
                  <a:gd name="T45" fmla="*/ 271 h 27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1" h="271">
                    <a:moveTo>
                      <a:pt x="0" y="271"/>
                    </a:moveTo>
                    <a:lnTo>
                      <a:pt x="5" y="199"/>
                    </a:lnTo>
                    <a:lnTo>
                      <a:pt x="21" y="133"/>
                    </a:lnTo>
                    <a:lnTo>
                      <a:pt x="43" y="85"/>
                    </a:lnTo>
                    <a:lnTo>
                      <a:pt x="71" y="47"/>
                    </a:lnTo>
                    <a:lnTo>
                      <a:pt x="95" y="20"/>
                    </a:lnTo>
                    <a:lnTo>
                      <a:pt x="261" y="0"/>
                    </a:lnTo>
                    <a:lnTo>
                      <a:pt x="218" y="28"/>
                    </a:lnTo>
                    <a:lnTo>
                      <a:pt x="195" y="62"/>
                    </a:lnTo>
                    <a:lnTo>
                      <a:pt x="175" y="114"/>
                    </a:lnTo>
                    <a:lnTo>
                      <a:pt x="174" y="150"/>
                    </a:lnTo>
                    <a:lnTo>
                      <a:pt x="175" y="174"/>
                    </a:lnTo>
                    <a:lnTo>
                      <a:pt x="0" y="271"/>
                    </a:lnTo>
                    <a:close/>
                  </a:path>
                </a:pathLst>
              </a:custGeom>
              <a:solidFill>
                <a:srgbClr val="FFFFFF"/>
              </a:solidFill>
              <a:ln w="9525">
                <a:noFill/>
                <a:round/>
                <a:headEnd/>
                <a:tailEnd/>
              </a:ln>
            </p:spPr>
            <p:txBody>
              <a:bodyPr/>
              <a:lstStyle/>
              <a:p>
                <a:endParaRPr lang="ja-JP" altLang="en-US"/>
              </a:p>
            </p:txBody>
          </p:sp>
          <p:sp>
            <p:nvSpPr>
              <p:cNvPr id="50358" name="Freeform 100"/>
              <p:cNvSpPr>
                <a:spLocks/>
              </p:cNvSpPr>
              <p:nvPr/>
            </p:nvSpPr>
            <p:spPr bwMode="auto">
              <a:xfrm>
                <a:off x="2346" y="1731"/>
                <a:ext cx="46" cy="13"/>
              </a:xfrm>
              <a:custGeom>
                <a:avLst/>
                <a:gdLst>
                  <a:gd name="T0" fmla="*/ 0 w 93"/>
                  <a:gd name="T1" fmla="*/ 1 h 25"/>
                  <a:gd name="T2" fmla="*/ 0 w 93"/>
                  <a:gd name="T3" fmla="*/ 0 h 25"/>
                  <a:gd name="T4" fmla="*/ 0 w 93"/>
                  <a:gd name="T5" fmla="*/ 1 h 25"/>
                  <a:gd name="T6" fmla="*/ 0 w 93"/>
                  <a:gd name="T7" fmla="*/ 1 h 25"/>
                  <a:gd name="T8" fmla="*/ 0 w 93"/>
                  <a:gd name="T9" fmla="*/ 1 h 25"/>
                  <a:gd name="T10" fmla="*/ 0 w 93"/>
                  <a:gd name="T11" fmla="*/ 1 h 25"/>
                  <a:gd name="T12" fmla="*/ 0 60000 65536"/>
                  <a:gd name="T13" fmla="*/ 0 60000 65536"/>
                  <a:gd name="T14" fmla="*/ 0 60000 65536"/>
                  <a:gd name="T15" fmla="*/ 0 60000 65536"/>
                  <a:gd name="T16" fmla="*/ 0 60000 65536"/>
                  <a:gd name="T17" fmla="*/ 0 60000 65536"/>
                  <a:gd name="T18" fmla="*/ 0 w 93"/>
                  <a:gd name="T19" fmla="*/ 0 h 25"/>
                  <a:gd name="T20" fmla="*/ 93 w 93"/>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93" h="25">
                    <a:moveTo>
                      <a:pt x="11" y="12"/>
                    </a:moveTo>
                    <a:lnTo>
                      <a:pt x="93" y="0"/>
                    </a:lnTo>
                    <a:lnTo>
                      <a:pt x="82" y="12"/>
                    </a:lnTo>
                    <a:lnTo>
                      <a:pt x="0" y="25"/>
                    </a:lnTo>
                    <a:lnTo>
                      <a:pt x="11" y="12"/>
                    </a:lnTo>
                    <a:close/>
                  </a:path>
                </a:pathLst>
              </a:custGeom>
              <a:solidFill>
                <a:srgbClr val="000000"/>
              </a:solidFill>
              <a:ln w="9525">
                <a:noFill/>
                <a:round/>
                <a:headEnd/>
                <a:tailEnd/>
              </a:ln>
            </p:spPr>
            <p:txBody>
              <a:bodyPr/>
              <a:lstStyle/>
              <a:p>
                <a:endParaRPr lang="ja-JP" altLang="en-US"/>
              </a:p>
            </p:txBody>
          </p:sp>
          <p:sp>
            <p:nvSpPr>
              <p:cNvPr id="50359" name="Freeform 101"/>
              <p:cNvSpPr>
                <a:spLocks/>
              </p:cNvSpPr>
              <p:nvPr/>
            </p:nvSpPr>
            <p:spPr bwMode="auto">
              <a:xfrm>
                <a:off x="2340" y="1744"/>
                <a:ext cx="45" cy="12"/>
              </a:xfrm>
              <a:custGeom>
                <a:avLst/>
                <a:gdLst>
                  <a:gd name="T0" fmla="*/ 0 w 91"/>
                  <a:gd name="T1" fmla="*/ 1 h 24"/>
                  <a:gd name="T2" fmla="*/ 0 w 91"/>
                  <a:gd name="T3" fmla="*/ 0 h 24"/>
                  <a:gd name="T4" fmla="*/ 0 w 91"/>
                  <a:gd name="T5" fmla="*/ 1 h 24"/>
                  <a:gd name="T6" fmla="*/ 0 w 91"/>
                  <a:gd name="T7" fmla="*/ 1 h 24"/>
                  <a:gd name="T8" fmla="*/ 0 w 91"/>
                  <a:gd name="T9" fmla="*/ 1 h 24"/>
                  <a:gd name="T10" fmla="*/ 0 w 91"/>
                  <a:gd name="T11" fmla="*/ 1 h 24"/>
                  <a:gd name="T12" fmla="*/ 0 60000 65536"/>
                  <a:gd name="T13" fmla="*/ 0 60000 65536"/>
                  <a:gd name="T14" fmla="*/ 0 60000 65536"/>
                  <a:gd name="T15" fmla="*/ 0 60000 65536"/>
                  <a:gd name="T16" fmla="*/ 0 60000 65536"/>
                  <a:gd name="T17" fmla="*/ 0 60000 65536"/>
                  <a:gd name="T18" fmla="*/ 0 w 91"/>
                  <a:gd name="T19" fmla="*/ 0 h 24"/>
                  <a:gd name="T20" fmla="*/ 91 w 91"/>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91" h="24">
                    <a:moveTo>
                      <a:pt x="9" y="12"/>
                    </a:moveTo>
                    <a:lnTo>
                      <a:pt x="91" y="0"/>
                    </a:lnTo>
                    <a:lnTo>
                      <a:pt x="82" y="12"/>
                    </a:lnTo>
                    <a:lnTo>
                      <a:pt x="0" y="24"/>
                    </a:lnTo>
                    <a:lnTo>
                      <a:pt x="9" y="12"/>
                    </a:lnTo>
                    <a:close/>
                  </a:path>
                </a:pathLst>
              </a:custGeom>
              <a:solidFill>
                <a:srgbClr val="000000"/>
              </a:solidFill>
              <a:ln w="9525">
                <a:noFill/>
                <a:round/>
                <a:headEnd/>
                <a:tailEnd/>
              </a:ln>
            </p:spPr>
            <p:txBody>
              <a:bodyPr/>
              <a:lstStyle/>
              <a:p>
                <a:endParaRPr lang="ja-JP" altLang="en-US"/>
              </a:p>
            </p:txBody>
          </p:sp>
          <p:sp>
            <p:nvSpPr>
              <p:cNvPr id="50360" name="Freeform 102"/>
              <p:cNvSpPr>
                <a:spLocks/>
              </p:cNvSpPr>
              <p:nvPr/>
            </p:nvSpPr>
            <p:spPr bwMode="auto">
              <a:xfrm>
                <a:off x="2334" y="1758"/>
                <a:ext cx="46" cy="12"/>
              </a:xfrm>
              <a:custGeom>
                <a:avLst/>
                <a:gdLst>
                  <a:gd name="T0" fmla="*/ 1 w 91"/>
                  <a:gd name="T1" fmla="*/ 0 h 26"/>
                  <a:gd name="T2" fmla="*/ 1 w 91"/>
                  <a:gd name="T3" fmla="*/ 0 h 26"/>
                  <a:gd name="T4" fmla="*/ 1 w 91"/>
                  <a:gd name="T5" fmla="*/ 0 h 26"/>
                  <a:gd name="T6" fmla="*/ 0 w 91"/>
                  <a:gd name="T7" fmla="*/ 0 h 26"/>
                  <a:gd name="T8" fmla="*/ 1 w 91"/>
                  <a:gd name="T9" fmla="*/ 0 h 26"/>
                  <a:gd name="T10" fmla="*/ 1 w 91"/>
                  <a:gd name="T11" fmla="*/ 0 h 26"/>
                  <a:gd name="T12" fmla="*/ 0 60000 65536"/>
                  <a:gd name="T13" fmla="*/ 0 60000 65536"/>
                  <a:gd name="T14" fmla="*/ 0 60000 65536"/>
                  <a:gd name="T15" fmla="*/ 0 60000 65536"/>
                  <a:gd name="T16" fmla="*/ 0 60000 65536"/>
                  <a:gd name="T17" fmla="*/ 0 60000 65536"/>
                  <a:gd name="T18" fmla="*/ 0 w 91"/>
                  <a:gd name="T19" fmla="*/ 0 h 26"/>
                  <a:gd name="T20" fmla="*/ 91 w 91"/>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91" h="26">
                    <a:moveTo>
                      <a:pt x="10" y="12"/>
                    </a:moveTo>
                    <a:lnTo>
                      <a:pt x="91" y="0"/>
                    </a:lnTo>
                    <a:lnTo>
                      <a:pt x="81" y="12"/>
                    </a:lnTo>
                    <a:lnTo>
                      <a:pt x="0" y="26"/>
                    </a:lnTo>
                    <a:lnTo>
                      <a:pt x="10" y="12"/>
                    </a:lnTo>
                    <a:close/>
                  </a:path>
                </a:pathLst>
              </a:custGeom>
              <a:solidFill>
                <a:srgbClr val="000000"/>
              </a:solidFill>
              <a:ln w="9525">
                <a:noFill/>
                <a:round/>
                <a:headEnd/>
                <a:tailEnd/>
              </a:ln>
            </p:spPr>
            <p:txBody>
              <a:bodyPr/>
              <a:lstStyle/>
              <a:p>
                <a:endParaRPr lang="ja-JP" altLang="en-US"/>
              </a:p>
            </p:txBody>
          </p:sp>
          <p:sp>
            <p:nvSpPr>
              <p:cNvPr id="50361" name="Freeform 103"/>
              <p:cNvSpPr>
                <a:spLocks/>
              </p:cNvSpPr>
              <p:nvPr/>
            </p:nvSpPr>
            <p:spPr bwMode="auto">
              <a:xfrm>
                <a:off x="2267" y="1874"/>
                <a:ext cx="48" cy="58"/>
              </a:xfrm>
              <a:custGeom>
                <a:avLst/>
                <a:gdLst>
                  <a:gd name="T0" fmla="*/ 0 w 97"/>
                  <a:gd name="T1" fmla="*/ 0 h 118"/>
                  <a:gd name="T2" fmla="*/ 0 w 97"/>
                  <a:gd name="T3" fmla="*/ 0 h 118"/>
                  <a:gd name="T4" fmla="*/ 0 w 97"/>
                  <a:gd name="T5" fmla="*/ 0 h 118"/>
                  <a:gd name="T6" fmla="*/ 0 w 97"/>
                  <a:gd name="T7" fmla="*/ 0 h 118"/>
                  <a:gd name="T8" fmla="*/ 0 w 97"/>
                  <a:gd name="T9" fmla="*/ 0 h 118"/>
                  <a:gd name="T10" fmla="*/ 0 w 97"/>
                  <a:gd name="T11" fmla="*/ 0 h 118"/>
                  <a:gd name="T12" fmla="*/ 0 w 97"/>
                  <a:gd name="T13" fmla="*/ 0 h 118"/>
                  <a:gd name="T14" fmla="*/ 0 w 97"/>
                  <a:gd name="T15" fmla="*/ 0 h 118"/>
                  <a:gd name="T16" fmla="*/ 0 w 97"/>
                  <a:gd name="T17" fmla="*/ 0 h 118"/>
                  <a:gd name="T18" fmla="*/ 0 w 97"/>
                  <a:gd name="T19" fmla="*/ 0 h 118"/>
                  <a:gd name="T20" fmla="*/ 0 w 97"/>
                  <a:gd name="T21" fmla="*/ 0 h 1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7"/>
                  <a:gd name="T34" fmla="*/ 0 h 118"/>
                  <a:gd name="T35" fmla="*/ 97 w 97"/>
                  <a:gd name="T36" fmla="*/ 118 h 11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7" h="118">
                    <a:moveTo>
                      <a:pt x="74" y="15"/>
                    </a:moveTo>
                    <a:lnTo>
                      <a:pt x="97" y="118"/>
                    </a:lnTo>
                    <a:lnTo>
                      <a:pt x="0" y="78"/>
                    </a:lnTo>
                    <a:lnTo>
                      <a:pt x="55" y="88"/>
                    </a:lnTo>
                    <a:lnTo>
                      <a:pt x="3" y="54"/>
                    </a:lnTo>
                    <a:lnTo>
                      <a:pt x="55" y="70"/>
                    </a:lnTo>
                    <a:lnTo>
                      <a:pt x="8" y="26"/>
                    </a:lnTo>
                    <a:lnTo>
                      <a:pt x="58" y="42"/>
                    </a:lnTo>
                    <a:lnTo>
                      <a:pt x="11" y="0"/>
                    </a:lnTo>
                    <a:lnTo>
                      <a:pt x="74" y="15"/>
                    </a:lnTo>
                    <a:close/>
                  </a:path>
                </a:pathLst>
              </a:custGeom>
              <a:solidFill>
                <a:srgbClr val="FFF2E6"/>
              </a:solidFill>
              <a:ln w="9525">
                <a:noFill/>
                <a:round/>
                <a:headEnd/>
                <a:tailEnd/>
              </a:ln>
            </p:spPr>
            <p:txBody>
              <a:bodyPr/>
              <a:lstStyle/>
              <a:p>
                <a:endParaRPr lang="ja-JP" altLang="en-US"/>
              </a:p>
            </p:txBody>
          </p:sp>
          <p:sp>
            <p:nvSpPr>
              <p:cNvPr id="50362" name="Freeform 104"/>
              <p:cNvSpPr>
                <a:spLocks/>
              </p:cNvSpPr>
              <p:nvPr/>
            </p:nvSpPr>
            <p:spPr bwMode="auto">
              <a:xfrm>
                <a:off x="2418" y="1787"/>
                <a:ext cx="37" cy="64"/>
              </a:xfrm>
              <a:custGeom>
                <a:avLst/>
                <a:gdLst>
                  <a:gd name="T0" fmla="*/ 0 w 75"/>
                  <a:gd name="T1" fmla="*/ 0 h 129"/>
                  <a:gd name="T2" fmla="*/ 0 w 75"/>
                  <a:gd name="T3" fmla="*/ 0 h 129"/>
                  <a:gd name="T4" fmla="*/ 0 w 75"/>
                  <a:gd name="T5" fmla="*/ 0 h 129"/>
                  <a:gd name="T6" fmla="*/ 0 w 75"/>
                  <a:gd name="T7" fmla="*/ 0 h 129"/>
                  <a:gd name="T8" fmla="*/ 0 w 75"/>
                  <a:gd name="T9" fmla="*/ 0 h 129"/>
                  <a:gd name="T10" fmla="*/ 0 w 75"/>
                  <a:gd name="T11" fmla="*/ 0 h 129"/>
                  <a:gd name="T12" fmla="*/ 0 w 75"/>
                  <a:gd name="T13" fmla="*/ 0 h 129"/>
                  <a:gd name="T14" fmla="*/ 0 w 75"/>
                  <a:gd name="T15" fmla="*/ 0 h 129"/>
                  <a:gd name="T16" fmla="*/ 0 w 75"/>
                  <a:gd name="T17" fmla="*/ 0 h 129"/>
                  <a:gd name="T18" fmla="*/ 0 w 75"/>
                  <a:gd name="T19" fmla="*/ 0 h 129"/>
                  <a:gd name="T20" fmla="*/ 0 w 75"/>
                  <a:gd name="T21" fmla="*/ 0 h 129"/>
                  <a:gd name="T22" fmla="*/ 0 w 75"/>
                  <a:gd name="T23" fmla="*/ 0 h 129"/>
                  <a:gd name="T24" fmla="*/ 0 w 75"/>
                  <a:gd name="T25" fmla="*/ 0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129"/>
                  <a:gd name="T41" fmla="*/ 75 w 75"/>
                  <a:gd name="T42" fmla="*/ 129 h 12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129">
                    <a:moveTo>
                      <a:pt x="45" y="0"/>
                    </a:moveTo>
                    <a:lnTo>
                      <a:pt x="75" y="105"/>
                    </a:lnTo>
                    <a:lnTo>
                      <a:pt x="40" y="129"/>
                    </a:lnTo>
                    <a:lnTo>
                      <a:pt x="57" y="95"/>
                    </a:lnTo>
                    <a:lnTo>
                      <a:pt x="35" y="106"/>
                    </a:lnTo>
                    <a:lnTo>
                      <a:pt x="52" y="70"/>
                    </a:lnTo>
                    <a:lnTo>
                      <a:pt x="21" y="87"/>
                    </a:lnTo>
                    <a:lnTo>
                      <a:pt x="44" y="46"/>
                    </a:lnTo>
                    <a:lnTo>
                      <a:pt x="9" y="65"/>
                    </a:lnTo>
                    <a:lnTo>
                      <a:pt x="33" y="31"/>
                    </a:lnTo>
                    <a:lnTo>
                      <a:pt x="0" y="40"/>
                    </a:lnTo>
                    <a:lnTo>
                      <a:pt x="45" y="0"/>
                    </a:lnTo>
                    <a:close/>
                  </a:path>
                </a:pathLst>
              </a:custGeom>
              <a:solidFill>
                <a:srgbClr val="E08578"/>
              </a:solidFill>
              <a:ln w="9525">
                <a:noFill/>
                <a:round/>
                <a:headEnd/>
                <a:tailEnd/>
              </a:ln>
            </p:spPr>
            <p:txBody>
              <a:bodyPr/>
              <a:lstStyle/>
              <a:p>
                <a:endParaRPr lang="ja-JP" altLang="en-US"/>
              </a:p>
            </p:txBody>
          </p:sp>
          <p:sp>
            <p:nvSpPr>
              <p:cNvPr id="50363" name="Freeform 105"/>
              <p:cNvSpPr>
                <a:spLocks/>
              </p:cNvSpPr>
              <p:nvPr/>
            </p:nvSpPr>
            <p:spPr bwMode="auto">
              <a:xfrm>
                <a:off x="3032" y="1680"/>
                <a:ext cx="294" cy="279"/>
              </a:xfrm>
              <a:custGeom>
                <a:avLst/>
                <a:gdLst>
                  <a:gd name="T0" fmla="*/ 1 w 586"/>
                  <a:gd name="T1" fmla="*/ 1 h 558"/>
                  <a:gd name="T2" fmla="*/ 1 w 586"/>
                  <a:gd name="T3" fmla="*/ 1 h 558"/>
                  <a:gd name="T4" fmla="*/ 1 w 586"/>
                  <a:gd name="T5" fmla="*/ 1 h 558"/>
                  <a:gd name="T6" fmla="*/ 0 w 586"/>
                  <a:gd name="T7" fmla="*/ 1 h 558"/>
                  <a:gd name="T8" fmla="*/ 1 w 586"/>
                  <a:gd name="T9" fmla="*/ 0 h 558"/>
                  <a:gd name="T10" fmla="*/ 1 w 586"/>
                  <a:gd name="T11" fmla="*/ 1 h 558"/>
                  <a:gd name="T12" fmla="*/ 1 w 586"/>
                  <a:gd name="T13" fmla="*/ 1 h 558"/>
                  <a:gd name="T14" fmla="*/ 1 w 586"/>
                  <a:gd name="T15" fmla="*/ 1 h 558"/>
                  <a:gd name="T16" fmla="*/ 1 w 586"/>
                  <a:gd name="T17" fmla="*/ 1 h 558"/>
                  <a:gd name="T18" fmla="*/ 1 w 586"/>
                  <a:gd name="T19" fmla="*/ 1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86"/>
                  <a:gd name="T31" fmla="*/ 0 h 558"/>
                  <a:gd name="T32" fmla="*/ 586 w 586"/>
                  <a:gd name="T33" fmla="*/ 558 h 5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86" h="558">
                    <a:moveTo>
                      <a:pt x="545" y="554"/>
                    </a:moveTo>
                    <a:lnTo>
                      <a:pt x="11" y="558"/>
                    </a:lnTo>
                    <a:lnTo>
                      <a:pt x="11" y="358"/>
                    </a:lnTo>
                    <a:lnTo>
                      <a:pt x="0" y="13"/>
                    </a:lnTo>
                    <a:lnTo>
                      <a:pt x="304" y="0"/>
                    </a:lnTo>
                    <a:lnTo>
                      <a:pt x="567" y="1"/>
                    </a:lnTo>
                    <a:lnTo>
                      <a:pt x="581" y="279"/>
                    </a:lnTo>
                    <a:lnTo>
                      <a:pt x="586" y="546"/>
                    </a:lnTo>
                    <a:lnTo>
                      <a:pt x="545" y="554"/>
                    </a:lnTo>
                    <a:close/>
                  </a:path>
                </a:pathLst>
              </a:custGeom>
              <a:solidFill>
                <a:srgbClr val="000000"/>
              </a:solidFill>
              <a:ln w="9525">
                <a:noFill/>
                <a:round/>
                <a:headEnd/>
                <a:tailEnd/>
              </a:ln>
            </p:spPr>
            <p:txBody>
              <a:bodyPr/>
              <a:lstStyle/>
              <a:p>
                <a:endParaRPr lang="ja-JP" altLang="en-US"/>
              </a:p>
            </p:txBody>
          </p:sp>
          <p:sp>
            <p:nvSpPr>
              <p:cNvPr id="50364" name="Freeform 106"/>
              <p:cNvSpPr>
                <a:spLocks/>
              </p:cNvSpPr>
              <p:nvPr/>
            </p:nvSpPr>
            <p:spPr bwMode="auto">
              <a:xfrm>
                <a:off x="3044" y="1695"/>
                <a:ext cx="268" cy="253"/>
              </a:xfrm>
              <a:custGeom>
                <a:avLst/>
                <a:gdLst>
                  <a:gd name="T0" fmla="*/ 1 w 534"/>
                  <a:gd name="T1" fmla="*/ 0 h 507"/>
                  <a:gd name="T2" fmla="*/ 1 w 534"/>
                  <a:gd name="T3" fmla="*/ 0 h 507"/>
                  <a:gd name="T4" fmla="*/ 1 w 534"/>
                  <a:gd name="T5" fmla="*/ 0 h 507"/>
                  <a:gd name="T6" fmla="*/ 0 w 534"/>
                  <a:gd name="T7" fmla="*/ 0 h 507"/>
                  <a:gd name="T8" fmla="*/ 1 w 534"/>
                  <a:gd name="T9" fmla="*/ 0 h 507"/>
                  <a:gd name="T10" fmla="*/ 1 w 534"/>
                  <a:gd name="T11" fmla="*/ 0 h 507"/>
                  <a:gd name="T12" fmla="*/ 1 w 534"/>
                  <a:gd name="T13" fmla="*/ 0 h 507"/>
                  <a:gd name="T14" fmla="*/ 0 60000 65536"/>
                  <a:gd name="T15" fmla="*/ 0 60000 65536"/>
                  <a:gd name="T16" fmla="*/ 0 60000 65536"/>
                  <a:gd name="T17" fmla="*/ 0 60000 65536"/>
                  <a:gd name="T18" fmla="*/ 0 60000 65536"/>
                  <a:gd name="T19" fmla="*/ 0 60000 65536"/>
                  <a:gd name="T20" fmla="*/ 0 60000 65536"/>
                  <a:gd name="T21" fmla="*/ 0 w 534"/>
                  <a:gd name="T22" fmla="*/ 0 h 507"/>
                  <a:gd name="T23" fmla="*/ 534 w 534"/>
                  <a:gd name="T24" fmla="*/ 507 h 5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4" h="507">
                    <a:moveTo>
                      <a:pt x="534" y="500"/>
                    </a:moveTo>
                    <a:lnTo>
                      <a:pt x="237" y="504"/>
                    </a:lnTo>
                    <a:lnTo>
                      <a:pt x="12" y="507"/>
                    </a:lnTo>
                    <a:lnTo>
                      <a:pt x="0" y="7"/>
                    </a:lnTo>
                    <a:lnTo>
                      <a:pt x="523" y="0"/>
                    </a:lnTo>
                    <a:lnTo>
                      <a:pt x="534" y="500"/>
                    </a:lnTo>
                    <a:close/>
                  </a:path>
                </a:pathLst>
              </a:custGeom>
              <a:solidFill>
                <a:srgbClr val="8A998A"/>
              </a:solidFill>
              <a:ln w="9525">
                <a:noFill/>
                <a:round/>
                <a:headEnd/>
                <a:tailEnd/>
              </a:ln>
            </p:spPr>
            <p:txBody>
              <a:bodyPr/>
              <a:lstStyle/>
              <a:p>
                <a:endParaRPr lang="ja-JP" altLang="en-US"/>
              </a:p>
            </p:txBody>
          </p:sp>
          <p:sp>
            <p:nvSpPr>
              <p:cNvPr id="50365" name="Freeform 107"/>
              <p:cNvSpPr>
                <a:spLocks/>
              </p:cNvSpPr>
              <p:nvPr/>
            </p:nvSpPr>
            <p:spPr bwMode="auto">
              <a:xfrm>
                <a:off x="3068" y="1710"/>
                <a:ext cx="223" cy="222"/>
              </a:xfrm>
              <a:custGeom>
                <a:avLst/>
                <a:gdLst>
                  <a:gd name="T0" fmla="*/ 0 w 447"/>
                  <a:gd name="T1" fmla="*/ 0 h 445"/>
                  <a:gd name="T2" fmla="*/ 0 w 447"/>
                  <a:gd name="T3" fmla="*/ 0 h 445"/>
                  <a:gd name="T4" fmla="*/ 0 w 447"/>
                  <a:gd name="T5" fmla="*/ 0 h 445"/>
                  <a:gd name="T6" fmla="*/ 0 w 447"/>
                  <a:gd name="T7" fmla="*/ 0 h 445"/>
                  <a:gd name="T8" fmla="*/ 0 w 447"/>
                  <a:gd name="T9" fmla="*/ 0 h 445"/>
                  <a:gd name="T10" fmla="*/ 0 w 447"/>
                  <a:gd name="T11" fmla="*/ 0 h 445"/>
                  <a:gd name="T12" fmla="*/ 0 w 447"/>
                  <a:gd name="T13" fmla="*/ 0 h 445"/>
                  <a:gd name="T14" fmla="*/ 0 w 447"/>
                  <a:gd name="T15" fmla="*/ 0 h 445"/>
                  <a:gd name="T16" fmla="*/ 0 w 447"/>
                  <a:gd name="T17" fmla="*/ 0 h 445"/>
                  <a:gd name="T18" fmla="*/ 0 w 447"/>
                  <a:gd name="T19" fmla="*/ 0 h 4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7"/>
                  <a:gd name="T31" fmla="*/ 0 h 445"/>
                  <a:gd name="T32" fmla="*/ 447 w 447"/>
                  <a:gd name="T33" fmla="*/ 445 h 4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7" h="445">
                    <a:moveTo>
                      <a:pt x="2" y="142"/>
                    </a:moveTo>
                    <a:lnTo>
                      <a:pt x="140" y="71"/>
                    </a:lnTo>
                    <a:lnTo>
                      <a:pt x="289" y="6"/>
                    </a:lnTo>
                    <a:lnTo>
                      <a:pt x="310" y="0"/>
                    </a:lnTo>
                    <a:lnTo>
                      <a:pt x="447" y="268"/>
                    </a:lnTo>
                    <a:lnTo>
                      <a:pt x="442" y="327"/>
                    </a:lnTo>
                    <a:lnTo>
                      <a:pt x="194" y="445"/>
                    </a:lnTo>
                    <a:lnTo>
                      <a:pt x="0" y="216"/>
                    </a:lnTo>
                    <a:lnTo>
                      <a:pt x="2" y="142"/>
                    </a:lnTo>
                    <a:close/>
                  </a:path>
                </a:pathLst>
              </a:custGeom>
              <a:solidFill>
                <a:srgbClr val="000000"/>
              </a:solidFill>
              <a:ln w="9525">
                <a:noFill/>
                <a:round/>
                <a:headEnd/>
                <a:tailEnd/>
              </a:ln>
            </p:spPr>
            <p:txBody>
              <a:bodyPr/>
              <a:lstStyle/>
              <a:p>
                <a:endParaRPr lang="ja-JP" altLang="en-US"/>
              </a:p>
            </p:txBody>
          </p:sp>
          <p:sp>
            <p:nvSpPr>
              <p:cNvPr id="50366" name="Freeform 108"/>
              <p:cNvSpPr>
                <a:spLocks/>
              </p:cNvSpPr>
              <p:nvPr/>
            </p:nvSpPr>
            <p:spPr bwMode="auto">
              <a:xfrm>
                <a:off x="3166" y="1848"/>
                <a:ext cx="120" cy="76"/>
              </a:xfrm>
              <a:custGeom>
                <a:avLst/>
                <a:gdLst>
                  <a:gd name="T0" fmla="*/ 0 w 241"/>
                  <a:gd name="T1" fmla="*/ 0 h 153"/>
                  <a:gd name="T2" fmla="*/ 0 w 241"/>
                  <a:gd name="T3" fmla="*/ 0 h 153"/>
                  <a:gd name="T4" fmla="*/ 0 w 241"/>
                  <a:gd name="T5" fmla="*/ 0 h 153"/>
                  <a:gd name="T6" fmla="*/ 0 w 241"/>
                  <a:gd name="T7" fmla="*/ 0 h 153"/>
                  <a:gd name="T8" fmla="*/ 0 w 241"/>
                  <a:gd name="T9" fmla="*/ 0 h 153"/>
                  <a:gd name="T10" fmla="*/ 0 w 241"/>
                  <a:gd name="T11" fmla="*/ 0 h 153"/>
                  <a:gd name="T12" fmla="*/ 0 60000 65536"/>
                  <a:gd name="T13" fmla="*/ 0 60000 65536"/>
                  <a:gd name="T14" fmla="*/ 0 60000 65536"/>
                  <a:gd name="T15" fmla="*/ 0 60000 65536"/>
                  <a:gd name="T16" fmla="*/ 0 60000 65536"/>
                  <a:gd name="T17" fmla="*/ 0 60000 65536"/>
                  <a:gd name="T18" fmla="*/ 0 w 241"/>
                  <a:gd name="T19" fmla="*/ 0 h 153"/>
                  <a:gd name="T20" fmla="*/ 241 w 241"/>
                  <a:gd name="T21" fmla="*/ 153 h 153"/>
                </a:gdLst>
                <a:ahLst/>
                <a:cxnLst>
                  <a:cxn ang="T12">
                    <a:pos x="T0" y="T1"/>
                  </a:cxn>
                  <a:cxn ang="T13">
                    <a:pos x="T2" y="T3"/>
                  </a:cxn>
                  <a:cxn ang="T14">
                    <a:pos x="T4" y="T5"/>
                  </a:cxn>
                  <a:cxn ang="T15">
                    <a:pos x="T6" y="T7"/>
                  </a:cxn>
                  <a:cxn ang="T16">
                    <a:pos x="T8" y="T9"/>
                  </a:cxn>
                  <a:cxn ang="T17">
                    <a:pos x="T10" y="T11"/>
                  </a:cxn>
                </a:cxnLst>
                <a:rect l="T18" t="T19" r="T20" b="T21"/>
                <a:pathLst>
                  <a:path w="241" h="153">
                    <a:moveTo>
                      <a:pt x="11" y="114"/>
                    </a:moveTo>
                    <a:lnTo>
                      <a:pt x="0" y="153"/>
                    </a:lnTo>
                    <a:lnTo>
                      <a:pt x="236" y="36"/>
                    </a:lnTo>
                    <a:lnTo>
                      <a:pt x="241" y="0"/>
                    </a:lnTo>
                    <a:lnTo>
                      <a:pt x="11" y="114"/>
                    </a:lnTo>
                    <a:close/>
                  </a:path>
                </a:pathLst>
              </a:custGeom>
              <a:solidFill>
                <a:srgbClr val="E08578"/>
              </a:solidFill>
              <a:ln w="9525">
                <a:noFill/>
                <a:round/>
                <a:headEnd/>
                <a:tailEnd/>
              </a:ln>
            </p:spPr>
            <p:txBody>
              <a:bodyPr/>
              <a:lstStyle/>
              <a:p>
                <a:endParaRPr lang="ja-JP" altLang="en-US"/>
              </a:p>
            </p:txBody>
          </p:sp>
          <p:sp>
            <p:nvSpPr>
              <p:cNvPr id="50367" name="Freeform 109"/>
              <p:cNvSpPr>
                <a:spLocks/>
              </p:cNvSpPr>
              <p:nvPr/>
            </p:nvSpPr>
            <p:spPr bwMode="auto">
              <a:xfrm>
                <a:off x="3075" y="1718"/>
                <a:ext cx="211" cy="192"/>
              </a:xfrm>
              <a:custGeom>
                <a:avLst/>
                <a:gdLst>
                  <a:gd name="T0" fmla="*/ 0 w 423"/>
                  <a:gd name="T1" fmla="*/ 1 h 384"/>
                  <a:gd name="T2" fmla="*/ 0 w 423"/>
                  <a:gd name="T3" fmla="*/ 1 h 384"/>
                  <a:gd name="T4" fmla="*/ 0 w 423"/>
                  <a:gd name="T5" fmla="*/ 0 h 384"/>
                  <a:gd name="T6" fmla="*/ 0 w 423"/>
                  <a:gd name="T7" fmla="*/ 1 h 384"/>
                  <a:gd name="T8" fmla="*/ 0 w 423"/>
                  <a:gd name="T9" fmla="*/ 1 h 384"/>
                  <a:gd name="T10" fmla="*/ 0 w 423"/>
                  <a:gd name="T11" fmla="*/ 1 h 384"/>
                  <a:gd name="T12" fmla="*/ 0 w 423"/>
                  <a:gd name="T13" fmla="*/ 1 h 384"/>
                  <a:gd name="T14" fmla="*/ 0 60000 65536"/>
                  <a:gd name="T15" fmla="*/ 0 60000 65536"/>
                  <a:gd name="T16" fmla="*/ 0 60000 65536"/>
                  <a:gd name="T17" fmla="*/ 0 60000 65536"/>
                  <a:gd name="T18" fmla="*/ 0 60000 65536"/>
                  <a:gd name="T19" fmla="*/ 0 60000 65536"/>
                  <a:gd name="T20" fmla="*/ 0 60000 65536"/>
                  <a:gd name="T21" fmla="*/ 0 w 423"/>
                  <a:gd name="T22" fmla="*/ 0 h 384"/>
                  <a:gd name="T23" fmla="*/ 423 w 423"/>
                  <a:gd name="T24" fmla="*/ 384 h 3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3" h="384">
                    <a:moveTo>
                      <a:pt x="0" y="139"/>
                    </a:moveTo>
                    <a:lnTo>
                      <a:pt x="233" y="19"/>
                    </a:lnTo>
                    <a:lnTo>
                      <a:pt x="289" y="0"/>
                    </a:lnTo>
                    <a:lnTo>
                      <a:pt x="423" y="263"/>
                    </a:lnTo>
                    <a:lnTo>
                      <a:pt x="193" y="384"/>
                    </a:lnTo>
                    <a:lnTo>
                      <a:pt x="0" y="139"/>
                    </a:lnTo>
                    <a:close/>
                  </a:path>
                </a:pathLst>
              </a:custGeom>
              <a:solidFill>
                <a:srgbClr val="FFB5A8"/>
              </a:solidFill>
              <a:ln w="9525">
                <a:noFill/>
                <a:round/>
                <a:headEnd/>
                <a:tailEnd/>
              </a:ln>
            </p:spPr>
            <p:txBody>
              <a:bodyPr/>
              <a:lstStyle/>
              <a:p>
                <a:endParaRPr lang="ja-JP" altLang="en-US"/>
              </a:p>
            </p:txBody>
          </p:sp>
          <p:sp>
            <p:nvSpPr>
              <p:cNvPr id="50368" name="Freeform 110"/>
              <p:cNvSpPr>
                <a:spLocks/>
              </p:cNvSpPr>
              <p:nvPr/>
            </p:nvSpPr>
            <p:spPr bwMode="auto">
              <a:xfrm>
                <a:off x="3101" y="1735"/>
                <a:ext cx="103" cy="73"/>
              </a:xfrm>
              <a:custGeom>
                <a:avLst/>
                <a:gdLst>
                  <a:gd name="T0" fmla="*/ 0 w 206"/>
                  <a:gd name="T1" fmla="*/ 1 h 146"/>
                  <a:gd name="T2" fmla="*/ 1 w 206"/>
                  <a:gd name="T3" fmla="*/ 1 h 146"/>
                  <a:gd name="T4" fmla="*/ 1 w 206"/>
                  <a:gd name="T5" fmla="*/ 1 h 146"/>
                  <a:gd name="T6" fmla="*/ 1 w 206"/>
                  <a:gd name="T7" fmla="*/ 0 h 146"/>
                  <a:gd name="T8" fmla="*/ 0 w 206"/>
                  <a:gd name="T9" fmla="*/ 1 h 146"/>
                  <a:gd name="T10" fmla="*/ 0 w 206"/>
                  <a:gd name="T11" fmla="*/ 1 h 146"/>
                  <a:gd name="T12" fmla="*/ 0 60000 65536"/>
                  <a:gd name="T13" fmla="*/ 0 60000 65536"/>
                  <a:gd name="T14" fmla="*/ 0 60000 65536"/>
                  <a:gd name="T15" fmla="*/ 0 60000 65536"/>
                  <a:gd name="T16" fmla="*/ 0 60000 65536"/>
                  <a:gd name="T17" fmla="*/ 0 60000 65536"/>
                  <a:gd name="T18" fmla="*/ 0 w 206"/>
                  <a:gd name="T19" fmla="*/ 0 h 146"/>
                  <a:gd name="T20" fmla="*/ 206 w 206"/>
                  <a:gd name="T21" fmla="*/ 146 h 146"/>
                </a:gdLst>
                <a:ahLst/>
                <a:cxnLst>
                  <a:cxn ang="T12">
                    <a:pos x="T0" y="T1"/>
                  </a:cxn>
                  <a:cxn ang="T13">
                    <a:pos x="T2" y="T3"/>
                  </a:cxn>
                  <a:cxn ang="T14">
                    <a:pos x="T4" y="T5"/>
                  </a:cxn>
                  <a:cxn ang="T15">
                    <a:pos x="T6" y="T7"/>
                  </a:cxn>
                  <a:cxn ang="T16">
                    <a:pos x="T8" y="T9"/>
                  </a:cxn>
                  <a:cxn ang="T17">
                    <a:pos x="T10" y="T11"/>
                  </a:cxn>
                </a:cxnLst>
                <a:rect l="T18" t="T19" r="T20" b="T21"/>
                <a:pathLst>
                  <a:path w="206" h="146">
                    <a:moveTo>
                      <a:pt x="0" y="78"/>
                    </a:moveTo>
                    <a:lnTo>
                      <a:pt x="59" y="146"/>
                    </a:lnTo>
                    <a:lnTo>
                      <a:pt x="206" y="67"/>
                    </a:lnTo>
                    <a:lnTo>
                      <a:pt x="152" y="0"/>
                    </a:lnTo>
                    <a:lnTo>
                      <a:pt x="0" y="78"/>
                    </a:lnTo>
                    <a:close/>
                  </a:path>
                </a:pathLst>
              </a:custGeom>
              <a:solidFill>
                <a:srgbClr val="FFFFFF"/>
              </a:solidFill>
              <a:ln w="9525">
                <a:noFill/>
                <a:round/>
                <a:headEnd/>
                <a:tailEnd/>
              </a:ln>
            </p:spPr>
            <p:txBody>
              <a:bodyPr/>
              <a:lstStyle/>
              <a:p>
                <a:endParaRPr lang="ja-JP" altLang="en-US"/>
              </a:p>
            </p:txBody>
          </p:sp>
          <p:sp>
            <p:nvSpPr>
              <p:cNvPr id="50369" name="Freeform 111"/>
              <p:cNvSpPr>
                <a:spLocks/>
              </p:cNvSpPr>
              <p:nvPr/>
            </p:nvSpPr>
            <p:spPr bwMode="auto">
              <a:xfrm>
                <a:off x="3160" y="1790"/>
                <a:ext cx="65" cy="64"/>
              </a:xfrm>
              <a:custGeom>
                <a:avLst/>
                <a:gdLst>
                  <a:gd name="T0" fmla="*/ 1 w 128"/>
                  <a:gd name="T1" fmla="*/ 1 h 128"/>
                  <a:gd name="T2" fmla="*/ 1 w 128"/>
                  <a:gd name="T3" fmla="*/ 1 h 128"/>
                  <a:gd name="T4" fmla="*/ 1 w 128"/>
                  <a:gd name="T5" fmla="*/ 1 h 128"/>
                  <a:gd name="T6" fmla="*/ 1 w 128"/>
                  <a:gd name="T7" fmla="*/ 1 h 128"/>
                  <a:gd name="T8" fmla="*/ 1 w 128"/>
                  <a:gd name="T9" fmla="*/ 1 h 128"/>
                  <a:gd name="T10" fmla="*/ 1 w 128"/>
                  <a:gd name="T11" fmla="*/ 1 h 128"/>
                  <a:gd name="T12" fmla="*/ 1 w 128"/>
                  <a:gd name="T13" fmla="*/ 1 h 128"/>
                  <a:gd name="T14" fmla="*/ 1 w 128"/>
                  <a:gd name="T15" fmla="*/ 1 h 128"/>
                  <a:gd name="T16" fmla="*/ 1 w 128"/>
                  <a:gd name="T17" fmla="*/ 1 h 128"/>
                  <a:gd name="T18" fmla="*/ 1 w 128"/>
                  <a:gd name="T19" fmla="*/ 1 h 128"/>
                  <a:gd name="T20" fmla="*/ 1 w 128"/>
                  <a:gd name="T21" fmla="*/ 1 h 128"/>
                  <a:gd name="T22" fmla="*/ 1 w 128"/>
                  <a:gd name="T23" fmla="*/ 1 h 128"/>
                  <a:gd name="T24" fmla="*/ 1 w 128"/>
                  <a:gd name="T25" fmla="*/ 1 h 128"/>
                  <a:gd name="T26" fmla="*/ 1 w 128"/>
                  <a:gd name="T27" fmla="*/ 1 h 128"/>
                  <a:gd name="T28" fmla="*/ 1 w 128"/>
                  <a:gd name="T29" fmla="*/ 1 h 128"/>
                  <a:gd name="T30" fmla="*/ 1 w 128"/>
                  <a:gd name="T31" fmla="*/ 0 h 128"/>
                  <a:gd name="T32" fmla="*/ 1 w 128"/>
                  <a:gd name="T33" fmla="*/ 0 h 128"/>
                  <a:gd name="T34" fmla="*/ 1 w 128"/>
                  <a:gd name="T35" fmla="*/ 1 h 128"/>
                  <a:gd name="T36" fmla="*/ 1 w 128"/>
                  <a:gd name="T37" fmla="*/ 1 h 128"/>
                  <a:gd name="T38" fmla="*/ 1 w 128"/>
                  <a:gd name="T39" fmla="*/ 1 h 128"/>
                  <a:gd name="T40" fmla="*/ 1 w 128"/>
                  <a:gd name="T41" fmla="*/ 1 h 128"/>
                  <a:gd name="T42" fmla="*/ 1 w 128"/>
                  <a:gd name="T43" fmla="*/ 1 h 128"/>
                  <a:gd name="T44" fmla="*/ 1 w 128"/>
                  <a:gd name="T45" fmla="*/ 1 h 128"/>
                  <a:gd name="T46" fmla="*/ 0 w 128"/>
                  <a:gd name="T47" fmla="*/ 1 h 128"/>
                  <a:gd name="T48" fmla="*/ 0 w 128"/>
                  <a:gd name="T49" fmla="*/ 1 h 128"/>
                  <a:gd name="T50" fmla="*/ 1 w 128"/>
                  <a:gd name="T51" fmla="*/ 1 h 128"/>
                  <a:gd name="T52" fmla="*/ 1 w 128"/>
                  <a:gd name="T53" fmla="*/ 1 h 128"/>
                  <a:gd name="T54" fmla="*/ 1 w 128"/>
                  <a:gd name="T55" fmla="*/ 1 h 128"/>
                  <a:gd name="T56" fmla="*/ 1 w 128"/>
                  <a:gd name="T57" fmla="*/ 1 h 128"/>
                  <a:gd name="T58" fmla="*/ 1 w 128"/>
                  <a:gd name="T59" fmla="*/ 1 h 128"/>
                  <a:gd name="T60" fmla="*/ 1 w 128"/>
                  <a:gd name="T61" fmla="*/ 1 h 128"/>
                  <a:gd name="T62" fmla="*/ 1 w 128"/>
                  <a:gd name="T63" fmla="*/ 1 h 128"/>
                  <a:gd name="T64" fmla="*/ 1 w 128"/>
                  <a:gd name="T65" fmla="*/ 1 h 1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8"/>
                  <a:gd name="T100" fmla="*/ 0 h 128"/>
                  <a:gd name="T101" fmla="*/ 128 w 128"/>
                  <a:gd name="T102" fmla="*/ 128 h 1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8" h="128">
                    <a:moveTo>
                      <a:pt x="64" y="128"/>
                    </a:moveTo>
                    <a:lnTo>
                      <a:pt x="69" y="128"/>
                    </a:lnTo>
                    <a:lnTo>
                      <a:pt x="76" y="127"/>
                    </a:lnTo>
                    <a:lnTo>
                      <a:pt x="83" y="126"/>
                    </a:lnTo>
                    <a:lnTo>
                      <a:pt x="88" y="123"/>
                    </a:lnTo>
                    <a:lnTo>
                      <a:pt x="93" y="120"/>
                    </a:lnTo>
                    <a:lnTo>
                      <a:pt x="99" y="116"/>
                    </a:lnTo>
                    <a:lnTo>
                      <a:pt x="104" y="113"/>
                    </a:lnTo>
                    <a:lnTo>
                      <a:pt x="109" y="109"/>
                    </a:lnTo>
                    <a:lnTo>
                      <a:pt x="112" y="104"/>
                    </a:lnTo>
                    <a:lnTo>
                      <a:pt x="116" y="99"/>
                    </a:lnTo>
                    <a:lnTo>
                      <a:pt x="119" y="93"/>
                    </a:lnTo>
                    <a:lnTo>
                      <a:pt x="123" y="88"/>
                    </a:lnTo>
                    <a:lnTo>
                      <a:pt x="124" y="83"/>
                    </a:lnTo>
                    <a:lnTo>
                      <a:pt x="125" y="76"/>
                    </a:lnTo>
                    <a:lnTo>
                      <a:pt x="127" y="69"/>
                    </a:lnTo>
                    <a:lnTo>
                      <a:pt x="128" y="64"/>
                    </a:lnTo>
                    <a:lnTo>
                      <a:pt x="127" y="57"/>
                    </a:lnTo>
                    <a:lnTo>
                      <a:pt x="125" y="51"/>
                    </a:lnTo>
                    <a:lnTo>
                      <a:pt x="124" y="44"/>
                    </a:lnTo>
                    <a:lnTo>
                      <a:pt x="123" y="38"/>
                    </a:lnTo>
                    <a:lnTo>
                      <a:pt x="119" y="33"/>
                    </a:lnTo>
                    <a:lnTo>
                      <a:pt x="116" y="28"/>
                    </a:lnTo>
                    <a:lnTo>
                      <a:pt x="112" y="22"/>
                    </a:lnTo>
                    <a:lnTo>
                      <a:pt x="109" y="18"/>
                    </a:lnTo>
                    <a:lnTo>
                      <a:pt x="104" y="14"/>
                    </a:lnTo>
                    <a:lnTo>
                      <a:pt x="99" y="10"/>
                    </a:lnTo>
                    <a:lnTo>
                      <a:pt x="93" y="6"/>
                    </a:lnTo>
                    <a:lnTo>
                      <a:pt x="88" y="5"/>
                    </a:lnTo>
                    <a:lnTo>
                      <a:pt x="83" y="2"/>
                    </a:lnTo>
                    <a:lnTo>
                      <a:pt x="76" y="1"/>
                    </a:lnTo>
                    <a:lnTo>
                      <a:pt x="69" y="0"/>
                    </a:lnTo>
                    <a:lnTo>
                      <a:pt x="64" y="0"/>
                    </a:lnTo>
                    <a:lnTo>
                      <a:pt x="57" y="0"/>
                    </a:lnTo>
                    <a:lnTo>
                      <a:pt x="50" y="1"/>
                    </a:lnTo>
                    <a:lnTo>
                      <a:pt x="42" y="2"/>
                    </a:lnTo>
                    <a:lnTo>
                      <a:pt x="37" y="5"/>
                    </a:lnTo>
                    <a:lnTo>
                      <a:pt x="32" y="6"/>
                    </a:lnTo>
                    <a:lnTo>
                      <a:pt x="26" y="10"/>
                    </a:lnTo>
                    <a:lnTo>
                      <a:pt x="22" y="14"/>
                    </a:lnTo>
                    <a:lnTo>
                      <a:pt x="18" y="18"/>
                    </a:lnTo>
                    <a:lnTo>
                      <a:pt x="13" y="22"/>
                    </a:lnTo>
                    <a:lnTo>
                      <a:pt x="10" y="28"/>
                    </a:lnTo>
                    <a:lnTo>
                      <a:pt x="6" y="33"/>
                    </a:lnTo>
                    <a:lnTo>
                      <a:pt x="5" y="38"/>
                    </a:lnTo>
                    <a:lnTo>
                      <a:pt x="2" y="44"/>
                    </a:lnTo>
                    <a:lnTo>
                      <a:pt x="1" y="51"/>
                    </a:lnTo>
                    <a:lnTo>
                      <a:pt x="0" y="57"/>
                    </a:lnTo>
                    <a:lnTo>
                      <a:pt x="0" y="64"/>
                    </a:lnTo>
                    <a:lnTo>
                      <a:pt x="0" y="69"/>
                    </a:lnTo>
                    <a:lnTo>
                      <a:pt x="1" y="76"/>
                    </a:lnTo>
                    <a:lnTo>
                      <a:pt x="2" y="83"/>
                    </a:lnTo>
                    <a:lnTo>
                      <a:pt x="5" y="88"/>
                    </a:lnTo>
                    <a:lnTo>
                      <a:pt x="6" y="93"/>
                    </a:lnTo>
                    <a:lnTo>
                      <a:pt x="10" y="99"/>
                    </a:lnTo>
                    <a:lnTo>
                      <a:pt x="13" y="104"/>
                    </a:lnTo>
                    <a:lnTo>
                      <a:pt x="18" y="109"/>
                    </a:lnTo>
                    <a:lnTo>
                      <a:pt x="22" y="113"/>
                    </a:lnTo>
                    <a:lnTo>
                      <a:pt x="26" y="116"/>
                    </a:lnTo>
                    <a:lnTo>
                      <a:pt x="32" y="120"/>
                    </a:lnTo>
                    <a:lnTo>
                      <a:pt x="37" y="123"/>
                    </a:lnTo>
                    <a:lnTo>
                      <a:pt x="42" y="126"/>
                    </a:lnTo>
                    <a:lnTo>
                      <a:pt x="50" y="127"/>
                    </a:lnTo>
                    <a:lnTo>
                      <a:pt x="57" y="128"/>
                    </a:lnTo>
                    <a:lnTo>
                      <a:pt x="64" y="128"/>
                    </a:lnTo>
                    <a:close/>
                  </a:path>
                </a:pathLst>
              </a:custGeom>
              <a:solidFill>
                <a:srgbClr val="000000"/>
              </a:solidFill>
              <a:ln w="9525">
                <a:noFill/>
                <a:round/>
                <a:headEnd/>
                <a:tailEnd/>
              </a:ln>
            </p:spPr>
            <p:txBody>
              <a:bodyPr/>
              <a:lstStyle/>
              <a:p>
                <a:endParaRPr lang="ja-JP" altLang="en-US"/>
              </a:p>
            </p:txBody>
          </p:sp>
          <p:sp>
            <p:nvSpPr>
              <p:cNvPr id="50370" name="Freeform 112"/>
              <p:cNvSpPr>
                <a:spLocks/>
              </p:cNvSpPr>
              <p:nvPr/>
            </p:nvSpPr>
            <p:spPr bwMode="auto">
              <a:xfrm>
                <a:off x="3168" y="1797"/>
                <a:ext cx="48" cy="50"/>
              </a:xfrm>
              <a:custGeom>
                <a:avLst/>
                <a:gdLst>
                  <a:gd name="T0" fmla="*/ 0 w 98"/>
                  <a:gd name="T1" fmla="*/ 0 h 101"/>
                  <a:gd name="T2" fmla="*/ 0 w 98"/>
                  <a:gd name="T3" fmla="*/ 0 h 101"/>
                  <a:gd name="T4" fmla="*/ 0 w 98"/>
                  <a:gd name="T5" fmla="*/ 0 h 101"/>
                  <a:gd name="T6" fmla="*/ 0 w 98"/>
                  <a:gd name="T7" fmla="*/ 0 h 101"/>
                  <a:gd name="T8" fmla="*/ 0 w 98"/>
                  <a:gd name="T9" fmla="*/ 0 h 101"/>
                  <a:gd name="T10" fmla="*/ 0 w 98"/>
                  <a:gd name="T11" fmla="*/ 0 h 101"/>
                  <a:gd name="T12" fmla="*/ 0 w 98"/>
                  <a:gd name="T13" fmla="*/ 0 h 101"/>
                  <a:gd name="T14" fmla="*/ 0 w 98"/>
                  <a:gd name="T15" fmla="*/ 0 h 101"/>
                  <a:gd name="T16" fmla="*/ 0 w 98"/>
                  <a:gd name="T17" fmla="*/ 0 h 101"/>
                  <a:gd name="T18" fmla="*/ 0 w 98"/>
                  <a:gd name="T19" fmla="*/ 0 h 101"/>
                  <a:gd name="T20" fmla="*/ 0 w 98"/>
                  <a:gd name="T21" fmla="*/ 0 h 101"/>
                  <a:gd name="T22" fmla="*/ 0 w 98"/>
                  <a:gd name="T23" fmla="*/ 0 h 101"/>
                  <a:gd name="T24" fmla="*/ 0 w 98"/>
                  <a:gd name="T25" fmla="*/ 0 h 101"/>
                  <a:gd name="T26" fmla="*/ 0 w 98"/>
                  <a:gd name="T27" fmla="*/ 0 h 101"/>
                  <a:gd name="T28" fmla="*/ 0 w 98"/>
                  <a:gd name="T29" fmla="*/ 0 h 101"/>
                  <a:gd name="T30" fmla="*/ 0 w 98"/>
                  <a:gd name="T31" fmla="*/ 0 h 101"/>
                  <a:gd name="T32" fmla="*/ 0 w 98"/>
                  <a:gd name="T33" fmla="*/ 0 h 101"/>
                  <a:gd name="T34" fmla="*/ 0 w 98"/>
                  <a:gd name="T35" fmla="*/ 0 h 101"/>
                  <a:gd name="T36" fmla="*/ 0 w 98"/>
                  <a:gd name="T37" fmla="*/ 0 h 101"/>
                  <a:gd name="T38" fmla="*/ 0 w 98"/>
                  <a:gd name="T39" fmla="*/ 0 h 101"/>
                  <a:gd name="T40" fmla="*/ 0 w 98"/>
                  <a:gd name="T41" fmla="*/ 0 h 101"/>
                  <a:gd name="T42" fmla="*/ 0 w 98"/>
                  <a:gd name="T43" fmla="*/ 0 h 101"/>
                  <a:gd name="T44" fmla="*/ 0 w 98"/>
                  <a:gd name="T45" fmla="*/ 0 h 101"/>
                  <a:gd name="T46" fmla="*/ 0 w 98"/>
                  <a:gd name="T47" fmla="*/ 0 h 101"/>
                  <a:gd name="T48" fmla="*/ 0 w 98"/>
                  <a:gd name="T49" fmla="*/ 0 h 101"/>
                  <a:gd name="T50" fmla="*/ 0 w 98"/>
                  <a:gd name="T51" fmla="*/ 0 h 101"/>
                  <a:gd name="T52" fmla="*/ 0 w 98"/>
                  <a:gd name="T53" fmla="*/ 0 h 101"/>
                  <a:gd name="T54" fmla="*/ 0 w 98"/>
                  <a:gd name="T55" fmla="*/ 0 h 101"/>
                  <a:gd name="T56" fmla="*/ 0 w 98"/>
                  <a:gd name="T57" fmla="*/ 0 h 101"/>
                  <a:gd name="T58" fmla="*/ 0 w 98"/>
                  <a:gd name="T59" fmla="*/ 0 h 101"/>
                  <a:gd name="T60" fmla="*/ 0 w 98"/>
                  <a:gd name="T61" fmla="*/ 0 h 101"/>
                  <a:gd name="T62" fmla="*/ 0 w 98"/>
                  <a:gd name="T63" fmla="*/ 0 h 101"/>
                  <a:gd name="T64" fmla="*/ 0 w 98"/>
                  <a:gd name="T65" fmla="*/ 0 h 1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101"/>
                  <a:gd name="T101" fmla="*/ 98 w 98"/>
                  <a:gd name="T102" fmla="*/ 101 h 1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101">
                    <a:moveTo>
                      <a:pt x="50" y="101"/>
                    </a:moveTo>
                    <a:lnTo>
                      <a:pt x="54" y="99"/>
                    </a:lnTo>
                    <a:lnTo>
                      <a:pt x="58" y="99"/>
                    </a:lnTo>
                    <a:lnTo>
                      <a:pt x="63" y="97"/>
                    </a:lnTo>
                    <a:lnTo>
                      <a:pt x="67" y="95"/>
                    </a:lnTo>
                    <a:lnTo>
                      <a:pt x="71" y="94"/>
                    </a:lnTo>
                    <a:lnTo>
                      <a:pt x="75" y="91"/>
                    </a:lnTo>
                    <a:lnTo>
                      <a:pt x="79" y="89"/>
                    </a:lnTo>
                    <a:lnTo>
                      <a:pt x="83" y="85"/>
                    </a:lnTo>
                    <a:lnTo>
                      <a:pt x="86" y="82"/>
                    </a:lnTo>
                    <a:lnTo>
                      <a:pt x="89" y="78"/>
                    </a:lnTo>
                    <a:lnTo>
                      <a:pt x="91" y="73"/>
                    </a:lnTo>
                    <a:lnTo>
                      <a:pt x="93" y="70"/>
                    </a:lnTo>
                    <a:lnTo>
                      <a:pt x="95" y="65"/>
                    </a:lnTo>
                    <a:lnTo>
                      <a:pt x="97" y="59"/>
                    </a:lnTo>
                    <a:lnTo>
                      <a:pt x="97" y="54"/>
                    </a:lnTo>
                    <a:lnTo>
                      <a:pt x="98" y="50"/>
                    </a:lnTo>
                    <a:lnTo>
                      <a:pt x="97" y="45"/>
                    </a:lnTo>
                    <a:lnTo>
                      <a:pt x="97" y="39"/>
                    </a:lnTo>
                    <a:lnTo>
                      <a:pt x="95" y="34"/>
                    </a:lnTo>
                    <a:lnTo>
                      <a:pt x="93" y="30"/>
                    </a:lnTo>
                    <a:lnTo>
                      <a:pt x="91" y="26"/>
                    </a:lnTo>
                    <a:lnTo>
                      <a:pt x="89" y="20"/>
                    </a:lnTo>
                    <a:lnTo>
                      <a:pt x="86" y="18"/>
                    </a:lnTo>
                    <a:lnTo>
                      <a:pt x="83" y="15"/>
                    </a:lnTo>
                    <a:lnTo>
                      <a:pt x="79" y="11"/>
                    </a:lnTo>
                    <a:lnTo>
                      <a:pt x="75" y="8"/>
                    </a:lnTo>
                    <a:lnTo>
                      <a:pt x="71" y="6"/>
                    </a:lnTo>
                    <a:lnTo>
                      <a:pt x="67" y="4"/>
                    </a:lnTo>
                    <a:lnTo>
                      <a:pt x="63" y="2"/>
                    </a:lnTo>
                    <a:lnTo>
                      <a:pt x="58" y="2"/>
                    </a:lnTo>
                    <a:lnTo>
                      <a:pt x="54" y="0"/>
                    </a:lnTo>
                    <a:lnTo>
                      <a:pt x="50" y="0"/>
                    </a:lnTo>
                    <a:lnTo>
                      <a:pt x="44" y="0"/>
                    </a:lnTo>
                    <a:lnTo>
                      <a:pt x="39" y="2"/>
                    </a:lnTo>
                    <a:lnTo>
                      <a:pt x="34" y="2"/>
                    </a:lnTo>
                    <a:lnTo>
                      <a:pt x="30" y="4"/>
                    </a:lnTo>
                    <a:lnTo>
                      <a:pt x="26" y="6"/>
                    </a:lnTo>
                    <a:lnTo>
                      <a:pt x="20" y="8"/>
                    </a:lnTo>
                    <a:lnTo>
                      <a:pt x="16" y="11"/>
                    </a:lnTo>
                    <a:lnTo>
                      <a:pt x="15" y="15"/>
                    </a:lnTo>
                    <a:lnTo>
                      <a:pt x="11" y="18"/>
                    </a:lnTo>
                    <a:lnTo>
                      <a:pt x="8" y="20"/>
                    </a:lnTo>
                    <a:lnTo>
                      <a:pt x="6" y="26"/>
                    </a:lnTo>
                    <a:lnTo>
                      <a:pt x="4" y="30"/>
                    </a:lnTo>
                    <a:lnTo>
                      <a:pt x="2" y="34"/>
                    </a:lnTo>
                    <a:lnTo>
                      <a:pt x="2" y="39"/>
                    </a:lnTo>
                    <a:lnTo>
                      <a:pt x="0" y="45"/>
                    </a:lnTo>
                    <a:lnTo>
                      <a:pt x="0" y="50"/>
                    </a:lnTo>
                    <a:lnTo>
                      <a:pt x="0" y="54"/>
                    </a:lnTo>
                    <a:lnTo>
                      <a:pt x="2" y="59"/>
                    </a:lnTo>
                    <a:lnTo>
                      <a:pt x="2" y="65"/>
                    </a:lnTo>
                    <a:lnTo>
                      <a:pt x="4" y="70"/>
                    </a:lnTo>
                    <a:lnTo>
                      <a:pt x="6" y="73"/>
                    </a:lnTo>
                    <a:lnTo>
                      <a:pt x="8" y="78"/>
                    </a:lnTo>
                    <a:lnTo>
                      <a:pt x="11" y="82"/>
                    </a:lnTo>
                    <a:lnTo>
                      <a:pt x="15" y="85"/>
                    </a:lnTo>
                    <a:lnTo>
                      <a:pt x="16" y="89"/>
                    </a:lnTo>
                    <a:lnTo>
                      <a:pt x="20" y="91"/>
                    </a:lnTo>
                    <a:lnTo>
                      <a:pt x="26" y="94"/>
                    </a:lnTo>
                    <a:lnTo>
                      <a:pt x="30" y="95"/>
                    </a:lnTo>
                    <a:lnTo>
                      <a:pt x="34" y="97"/>
                    </a:lnTo>
                    <a:lnTo>
                      <a:pt x="39" y="99"/>
                    </a:lnTo>
                    <a:lnTo>
                      <a:pt x="44" y="99"/>
                    </a:lnTo>
                    <a:lnTo>
                      <a:pt x="50" y="101"/>
                    </a:lnTo>
                    <a:close/>
                  </a:path>
                </a:pathLst>
              </a:custGeom>
              <a:solidFill>
                <a:srgbClr val="ABA863"/>
              </a:solidFill>
              <a:ln w="9525">
                <a:noFill/>
                <a:round/>
                <a:headEnd/>
                <a:tailEnd/>
              </a:ln>
            </p:spPr>
            <p:txBody>
              <a:bodyPr/>
              <a:lstStyle/>
              <a:p>
                <a:endParaRPr lang="ja-JP" altLang="en-US"/>
              </a:p>
            </p:txBody>
          </p:sp>
          <p:sp>
            <p:nvSpPr>
              <p:cNvPr id="50371" name="Freeform 113"/>
              <p:cNvSpPr>
                <a:spLocks/>
              </p:cNvSpPr>
              <p:nvPr/>
            </p:nvSpPr>
            <p:spPr bwMode="auto">
              <a:xfrm>
                <a:off x="3184" y="1814"/>
                <a:ext cx="14" cy="14"/>
              </a:xfrm>
              <a:custGeom>
                <a:avLst/>
                <a:gdLst>
                  <a:gd name="T0" fmla="*/ 1 w 28"/>
                  <a:gd name="T1" fmla="*/ 1 h 28"/>
                  <a:gd name="T2" fmla="*/ 1 w 28"/>
                  <a:gd name="T3" fmla="*/ 1 h 28"/>
                  <a:gd name="T4" fmla="*/ 1 w 28"/>
                  <a:gd name="T5" fmla="*/ 1 h 28"/>
                  <a:gd name="T6" fmla="*/ 1 w 28"/>
                  <a:gd name="T7" fmla="*/ 1 h 28"/>
                  <a:gd name="T8" fmla="*/ 1 w 28"/>
                  <a:gd name="T9" fmla="*/ 1 h 28"/>
                  <a:gd name="T10" fmla="*/ 1 w 28"/>
                  <a:gd name="T11" fmla="*/ 1 h 28"/>
                  <a:gd name="T12" fmla="*/ 1 w 28"/>
                  <a:gd name="T13" fmla="*/ 1 h 28"/>
                  <a:gd name="T14" fmla="*/ 1 w 28"/>
                  <a:gd name="T15" fmla="*/ 0 h 28"/>
                  <a:gd name="T16" fmla="*/ 1 w 28"/>
                  <a:gd name="T17" fmla="*/ 0 h 28"/>
                  <a:gd name="T18" fmla="*/ 1 w 28"/>
                  <a:gd name="T19" fmla="*/ 0 h 28"/>
                  <a:gd name="T20" fmla="*/ 1 w 28"/>
                  <a:gd name="T21" fmla="*/ 1 h 28"/>
                  <a:gd name="T22" fmla="*/ 0 w 28"/>
                  <a:gd name="T23" fmla="*/ 1 h 28"/>
                  <a:gd name="T24" fmla="*/ 0 w 28"/>
                  <a:gd name="T25" fmla="*/ 1 h 28"/>
                  <a:gd name="T26" fmla="*/ 0 w 28"/>
                  <a:gd name="T27" fmla="*/ 1 h 28"/>
                  <a:gd name="T28" fmla="*/ 1 w 28"/>
                  <a:gd name="T29" fmla="*/ 1 h 28"/>
                  <a:gd name="T30" fmla="*/ 1 w 28"/>
                  <a:gd name="T31" fmla="*/ 1 h 28"/>
                  <a:gd name="T32" fmla="*/ 1 w 28"/>
                  <a:gd name="T33" fmla="*/ 1 h 28"/>
                  <a:gd name="T34" fmla="*/ 1 w 28"/>
                  <a:gd name="T35" fmla="*/ 1 h 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
                  <a:gd name="T55" fmla="*/ 0 h 28"/>
                  <a:gd name="T56" fmla="*/ 28 w 28"/>
                  <a:gd name="T57" fmla="*/ 28 h 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 h="28">
                    <a:moveTo>
                      <a:pt x="13" y="28"/>
                    </a:moveTo>
                    <a:lnTo>
                      <a:pt x="18" y="27"/>
                    </a:lnTo>
                    <a:lnTo>
                      <a:pt x="22" y="24"/>
                    </a:lnTo>
                    <a:lnTo>
                      <a:pt x="27" y="19"/>
                    </a:lnTo>
                    <a:lnTo>
                      <a:pt x="28" y="15"/>
                    </a:lnTo>
                    <a:lnTo>
                      <a:pt x="27" y="8"/>
                    </a:lnTo>
                    <a:lnTo>
                      <a:pt x="22" y="4"/>
                    </a:lnTo>
                    <a:lnTo>
                      <a:pt x="18" y="0"/>
                    </a:lnTo>
                    <a:lnTo>
                      <a:pt x="13" y="0"/>
                    </a:lnTo>
                    <a:lnTo>
                      <a:pt x="6" y="0"/>
                    </a:lnTo>
                    <a:lnTo>
                      <a:pt x="4" y="4"/>
                    </a:lnTo>
                    <a:lnTo>
                      <a:pt x="0" y="8"/>
                    </a:lnTo>
                    <a:lnTo>
                      <a:pt x="0" y="15"/>
                    </a:lnTo>
                    <a:lnTo>
                      <a:pt x="0" y="19"/>
                    </a:lnTo>
                    <a:lnTo>
                      <a:pt x="4" y="24"/>
                    </a:lnTo>
                    <a:lnTo>
                      <a:pt x="6" y="27"/>
                    </a:lnTo>
                    <a:lnTo>
                      <a:pt x="13" y="28"/>
                    </a:lnTo>
                    <a:close/>
                  </a:path>
                </a:pathLst>
              </a:custGeom>
              <a:solidFill>
                <a:srgbClr val="000000"/>
              </a:solidFill>
              <a:ln w="9525">
                <a:noFill/>
                <a:round/>
                <a:headEnd/>
                <a:tailEnd/>
              </a:ln>
            </p:spPr>
            <p:txBody>
              <a:bodyPr/>
              <a:lstStyle/>
              <a:p>
                <a:endParaRPr lang="ja-JP" altLang="en-US"/>
              </a:p>
            </p:txBody>
          </p:sp>
          <p:sp>
            <p:nvSpPr>
              <p:cNvPr id="50372" name="Freeform 114"/>
              <p:cNvSpPr>
                <a:spLocks/>
              </p:cNvSpPr>
              <p:nvPr/>
            </p:nvSpPr>
            <p:spPr bwMode="auto">
              <a:xfrm>
                <a:off x="3113" y="1756"/>
                <a:ext cx="39" cy="37"/>
              </a:xfrm>
              <a:custGeom>
                <a:avLst/>
                <a:gdLst>
                  <a:gd name="T0" fmla="*/ 0 w 76"/>
                  <a:gd name="T1" fmla="*/ 1 h 72"/>
                  <a:gd name="T2" fmla="*/ 1 w 76"/>
                  <a:gd name="T3" fmla="*/ 1 h 72"/>
                  <a:gd name="T4" fmla="*/ 1 w 76"/>
                  <a:gd name="T5" fmla="*/ 1 h 72"/>
                  <a:gd name="T6" fmla="*/ 1 w 76"/>
                  <a:gd name="T7" fmla="*/ 0 h 72"/>
                  <a:gd name="T8" fmla="*/ 0 w 76"/>
                  <a:gd name="T9" fmla="*/ 1 h 72"/>
                  <a:gd name="T10" fmla="*/ 0 w 76"/>
                  <a:gd name="T11" fmla="*/ 1 h 72"/>
                  <a:gd name="T12" fmla="*/ 0 60000 65536"/>
                  <a:gd name="T13" fmla="*/ 0 60000 65536"/>
                  <a:gd name="T14" fmla="*/ 0 60000 65536"/>
                  <a:gd name="T15" fmla="*/ 0 60000 65536"/>
                  <a:gd name="T16" fmla="*/ 0 60000 65536"/>
                  <a:gd name="T17" fmla="*/ 0 60000 65536"/>
                  <a:gd name="T18" fmla="*/ 0 w 76"/>
                  <a:gd name="T19" fmla="*/ 0 h 72"/>
                  <a:gd name="T20" fmla="*/ 76 w 76"/>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76" h="72">
                    <a:moveTo>
                      <a:pt x="0" y="17"/>
                    </a:moveTo>
                    <a:lnTo>
                      <a:pt x="48" y="72"/>
                    </a:lnTo>
                    <a:lnTo>
                      <a:pt x="76" y="55"/>
                    </a:lnTo>
                    <a:lnTo>
                      <a:pt x="33" y="0"/>
                    </a:lnTo>
                    <a:lnTo>
                      <a:pt x="0" y="17"/>
                    </a:lnTo>
                    <a:close/>
                  </a:path>
                </a:pathLst>
              </a:custGeom>
              <a:solidFill>
                <a:srgbClr val="000000"/>
              </a:solidFill>
              <a:ln w="9525">
                <a:noFill/>
                <a:round/>
                <a:headEnd/>
                <a:tailEnd/>
              </a:ln>
            </p:spPr>
            <p:txBody>
              <a:bodyPr/>
              <a:lstStyle/>
              <a:p>
                <a:endParaRPr lang="ja-JP" altLang="en-US"/>
              </a:p>
            </p:txBody>
          </p:sp>
          <p:sp>
            <p:nvSpPr>
              <p:cNvPr id="50373" name="Freeform 115"/>
              <p:cNvSpPr>
                <a:spLocks/>
              </p:cNvSpPr>
              <p:nvPr/>
            </p:nvSpPr>
            <p:spPr bwMode="auto">
              <a:xfrm>
                <a:off x="3073" y="1786"/>
                <a:ext cx="99" cy="138"/>
              </a:xfrm>
              <a:custGeom>
                <a:avLst/>
                <a:gdLst>
                  <a:gd name="T0" fmla="*/ 1 w 197"/>
                  <a:gd name="T1" fmla="*/ 0 h 277"/>
                  <a:gd name="T2" fmla="*/ 0 w 197"/>
                  <a:gd name="T3" fmla="*/ 0 h 277"/>
                  <a:gd name="T4" fmla="*/ 1 w 197"/>
                  <a:gd name="T5" fmla="*/ 0 h 277"/>
                  <a:gd name="T6" fmla="*/ 1 w 197"/>
                  <a:gd name="T7" fmla="*/ 0 h 277"/>
                  <a:gd name="T8" fmla="*/ 1 w 197"/>
                  <a:gd name="T9" fmla="*/ 0 h 277"/>
                  <a:gd name="T10" fmla="*/ 1 w 197"/>
                  <a:gd name="T11" fmla="*/ 0 h 277"/>
                  <a:gd name="T12" fmla="*/ 0 60000 65536"/>
                  <a:gd name="T13" fmla="*/ 0 60000 65536"/>
                  <a:gd name="T14" fmla="*/ 0 60000 65536"/>
                  <a:gd name="T15" fmla="*/ 0 60000 65536"/>
                  <a:gd name="T16" fmla="*/ 0 60000 65536"/>
                  <a:gd name="T17" fmla="*/ 0 60000 65536"/>
                  <a:gd name="T18" fmla="*/ 0 w 197"/>
                  <a:gd name="T19" fmla="*/ 0 h 277"/>
                  <a:gd name="T20" fmla="*/ 197 w 197"/>
                  <a:gd name="T21" fmla="*/ 277 h 277"/>
                </a:gdLst>
                <a:ahLst/>
                <a:cxnLst>
                  <a:cxn ang="T12">
                    <a:pos x="T0" y="T1"/>
                  </a:cxn>
                  <a:cxn ang="T13">
                    <a:pos x="T2" y="T3"/>
                  </a:cxn>
                  <a:cxn ang="T14">
                    <a:pos x="T4" y="T5"/>
                  </a:cxn>
                  <a:cxn ang="T15">
                    <a:pos x="T6" y="T7"/>
                  </a:cxn>
                  <a:cxn ang="T16">
                    <a:pos x="T8" y="T9"/>
                  </a:cxn>
                  <a:cxn ang="T17">
                    <a:pos x="T10" y="T11"/>
                  </a:cxn>
                </a:cxnLst>
                <a:rect l="T18" t="T19" r="T20" b="T21"/>
                <a:pathLst>
                  <a:path w="197" h="277">
                    <a:moveTo>
                      <a:pt x="3" y="0"/>
                    </a:moveTo>
                    <a:lnTo>
                      <a:pt x="0" y="48"/>
                    </a:lnTo>
                    <a:lnTo>
                      <a:pt x="185" y="277"/>
                    </a:lnTo>
                    <a:lnTo>
                      <a:pt x="197" y="241"/>
                    </a:lnTo>
                    <a:lnTo>
                      <a:pt x="3" y="0"/>
                    </a:lnTo>
                    <a:close/>
                  </a:path>
                </a:pathLst>
              </a:custGeom>
              <a:solidFill>
                <a:srgbClr val="B5B35C"/>
              </a:solidFill>
              <a:ln w="9525">
                <a:noFill/>
                <a:round/>
                <a:headEnd/>
                <a:tailEnd/>
              </a:ln>
            </p:spPr>
            <p:txBody>
              <a:bodyPr/>
              <a:lstStyle/>
              <a:p>
                <a:endParaRPr lang="ja-JP" altLang="en-US"/>
              </a:p>
            </p:txBody>
          </p:sp>
          <p:sp>
            <p:nvSpPr>
              <p:cNvPr id="50374" name="Freeform 116"/>
              <p:cNvSpPr>
                <a:spLocks/>
              </p:cNvSpPr>
              <p:nvPr/>
            </p:nvSpPr>
            <p:spPr bwMode="auto">
              <a:xfrm>
                <a:off x="3261" y="1837"/>
                <a:ext cx="17" cy="15"/>
              </a:xfrm>
              <a:custGeom>
                <a:avLst/>
                <a:gdLst>
                  <a:gd name="T0" fmla="*/ 1 w 33"/>
                  <a:gd name="T1" fmla="*/ 0 h 31"/>
                  <a:gd name="T2" fmla="*/ 1 w 33"/>
                  <a:gd name="T3" fmla="*/ 0 h 31"/>
                  <a:gd name="T4" fmla="*/ 1 w 33"/>
                  <a:gd name="T5" fmla="*/ 0 h 31"/>
                  <a:gd name="T6" fmla="*/ 0 w 33"/>
                  <a:gd name="T7" fmla="*/ 0 h 31"/>
                  <a:gd name="T8" fmla="*/ 1 w 33"/>
                  <a:gd name="T9" fmla="*/ 0 h 31"/>
                  <a:gd name="T10" fmla="*/ 1 w 33"/>
                  <a:gd name="T11" fmla="*/ 0 h 31"/>
                  <a:gd name="T12" fmla="*/ 0 60000 65536"/>
                  <a:gd name="T13" fmla="*/ 0 60000 65536"/>
                  <a:gd name="T14" fmla="*/ 0 60000 65536"/>
                  <a:gd name="T15" fmla="*/ 0 60000 65536"/>
                  <a:gd name="T16" fmla="*/ 0 60000 65536"/>
                  <a:gd name="T17" fmla="*/ 0 60000 65536"/>
                  <a:gd name="T18" fmla="*/ 0 w 33"/>
                  <a:gd name="T19" fmla="*/ 0 h 31"/>
                  <a:gd name="T20" fmla="*/ 33 w 33"/>
                  <a:gd name="T21" fmla="*/ 31 h 31"/>
                </a:gdLst>
                <a:ahLst/>
                <a:cxnLst>
                  <a:cxn ang="T12">
                    <a:pos x="T0" y="T1"/>
                  </a:cxn>
                  <a:cxn ang="T13">
                    <a:pos x="T2" y="T3"/>
                  </a:cxn>
                  <a:cxn ang="T14">
                    <a:pos x="T4" y="T5"/>
                  </a:cxn>
                  <a:cxn ang="T15">
                    <a:pos x="T6" y="T7"/>
                  </a:cxn>
                  <a:cxn ang="T16">
                    <a:pos x="T8" y="T9"/>
                  </a:cxn>
                  <a:cxn ang="T17">
                    <a:pos x="T10" y="T11"/>
                  </a:cxn>
                </a:cxnLst>
                <a:rect l="T18" t="T19" r="T20" b="T21"/>
                <a:pathLst>
                  <a:path w="33" h="31">
                    <a:moveTo>
                      <a:pt x="18" y="0"/>
                    </a:moveTo>
                    <a:lnTo>
                      <a:pt x="33" y="22"/>
                    </a:lnTo>
                    <a:lnTo>
                      <a:pt x="10" y="31"/>
                    </a:lnTo>
                    <a:lnTo>
                      <a:pt x="0" y="10"/>
                    </a:lnTo>
                    <a:lnTo>
                      <a:pt x="18" y="0"/>
                    </a:lnTo>
                    <a:close/>
                  </a:path>
                </a:pathLst>
              </a:custGeom>
              <a:solidFill>
                <a:srgbClr val="000000"/>
              </a:solidFill>
              <a:ln w="9525">
                <a:noFill/>
                <a:round/>
                <a:headEnd/>
                <a:tailEnd/>
              </a:ln>
            </p:spPr>
            <p:txBody>
              <a:bodyPr/>
              <a:lstStyle/>
              <a:p>
                <a:endParaRPr lang="ja-JP" altLang="en-US"/>
              </a:p>
            </p:txBody>
          </p:sp>
          <p:sp>
            <p:nvSpPr>
              <p:cNvPr id="50375" name="Freeform 117"/>
              <p:cNvSpPr>
                <a:spLocks/>
              </p:cNvSpPr>
              <p:nvPr/>
            </p:nvSpPr>
            <p:spPr bwMode="auto">
              <a:xfrm>
                <a:off x="3023" y="868"/>
                <a:ext cx="295" cy="285"/>
              </a:xfrm>
              <a:custGeom>
                <a:avLst/>
                <a:gdLst>
                  <a:gd name="T0" fmla="*/ 1 w 590"/>
                  <a:gd name="T1" fmla="*/ 1 h 569"/>
                  <a:gd name="T2" fmla="*/ 1 w 590"/>
                  <a:gd name="T3" fmla="*/ 0 h 569"/>
                  <a:gd name="T4" fmla="*/ 1 w 590"/>
                  <a:gd name="T5" fmla="*/ 1 h 569"/>
                  <a:gd name="T6" fmla="*/ 1 w 590"/>
                  <a:gd name="T7" fmla="*/ 1 h 569"/>
                  <a:gd name="T8" fmla="*/ 1 w 590"/>
                  <a:gd name="T9" fmla="*/ 1 h 569"/>
                  <a:gd name="T10" fmla="*/ 1 w 590"/>
                  <a:gd name="T11" fmla="*/ 1 h 569"/>
                  <a:gd name="T12" fmla="*/ 1 w 590"/>
                  <a:gd name="T13" fmla="*/ 1 h 569"/>
                  <a:gd name="T14" fmla="*/ 0 w 590"/>
                  <a:gd name="T15" fmla="*/ 1 h 569"/>
                  <a:gd name="T16" fmla="*/ 1 w 590"/>
                  <a:gd name="T17" fmla="*/ 1 h 569"/>
                  <a:gd name="T18" fmla="*/ 1 w 590"/>
                  <a:gd name="T19" fmla="*/ 1 h 5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90"/>
                  <a:gd name="T31" fmla="*/ 0 h 569"/>
                  <a:gd name="T32" fmla="*/ 590 w 590"/>
                  <a:gd name="T33" fmla="*/ 569 h 5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90" h="569">
                    <a:moveTo>
                      <a:pt x="110" y="4"/>
                    </a:moveTo>
                    <a:lnTo>
                      <a:pt x="581" y="0"/>
                    </a:lnTo>
                    <a:lnTo>
                      <a:pt x="588" y="248"/>
                    </a:lnTo>
                    <a:lnTo>
                      <a:pt x="590" y="561"/>
                    </a:lnTo>
                    <a:lnTo>
                      <a:pt x="292" y="558"/>
                    </a:lnTo>
                    <a:lnTo>
                      <a:pt x="11" y="569"/>
                    </a:lnTo>
                    <a:lnTo>
                      <a:pt x="1" y="264"/>
                    </a:lnTo>
                    <a:lnTo>
                      <a:pt x="0" y="4"/>
                    </a:lnTo>
                    <a:lnTo>
                      <a:pt x="110" y="4"/>
                    </a:lnTo>
                    <a:close/>
                  </a:path>
                </a:pathLst>
              </a:custGeom>
              <a:solidFill>
                <a:srgbClr val="000000"/>
              </a:solidFill>
              <a:ln w="9525">
                <a:noFill/>
                <a:round/>
                <a:headEnd/>
                <a:tailEnd/>
              </a:ln>
            </p:spPr>
            <p:txBody>
              <a:bodyPr/>
              <a:lstStyle/>
              <a:p>
                <a:endParaRPr lang="ja-JP" altLang="en-US"/>
              </a:p>
            </p:txBody>
          </p:sp>
          <p:sp>
            <p:nvSpPr>
              <p:cNvPr id="50376" name="Freeform 118"/>
              <p:cNvSpPr>
                <a:spLocks/>
              </p:cNvSpPr>
              <p:nvPr/>
            </p:nvSpPr>
            <p:spPr bwMode="auto">
              <a:xfrm>
                <a:off x="3037" y="882"/>
                <a:ext cx="268" cy="254"/>
              </a:xfrm>
              <a:custGeom>
                <a:avLst/>
                <a:gdLst>
                  <a:gd name="T0" fmla="*/ 0 w 536"/>
                  <a:gd name="T1" fmla="*/ 0 h 509"/>
                  <a:gd name="T2" fmla="*/ 1 w 536"/>
                  <a:gd name="T3" fmla="*/ 0 h 509"/>
                  <a:gd name="T4" fmla="*/ 1 w 536"/>
                  <a:gd name="T5" fmla="*/ 0 h 509"/>
                  <a:gd name="T6" fmla="*/ 1 w 536"/>
                  <a:gd name="T7" fmla="*/ 0 h 509"/>
                  <a:gd name="T8" fmla="*/ 1 w 536"/>
                  <a:gd name="T9" fmla="*/ 0 h 509"/>
                  <a:gd name="T10" fmla="*/ 0 w 536"/>
                  <a:gd name="T11" fmla="*/ 0 h 509"/>
                  <a:gd name="T12" fmla="*/ 0 w 536"/>
                  <a:gd name="T13" fmla="*/ 0 h 509"/>
                  <a:gd name="T14" fmla="*/ 0 60000 65536"/>
                  <a:gd name="T15" fmla="*/ 0 60000 65536"/>
                  <a:gd name="T16" fmla="*/ 0 60000 65536"/>
                  <a:gd name="T17" fmla="*/ 0 60000 65536"/>
                  <a:gd name="T18" fmla="*/ 0 60000 65536"/>
                  <a:gd name="T19" fmla="*/ 0 60000 65536"/>
                  <a:gd name="T20" fmla="*/ 0 60000 65536"/>
                  <a:gd name="T21" fmla="*/ 0 w 536"/>
                  <a:gd name="T22" fmla="*/ 0 h 509"/>
                  <a:gd name="T23" fmla="*/ 536 w 536"/>
                  <a:gd name="T24" fmla="*/ 509 h 5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6" h="509">
                    <a:moveTo>
                      <a:pt x="0" y="6"/>
                    </a:moveTo>
                    <a:lnTo>
                      <a:pt x="299" y="5"/>
                    </a:lnTo>
                    <a:lnTo>
                      <a:pt x="521" y="0"/>
                    </a:lnTo>
                    <a:lnTo>
                      <a:pt x="536" y="500"/>
                    </a:lnTo>
                    <a:lnTo>
                      <a:pt x="11" y="509"/>
                    </a:lnTo>
                    <a:lnTo>
                      <a:pt x="0" y="6"/>
                    </a:lnTo>
                    <a:close/>
                  </a:path>
                </a:pathLst>
              </a:custGeom>
              <a:solidFill>
                <a:srgbClr val="9E994A"/>
              </a:solidFill>
              <a:ln w="9525">
                <a:noFill/>
                <a:round/>
                <a:headEnd/>
                <a:tailEnd/>
              </a:ln>
            </p:spPr>
            <p:txBody>
              <a:bodyPr/>
              <a:lstStyle/>
              <a:p>
                <a:endParaRPr lang="ja-JP" altLang="en-US"/>
              </a:p>
            </p:txBody>
          </p:sp>
          <p:sp>
            <p:nvSpPr>
              <p:cNvPr id="50377" name="Freeform 119"/>
              <p:cNvSpPr>
                <a:spLocks/>
              </p:cNvSpPr>
              <p:nvPr/>
            </p:nvSpPr>
            <p:spPr bwMode="auto">
              <a:xfrm>
                <a:off x="3069" y="901"/>
                <a:ext cx="199" cy="202"/>
              </a:xfrm>
              <a:custGeom>
                <a:avLst/>
                <a:gdLst>
                  <a:gd name="T0" fmla="*/ 0 w 398"/>
                  <a:gd name="T1" fmla="*/ 0 h 405"/>
                  <a:gd name="T2" fmla="*/ 1 w 398"/>
                  <a:gd name="T3" fmla="*/ 0 h 405"/>
                  <a:gd name="T4" fmla="*/ 1 w 398"/>
                  <a:gd name="T5" fmla="*/ 0 h 405"/>
                  <a:gd name="T6" fmla="*/ 1 w 398"/>
                  <a:gd name="T7" fmla="*/ 0 h 405"/>
                  <a:gd name="T8" fmla="*/ 1 w 398"/>
                  <a:gd name="T9" fmla="*/ 0 h 405"/>
                  <a:gd name="T10" fmla="*/ 1 w 398"/>
                  <a:gd name="T11" fmla="*/ 0 h 405"/>
                  <a:gd name="T12" fmla="*/ 1 w 398"/>
                  <a:gd name="T13" fmla="*/ 0 h 405"/>
                  <a:gd name="T14" fmla="*/ 1 w 398"/>
                  <a:gd name="T15" fmla="*/ 0 h 405"/>
                  <a:gd name="T16" fmla="*/ 1 w 398"/>
                  <a:gd name="T17" fmla="*/ 0 h 405"/>
                  <a:gd name="T18" fmla="*/ 1 w 398"/>
                  <a:gd name="T19" fmla="*/ 0 h 405"/>
                  <a:gd name="T20" fmla="*/ 1 w 398"/>
                  <a:gd name="T21" fmla="*/ 0 h 405"/>
                  <a:gd name="T22" fmla="*/ 1 w 398"/>
                  <a:gd name="T23" fmla="*/ 0 h 405"/>
                  <a:gd name="T24" fmla="*/ 0 w 398"/>
                  <a:gd name="T25" fmla="*/ 0 h 405"/>
                  <a:gd name="T26" fmla="*/ 0 w 398"/>
                  <a:gd name="T27" fmla="*/ 0 h 4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8"/>
                  <a:gd name="T43" fmla="*/ 0 h 405"/>
                  <a:gd name="T44" fmla="*/ 398 w 398"/>
                  <a:gd name="T45" fmla="*/ 405 h 40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8" h="405">
                    <a:moveTo>
                      <a:pt x="0" y="164"/>
                    </a:moveTo>
                    <a:lnTo>
                      <a:pt x="81" y="165"/>
                    </a:lnTo>
                    <a:lnTo>
                      <a:pt x="86" y="256"/>
                    </a:lnTo>
                    <a:lnTo>
                      <a:pt x="156" y="259"/>
                    </a:lnTo>
                    <a:lnTo>
                      <a:pt x="158" y="130"/>
                    </a:lnTo>
                    <a:lnTo>
                      <a:pt x="229" y="129"/>
                    </a:lnTo>
                    <a:lnTo>
                      <a:pt x="231" y="63"/>
                    </a:lnTo>
                    <a:lnTo>
                      <a:pt x="302" y="59"/>
                    </a:lnTo>
                    <a:lnTo>
                      <a:pt x="304" y="0"/>
                    </a:lnTo>
                    <a:lnTo>
                      <a:pt x="395" y="2"/>
                    </a:lnTo>
                    <a:lnTo>
                      <a:pt x="398" y="400"/>
                    </a:lnTo>
                    <a:lnTo>
                      <a:pt x="7" y="405"/>
                    </a:lnTo>
                    <a:lnTo>
                      <a:pt x="0" y="164"/>
                    </a:lnTo>
                    <a:close/>
                  </a:path>
                </a:pathLst>
              </a:custGeom>
              <a:solidFill>
                <a:srgbClr val="000000"/>
              </a:solidFill>
              <a:ln w="9525">
                <a:noFill/>
                <a:round/>
                <a:headEnd/>
                <a:tailEnd/>
              </a:ln>
            </p:spPr>
            <p:txBody>
              <a:bodyPr/>
              <a:lstStyle/>
              <a:p>
                <a:endParaRPr lang="ja-JP" altLang="en-US"/>
              </a:p>
            </p:txBody>
          </p:sp>
          <p:sp>
            <p:nvSpPr>
              <p:cNvPr id="50378" name="Freeform 120"/>
              <p:cNvSpPr>
                <a:spLocks/>
              </p:cNvSpPr>
              <p:nvPr/>
            </p:nvSpPr>
            <p:spPr bwMode="auto">
              <a:xfrm>
                <a:off x="3076" y="989"/>
                <a:ext cx="31" cy="108"/>
              </a:xfrm>
              <a:custGeom>
                <a:avLst/>
                <a:gdLst>
                  <a:gd name="T0" fmla="*/ 0 w 61"/>
                  <a:gd name="T1" fmla="*/ 0 h 217"/>
                  <a:gd name="T2" fmla="*/ 1 w 61"/>
                  <a:gd name="T3" fmla="*/ 0 h 217"/>
                  <a:gd name="T4" fmla="*/ 1 w 61"/>
                  <a:gd name="T5" fmla="*/ 0 h 217"/>
                  <a:gd name="T6" fmla="*/ 1 w 61"/>
                  <a:gd name="T7" fmla="*/ 0 h 217"/>
                  <a:gd name="T8" fmla="*/ 0 w 61"/>
                  <a:gd name="T9" fmla="*/ 0 h 217"/>
                  <a:gd name="T10" fmla="*/ 0 w 61"/>
                  <a:gd name="T11" fmla="*/ 0 h 217"/>
                  <a:gd name="T12" fmla="*/ 0 60000 65536"/>
                  <a:gd name="T13" fmla="*/ 0 60000 65536"/>
                  <a:gd name="T14" fmla="*/ 0 60000 65536"/>
                  <a:gd name="T15" fmla="*/ 0 60000 65536"/>
                  <a:gd name="T16" fmla="*/ 0 60000 65536"/>
                  <a:gd name="T17" fmla="*/ 0 60000 65536"/>
                  <a:gd name="T18" fmla="*/ 0 w 61"/>
                  <a:gd name="T19" fmla="*/ 0 h 217"/>
                  <a:gd name="T20" fmla="*/ 61 w 61"/>
                  <a:gd name="T21" fmla="*/ 217 h 217"/>
                </a:gdLst>
                <a:ahLst/>
                <a:cxnLst>
                  <a:cxn ang="T12">
                    <a:pos x="T0" y="T1"/>
                  </a:cxn>
                  <a:cxn ang="T13">
                    <a:pos x="T2" y="T3"/>
                  </a:cxn>
                  <a:cxn ang="T14">
                    <a:pos x="T4" y="T5"/>
                  </a:cxn>
                  <a:cxn ang="T15">
                    <a:pos x="T6" y="T7"/>
                  </a:cxn>
                  <a:cxn ang="T16">
                    <a:pos x="T8" y="T9"/>
                  </a:cxn>
                  <a:cxn ang="T17">
                    <a:pos x="T10" y="T11"/>
                  </a:cxn>
                </a:cxnLst>
                <a:rect l="T18" t="T19" r="T20" b="T21"/>
                <a:pathLst>
                  <a:path w="61" h="217">
                    <a:moveTo>
                      <a:pt x="0" y="1"/>
                    </a:moveTo>
                    <a:lnTo>
                      <a:pt x="4" y="217"/>
                    </a:lnTo>
                    <a:lnTo>
                      <a:pt x="61" y="217"/>
                    </a:lnTo>
                    <a:lnTo>
                      <a:pt x="53" y="0"/>
                    </a:lnTo>
                    <a:lnTo>
                      <a:pt x="0" y="1"/>
                    </a:lnTo>
                    <a:close/>
                  </a:path>
                </a:pathLst>
              </a:custGeom>
              <a:solidFill>
                <a:srgbClr val="B0C2B0"/>
              </a:solidFill>
              <a:ln w="9525">
                <a:noFill/>
                <a:round/>
                <a:headEnd/>
                <a:tailEnd/>
              </a:ln>
            </p:spPr>
            <p:txBody>
              <a:bodyPr/>
              <a:lstStyle/>
              <a:p>
                <a:endParaRPr lang="ja-JP" altLang="en-US"/>
              </a:p>
            </p:txBody>
          </p:sp>
          <p:sp>
            <p:nvSpPr>
              <p:cNvPr id="50379" name="Freeform 121"/>
              <p:cNvSpPr>
                <a:spLocks/>
              </p:cNvSpPr>
              <p:nvPr/>
            </p:nvSpPr>
            <p:spPr bwMode="auto">
              <a:xfrm>
                <a:off x="3112" y="1035"/>
                <a:ext cx="36" cy="63"/>
              </a:xfrm>
              <a:custGeom>
                <a:avLst/>
                <a:gdLst>
                  <a:gd name="T0" fmla="*/ 1 w 72"/>
                  <a:gd name="T1" fmla="*/ 0 h 126"/>
                  <a:gd name="T2" fmla="*/ 0 w 72"/>
                  <a:gd name="T3" fmla="*/ 1 h 126"/>
                  <a:gd name="T4" fmla="*/ 1 w 72"/>
                  <a:gd name="T5" fmla="*/ 1 h 126"/>
                  <a:gd name="T6" fmla="*/ 1 w 72"/>
                  <a:gd name="T7" fmla="*/ 0 h 126"/>
                  <a:gd name="T8" fmla="*/ 1 w 72"/>
                  <a:gd name="T9" fmla="*/ 0 h 126"/>
                  <a:gd name="T10" fmla="*/ 1 w 72"/>
                  <a:gd name="T11" fmla="*/ 0 h 126"/>
                  <a:gd name="T12" fmla="*/ 0 60000 65536"/>
                  <a:gd name="T13" fmla="*/ 0 60000 65536"/>
                  <a:gd name="T14" fmla="*/ 0 60000 65536"/>
                  <a:gd name="T15" fmla="*/ 0 60000 65536"/>
                  <a:gd name="T16" fmla="*/ 0 60000 65536"/>
                  <a:gd name="T17" fmla="*/ 0 60000 65536"/>
                  <a:gd name="T18" fmla="*/ 0 w 72"/>
                  <a:gd name="T19" fmla="*/ 0 h 126"/>
                  <a:gd name="T20" fmla="*/ 72 w 72"/>
                  <a:gd name="T21" fmla="*/ 126 h 126"/>
                </a:gdLst>
                <a:ahLst/>
                <a:cxnLst>
                  <a:cxn ang="T12">
                    <a:pos x="T0" y="T1"/>
                  </a:cxn>
                  <a:cxn ang="T13">
                    <a:pos x="T2" y="T3"/>
                  </a:cxn>
                  <a:cxn ang="T14">
                    <a:pos x="T4" y="T5"/>
                  </a:cxn>
                  <a:cxn ang="T15">
                    <a:pos x="T6" y="T7"/>
                  </a:cxn>
                  <a:cxn ang="T16">
                    <a:pos x="T8" y="T9"/>
                  </a:cxn>
                  <a:cxn ang="T17">
                    <a:pos x="T10" y="T11"/>
                  </a:cxn>
                </a:cxnLst>
                <a:rect l="T18" t="T19" r="T20" b="T21"/>
                <a:pathLst>
                  <a:path w="72" h="126">
                    <a:moveTo>
                      <a:pt x="1" y="0"/>
                    </a:moveTo>
                    <a:lnTo>
                      <a:pt x="0" y="125"/>
                    </a:lnTo>
                    <a:lnTo>
                      <a:pt x="72" y="126"/>
                    </a:lnTo>
                    <a:lnTo>
                      <a:pt x="70" y="0"/>
                    </a:lnTo>
                    <a:lnTo>
                      <a:pt x="1" y="0"/>
                    </a:lnTo>
                    <a:close/>
                  </a:path>
                </a:pathLst>
              </a:custGeom>
              <a:solidFill>
                <a:srgbClr val="FFC4B8"/>
              </a:solidFill>
              <a:ln w="9525">
                <a:noFill/>
                <a:round/>
                <a:headEnd/>
                <a:tailEnd/>
              </a:ln>
            </p:spPr>
            <p:txBody>
              <a:bodyPr/>
              <a:lstStyle/>
              <a:p>
                <a:endParaRPr lang="ja-JP" altLang="en-US"/>
              </a:p>
            </p:txBody>
          </p:sp>
          <p:sp>
            <p:nvSpPr>
              <p:cNvPr id="50380" name="Freeform 122"/>
              <p:cNvSpPr>
                <a:spLocks/>
              </p:cNvSpPr>
              <p:nvPr/>
            </p:nvSpPr>
            <p:spPr bwMode="auto">
              <a:xfrm>
                <a:off x="3154" y="969"/>
                <a:ext cx="33" cy="127"/>
              </a:xfrm>
              <a:custGeom>
                <a:avLst/>
                <a:gdLst>
                  <a:gd name="T0" fmla="*/ 0 w 66"/>
                  <a:gd name="T1" fmla="*/ 1 h 254"/>
                  <a:gd name="T2" fmla="*/ 1 w 66"/>
                  <a:gd name="T3" fmla="*/ 1 h 254"/>
                  <a:gd name="T4" fmla="*/ 1 w 66"/>
                  <a:gd name="T5" fmla="*/ 1 h 254"/>
                  <a:gd name="T6" fmla="*/ 1 w 66"/>
                  <a:gd name="T7" fmla="*/ 0 h 254"/>
                  <a:gd name="T8" fmla="*/ 0 w 66"/>
                  <a:gd name="T9" fmla="*/ 1 h 254"/>
                  <a:gd name="T10" fmla="*/ 0 w 66"/>
                  <a:gd name="T11" fmla="*/ 1 h 254"/>
                  <a:gd name="T12" fmla="*/ 0 60000 65536"/>
                  <a:gd name="T13" fmla="*/ 0 60000 65536"/>
                  <a:gd name="T14" fmla="*/ 0 60000 65536"/>
                  <a:gd name="T15" fmla="*/ 0 60000 65536"/>
                  <a:gd name="T16" fmla="*/ 0 60000 65536"/>
                  <a:gd name="T17" fmla="*/ 0 60000 65536"/>
                  <a:gd name="T18" fmla="*/ 0 w 66"/>
                  <a:gd name="T19" fmla="*/ 0 h 254"/>
                  <a:gd name="T20" fmla="*/ 66 w 66"/>
                  <a:gd name="T21" fmla="*/ 254 h 254"/>
                </a:gdLst>
                <a:ahLst/>
                <a:cxnLst>
                  <a:cxn ang="T12">
                    <a:pos x="T0" y="T1"/>
                  </a:cxn>
                  <a:cxn ang="T13">
                    <a:pos x="T2" y="T3"/>
                  </a:cxn>
                  <a:cxn ang="T14">
                    <a:pos x="T4" y="T5"/>
                  </a:cxn>
                  <a:cxn ang="T15">
                    <a:pos x="T6" y="T7"/>
                  </a:cxn>
                  <a:cxn ang="T16">
                    <a:pos x="T8" y="T9"/>
                  </a:cxn>
                  <a:cxn ang="T17">
                    <a:pos x="T10" y="T11"/>
                  </a:cxn>
                </a:cxnLst>
                <a:rect l="T18" t="T19" r="T20" b="T21"/>
                <a:pathLst>
                  <a:path w="66" h="254">
                    <a:moveTo>
                      <a:pt x="0" y="1"/>
                    </a:moveTo>
                    <a:lnTo>
                      <a:pt x="9" y="250"/>
                    </a:lnTo>
                    <a:lnTo>
                      <a:pt x="66" y="254"/>
                    </a:lnTo>
                    <a:lnTo>
                      <a:pt x="59" y="0"/>
                    </a:lnTo>
                    <a:lnTo>
                      <a:pt x="0" y="1"/>
                    </a:lnTo>
                    <a:close/>
                  </a:path>
                </a:pathLst>
              </a:custGeom>
              <a:solidFill>
                <a:srgbClr val="BFBD73"/>
              </a:solidFill>
              <a:ln w="9525">
                <a:noFill/>
                <a:round/>
                <a:headEnd/>
                <a:tailEnd/>
              </a:ln>
            </p:spPr>
            <p:txBody>
              <a:bodyPr/>
              <a:lstStyle/>
              <a:p>
                <a:endParaRPr lang="ja-JP" altLang="en-US"/>
              </a:p>
            </p:txBody>
          </p:sp>
          <p:sp>
            <p:nvSpPr>
              <p:cNvPr id="50381" name="Freeform 123"/>
              <p:cNvSpPr>
                <a:spLocks/>
              </p:cNvSpPr>
              <p:nvPr/>
            </p:nvSpPr>
            <p:spPr bwMode="auto">
              <a:xfrm>
                <a:off x="3190" y="937"/>
                <a:ext cx="35" cy="159"/>
              </a:xfrm>
              <a:custGeom>
                <a:avLst/>
                <a:gdLst>
                  <a:gd name="T0" fmla="*/ 0 w 71"/>
                  <a:gd name="T1" fmla="*/ 0 h 319"/>
                  <a:gd name="T2" fmla="*/ 0 w 71"/>
                  <a:gd name="T3" fmla="*/ 0 h 319"/>
                  <a:gd name="T4" fmla="*/ 0 w 71"/>
                  <a:gd name="T5" fmla="*/ 0 h 319"/>
                  <a:gd name="T6" fmla="*/ 0 w 71"/>
                  <a:gd name="T7" fmla="*/ 0 h 319"/>
                  <a:gd name="T8" fmla="*/ 0 w 71"/>
                  <a:gd name="T9" fmla="*/ 0 h 319"/>
                  <a:gd name="T10" fmla="*/ 0 w 71"/>
                  <a:gd name="T11" fmla="*/ 0 h 319"/>
                  <a:gd name="T12" fmla="*/ 0 60000 65536"/>
                  <a:gd name="T13" fmla="*/ 0 60000 65536"/>
                  <a:gd name="T14" fmla="*/ 0 60000 65536"/>
                  <a:gd name="T15" fmla="*/ 0 60000 65536"/>
                  <a:gd name="T16" fmla="*/ 0 60000 65536"/>
                  <a:gd name="T17" fmla="*/ 0 60000 65536"/>
                  <a:gd name="T18" fmla="*/ 0 w 71"/>
                  <a:gd name="T19" fmla="*/ 0 h 319"/>
                  <a:gd name="T20" fmla="*/ 71 w 71"/>
                  <a:gd name="T21" fmla="*/ 319 h 319"/>
                </a:gdLst>
                <a:ahLst/>
                <a:cxnLst>
                  <a:cxn ang="T12">
                    <a:pos x="T0" y="T1"/>
                  </a:cxn>
                  <a:cxn ang="T13">
                    <a:pos x="T2" y="T3"/>
                  </a:cxn>
                  <a:cxn ang="T14">
                    <a:pos x="T4" y="T5"/>
                  </a:cxn>
                  <a:cxn ang="T15">
                    <a:pos x="T6" y="T7"/>
                  </a:cxn>
                  <a:cxn ang="T16">
                    <a:pos x="T8" y="T9"/>
                  </a:cxn>
                  <a:cxn ang="T17">
                    <a:pos x="T10" y="T11"/>
                  </a:cxn>
                </a:cxnLst>
                <a:rect l="T18" t="T19" r="T20" b="T21"/>
                <a:pathLst>
                  <a:path w="71" h="319">
                    <a:moveTo>
                      <a:pt x="0" y="0"/>
                    </a:moveTo>
                    <a:lnTo>
                      <a:pt x="7" y="319"/>
                    </a:lnTo>
                    <a:lnTo>
                      <a:pt x="71" y="315"/>
                    </a:lnTo>
                    <a:lnTo>
                      <a:pt x="59" y="0"/>
                    </a:lnTo>
                    <a:lnTo>
                      <a:pt x="0" y="0"/>
                    </a:lnTo>
                    <a:close/>
                  </a:path>
                </a:pathLst>
              </a:custGeom>
              <a:solidFill>
                <a:srgbClr val="E08578"/>
              </a:solidFill>
              <a:ln w="9525">
                <a:noFill/>
                <a:round/>
                <a:headEnd/>
                <a:tailEnd/>
              </a:ln>
            </p:spPr>
            <p:txBody>
              <a:bodyPr/>
              <a:lstStyle/>
              <a:p>
                <a:endParaRPr lang="ja-JP" altLang="en-US"/>
              </a:p>
            </p:txBody>
          </p:sp>
          <p:sp>
            <p:nvSpPr>
              <p:cNvPr id="50382" name="Freeform 124"/>
              <p:cNvSpPr>
                <a:spLocks/>
              </p:cNvSpPr>
              <p:nvPr/>
            </p:nvSpPr>
            <p:spPr bwMode="auto">
              <a:xfrm>
                <a:off x="3226" y="906"/>
                <a:ext cx="36" cy="188"/>
              </a:xfrm>
              <a:custGeom>
                <a:avLst/>
                <a:gdLst>
                  <a:gd name="T0" fmla="*/ 0 w 72"/>
                  <a:gd name="T1" fmla="*/ 1 h 376"/>
                  <a:gd name="T2" fmla="*/ 1 w 72"/>
                  <a:gd name="T3" fmla="*/ 1 h 376"/>
                  <a:gd name="T4" fmla="*/ 1 w 72"/>
                  <a:gd name="T5" fmla="*/ 1 h 376"/>
                  <a:gd name="T6" fmla="*/ 1 w 72"/>
                  <a:gd name="T7" fmla="*/ 0 h 376"/>
                  <a:gd name="T8" fmla="*/ 0 w 72"/>
                  <a:gd name="T9" fmla="*/ 1 h 376"/>
                  <a:gd name="T10" fmla="*/ 0 w 72"/>
                  <a:gd name="T11" fmla="*/ 1 h 376"/>
                  <a:gd name="T12" fmla="*/ 0 60000 65536"/>
                  <a:gd name="T13" fmla="*/ 0 60000 65536"/>
                  <a:gd name="T14" fmla="*/ 0 60000 65536"/>
                  <a:gd name="T15" fmla="*/ 0 60000 65536"/>
                  <a:gd name="T16" fmla="*/ 0 60000 65536"/>
                  <a:gd name="T17" fmla="*/ 0 60000 65536"/>
                  <a:gd name="T18" fmla="*/ 0 w 72"/>
                  <a:gd name="T19" fmla="*/ 0 h 376"/>
                  <a:gd name="T20" fmla="*/ 72 w 72"/>
                  <a:gd name="T21" fmla="*/ 376 h 376"/>
                </a:gdLst>
                <a:ahLst/>
                <a:cxnLst>
                  <a:cxn ang="T12">
                    <a:pos x="T0" y="T1"/>
                  </a:cxn>
                  <a:cxn ang="T13">
                    <a:pos x="T2" y="T3"/>
                  </a:cxn>
                  <a:cxn ang="T14">
                    <a:pos x="T4" y="T5"/>
                  </a:cxn>
                  <a:cxn ang="T15">
                    <a:pos x="T6" y="T7"/>
                  </a:cxn>
                  <a:cxn ang="T16">
                    <a:pos x="T8" y="T9"/>
                  </a:cxn>
                  <a:cxn ang="T17">
                    <a:pos x="T10" y="T11"/>
                  </a:cxn>
                </a:cxnLst>
                <a:rect l="T18" t="T19" r="T20" b="T21"/>
                <a:pathLst>
                  <a:path w="72" h="376">
                    <a:moveTo>
                      <a:pt x="0" y="1"/>
                    </a:moveTo>
                    <a:lnTo>
                      <a:pt x="8" y="376"/>
                    </a:lnTo>
                    <a:lnTo>
                      <a:pt x="72" y="376"/>
                    </a:lnTo>
                    <a:lnTo>
                      <a:pt x="67" y="0"/>
                    </a:lnTo>
                    <a:lnTo>
                      <a:pt x="0" y="1"/>
                    </a:lnTo>
                    <a:close/>
                  </a:path>
                </a:pathLst>
              </a:custGeom>
              <a:solidFill>
                <a:srgbClr val="D4EBD4"/>
              </a:solidFill>
              <a:ln w="9525">
                <a:noFill/>
                <a:round/>
                <a:headEnd/>
                <a:tailEnd/>
              </a:ln>
            </p:spPr>
            <p:txBody>
              <a:bodyPr/>
              <a:lstStyle/>
              <a:p>
                <a:endParaRPr lang="ja-JP" altLang="en-US"/>
              </a:p>
            </p:txBody>
          </p:sp>
          <p:sp>
            <p:nvSpPr>
              <p:cNvPr id="50383" name="Freeform 125"/>
              <p:cNvSpPr>
                <a:spLocks/>
              </p:cNvSpPr>
              <p:nvPr/>
            </p:nvSpPr>
            <p:spPr bwMode="auto">
              <a:xfrm>
                <a:off x="3087" y="1109"/>
                <a:ext cx="6" cy="15"/>
              </a:xfrm>
              <a:custGeom>
                <a:avLst/>
                <a:gdLst>
                  <a:gd name="T0" fmla="*/ 0 w 12"/>
                  <a:gd name="T1" fmla="*/ 1 h 29"/>
                  <a:gd name="T2" fmla="*/ 0 w 12"/>
                  <a:gd name="T3" fmla="*/ 1 h 29"/>
                  <a:gd name="T4" fmla="*/ 1 w 12"/>
                  <a:gd name="T5" fmla="*/ 1 h 29"/>
                  <a:gd name="T6" fmla="*/ 1 w 12"/>
                  <a:gd name="T7" fmla="*/ 0 h 29"/>
                  <a:gd name="T8" fmla="*/ 0 w 12"/>
                  <a:gd name="T9" fmla="*/ 1 h 29"/>
                  <a:gd name="T10" fmla="*/ 0 w 12"/>
                  <a:gd name="T11" fmla="*/ 1 h 29"/>
                  <a:gd name="T12" fmla="*/ 0 60000 65536"/>
                  <a:gd name="T13" fmla="*/ 0 60000 65536"/>
                  <a:gd name="T14" fmla="*/ 0 60000 65536"/>
                  <a:gd name="T15" fmla="*/ 0 60000 65536"/>
                  <a:gd name="T16" fmla="*/ 0 60000 65536"/>
                  <a:gd name="T17" fmla="*/ 0 60000 65536"/>
                  <a:gd name="T18" fmla="*/ 0 w 12"/>
                  <a:gd name="T19" fmla="*/ 0 h 29"/>
                  <a:gd name="T20" fmla="*/ 12 w 12"/>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2" h="29">
                    <a:moveTo>
                      <a:pt x="0" y="1"/>
                    </a:moveTo>
                    <a:lnTo>
                      <a:pt x="0" y="29"/>
                    </a:lnTo>
                    <a:lnTo>
                      <a:pt x="12" y="29"/>
                    </a:lnTo>
                    <a:lnTo>
                      <a:pt x="12" y="0"/>
                    </a:lnTo>
                    <a:lnTo>
                      <a:pt x="0" y="1"/>
                    </a:lnTo>
                    <a:close/>
                  </a:path>
                </a:pathLst>
              </a:custGeom>
              <a:solidFill>
                <a:srgbClr val="000000"/>
              </a:solidFill>
              <a:ln w="9525">
                <a:noFill/>
                <a:round/>
                <a:headEnd/>
                <a:tailEnd/>
              </a:ln>
            </p:spPr>
            <p:txBody>
              <a:bodyPr/>
              <a:lstStyle/>
              <a:p>
                <a:endParaRPr lang="ja-JP" altLang="en-US"/>
              </a:p>
            </p:txBody>
          </p:sp>
          <p:sp>
            <p:nvSpPr>
              <p:cNvPr id="50384" name="Freeform 126"/>
              <p:cNvSpPr>
                <a:spLocks/>
              </p:cNvSpPr>
              <p:nvPr/>
            </p:nvSpPr>
            <p:spPr bwMode="auto">
              <a:xfrm>
                <a:off x="3125" y="1110"/>
                <a:ext cx="4" cy="14"/>
              </a:xfrm>
              <a:custGeom>
                <a:avLst/>
                <a:gdLst>
                  <a:gd name="T0" fmla="*/ 0 w 9"/>
                  <a:gd name="T1" fmla="*/ 1 h 27"/>
                  <a:gd name="T2" fmla="*/ 0 w 9"/>
                  <a:gd name="T3" fmla="*/ 1 h 27"/>
                  <a:gd name="T4" fmla="*/ 0 w 9"/>
                  <a:gd name="T5" fmla="*/ 1 h 27"/>
                  <a:gd name="T6" fmla="*/ 0 w 9"/>
                  <a:gd name="T7" fmla="*/ 0 h 27"/>
                  <a:gd name="T8" fmla="*/ 0 w 9"/>
                  <a:gd name="T9" fmla="*/ 1 h 27"/>
                  <a:gd name="T10" fmla="*/ 0 w 9"/>
                  <a:gd name="T11" fmla="*/ 1 h 27"/>
                  <a:gd name="T12" fmla="*/ 0 60000 65536"/>
                  <a:gd name="T13" fmla="*/ 0 60000 65536"/>
                  <a:gd name="T14" fmla="*/ 0 60000 65536"/>
                  <a:gd name="T15" fmla="*/ 0 60000 65536"/>
                  <a:gd name="T16" fmla="*/ 0 60000 65536"/>
                  <a:gd name="T17" fmla="*/ 0 60000 65536"/>
                  <a:gd name="T18" fmla="*/ 0 w 9"/>
                  <a:gd name="T19" fmla="*/ 0 h 27"/>
                  <a:gd name="T20" fmla="*/ 9 w 9"/>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9" h="27">
                    <a:moveTo>
                      <a:pt x="0" y="6"/>
                    </a:moveTo>
                    <a:lnTo>
                      <a:pt x="0" y="27"/>
                    </a:lnTo>
                    <a:lnTo>
                      <a:pt x="6" y="27"/>
                    </a:lnTo>
                    <a:lnTo>
                      <a:pt x="9" y="0"/>
                    </a:lnTo>
                    <a:lnTo>
                      <a:pt x="0" y="6"/>
                    </a:lnTo>
                    <a:close/>
                  </a:path>
                </a:pathLst>
              </a:custGeom>
              <a:solidFill>
                <a:srgbClr val="000000"/>
              </a:solidFill>
              <a:ln w="9525">
                <a:noFill/>
                <a:round/>
                <a:headEnd/>
                <a:tailEnd/>
              </a:ln>
            </p:spPr>
            <p:txBody>
              <a:bodyPr/>
              <a:lstStyle/>
              <a:p>
                <a:endParaRPr lang="ja-JP" altLang="en-US"/>
              </a:p>
            </p:txBody>
          </p:sp>
          <p:sp>
            <p:nvSpPr>
              <p:cNvPr id="50385" name="Freeform 127"/>
              <p:cNvSpPr>
                <a:spLocks/>
              </p:cNvSpPr>
              <p:nvPr/>
            </p:nvSpPr>
            <p:spPr bwMode="auto">
              <a:xfrm>
                <a:off x="3138" y="1110"/>
                <a:ext cx="4" cy="12"/>
              </a:xfrm>
              <a:custGeom>
                <a:avLst/>
                <a:gdLst>
                  <a:gd name="T0" fmla="*/ 0 w 9"/>
                  <a:gd name="T1" fmla="*/ 1 h 23"/>
                  <a:gd name="T2" fmla="*/ 0 w 9"/>
                  <a:gd name="T3" fmla="*/ 1 h 23"/>
                  <a:gd name="T4" fmla="*/ 0 w 9"/>
                  <a:gd name="T5" fmla="*/ 1 h 23"/>
                  <a:gd name="T6" fmla="*/ 0 w 9"/>
                  <a:gd name="T7" fmla="*/ 0 h 23"/>
                  <a:gd name="T8" fmla="*/ 0 w 9"/>
                  <a:gd name="T9" fmla="*/ 1 h 23"/>
                  <a:gd name="T10" fmla="*/ 0 w 9"/>
                  <a:gd name="T11" fmla="*/ 1 h 23"/>
                  <a:gd name="T12" fmla="*/ 0 60000 65536"/>
                  <a:gd name="T13" fmla="*/ 0 60000 65536"/>
                  <a:gd name="T14" fmla="*/ 0 60000 65536"/>
                  <a:gd name="T15" fmla="*/ 0 60000 65536"/>
                  <a:gd name="T16" fmla="*/ 0 60000 65536"/>
                  <a:gd name="T17" fmla="*/ 0 60000 65536"/>
                  <a:gd name="T18" fmla="*/ 0 w 9"/>
                  <a:gd name="T19" fmla="*/ 0 h 23"/>
                  <a:gd name="T20" fmla="*/ 9 w 9"/>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9" h="23">
                    <a:moveTo>
                      <a:pt x="1" y="3"/>
                    </a:moveTo>
                    <a:lnTo>
                      <a:pt x="0" y="23"/>
                    </a:lnTo>
                    <a:lnTo>
                      <a:pt x="8" y="22"/>
                    </a:lnTo>
                    <a:lnTo>
                      <a:pt x="9" y="0"/>
                    </a:lnTo>
                    <a:lnTo>
                      <a:pt x="1" y="3"/>
                    </a:lnTo>
                    <a:close/>
                  </a:path>
                </a:pathLst>
              </a:custGeom>
              <a:solidFill>
                <a:srgbClr val="000000"/>
              </a:solidFill>
              <a:ln w="9525">
                <a:noFill/>
                <a:round/>
                <a:headEnd/>
                <a:tailEnd/>
              </a:ln>
            </p:spPr>
            <p:txBody>
              <a:bodyPr/>
              <a:lstStyle/>
              <a:p>
                <a:endParaRPr lang="ja-JP" altLang="en-US"/>
              </a:p>
            </p:txBody>
          </p:sp>
          <p:sp>
            <p:nvSpPr>
              <p:cNvPr id="50386" name="Freeform 128"/>
              <p:cNvSpPr>
                <a:spLocks/>
              </p:cNvSpPr>
              <p:nvPr/>
            </p:nvSpPr>
            <p:spPr bwMode="auto">
              <a:xfrm>
                <a:off x="3162" y="1110"/>
                <a:ext cx="6" cy="14"/>
              </a:xfrm>
              <a:custGeom>
                <a:avLst/>
                <a:gdLst>
                  <a:gd name="T0" fmla="*/ 1 w 10"/>
                  <a:gd name="T1" fmla="*/ 0 h 28"/>
                  <a:gd name="T2" fmla="*/ 0 w 10"/>
                  <a:gd name="T3" fmla="*/ 1 h 28"/>
                  <a:gd name="T4" fmla="*/ 1 w 10"/>
                  <a:gd name="T5" fmla="*/ 1 h 28"/>
                  <a:gd name="T6" fmla="*/ 1 w 10"/>
                  <a:gd name="T7" fmla="*/ 0 h 28"/>
                  <a:gd name="T8" fmla="*/ 1 w 10"/>
                  <a:gd name="T9" fmla="*/ 0 h 28"/>
                  <a:gd name="T10" fmla="*/ 1 w 10"/>
                  <a:gd name="T11" fmla="*/ 0 h 28"/>
                  <a:gd name="T12" fmla="*/ 0 60000 65536"/>
                  <a:gd name="T13" fmla="*/ 0 60000 65536"/>
                  <a:gd name="T14" fmla="*/ 0 60000 65536"/>
                  <a:gd name="T15" fmla="*/ 0 60000 65536"/>
                  <a:gd name="T16" fmla="*/ 0 60000 65536"/>
                  <a:gd name="T17" fmla="*/ 0 60000 65536"/>
                  <a:gd name="T18" fmla="*/ 0 w 10"/>
                  <a:gd name="T19" fmla="*/ 0 h 28"/>
                  <a:gd name="T20" fmla="*/ 10 w 10"/>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0" h="28">
                    <a:moveTo>
                      <a:pt x="1" y="0"/>
                    </a:moveTo>
                    <a:lnTo>
                      <a:pt x="0" y="28"/>
                    </a:lnTo>
                    <a:lnTo>
                      <a:pt x="10" y="27"/>
                    </a:lnTo>
                    <a:lnTo>
                      <a:pt x="10" y="0"/>
                    </a:lnTo>
                    <a:lnTo>
                      <a:pt x="1" y="0"/>
                    </a:lnTo>
                    <a:close/>
                  </a:path>
                </a:pathLst>
              </a:custGeom>
              <a:solidFill>
                <a:srgbClr val="000000"/>
              </a:solidFill>
              <a:ln w="9525">
                <a:noFill/>
                <a:round/>
                <a:headEnd/>
                <a:tailEnd/>
              </a:ln>
            </p:spPr>
            <p:txBody>
              <a:bodyPr/>
              <a:lstStyle/>
              <a:p>
                <a:endParaRPr lang="ja-JP" altLang="en-US"/>
              </a:p>
            </p:txBody>
          </p:sp>
          <p:sp>
            <p:nvSpPr>
              <p:cNvPr id="50387" name="Freeform 129"/>
              <p:cNvSpPr>
                <a:spLocks/>
              </p:cNvSpPr>
              <p:nvPr/>
            </p:nvSpPr>
            <p:spPr bwMode="auto">
              <a:xfrm>
                <a:off x="3172" y="1107"/>
                <a:ext cx="4" cy="17"/>
              </a:xfrm>
              <a:custGeom>
                <a:avLst/>
                <a:gdLst>
                  <a:gd name="T0" fmla="*/ 0 w 8"/>
                  <a:gd name="T1" fmla="*/ 1 h 33"/>
                  <a:gd name="T2" fmla="*/ 0 w 8"/>
                  <a:gd name="T3" fmla="*/ 1 h 33"/>
                  <a:gd name="T4" fmla="*/ 1 w 8"/>
                  <a:gd name="T5" fmla="*/ 1 h 33"/>
                  <a:gd name="T6" fmla="*/ 1 w 8"/>
                  <a:gd name="T7" fmla="*/ 0 h 33"/>
                  <a:gd name="T8" fmla="*/ 0 w 8"/>
                  <a:gd name="T9" fmla="*/ 1 h 33"/>
                  <a:gd name="T10" fmla="*/ 0 w 8"/>
                  <a:gd name="T11" fmla="*/ 1 h 33"/>
                  <a:gd name="T12" fmla="*/ 0 60000 65536"/>
                  <a:gd name="T13" fmla="*/ 0 60000 65536"/>
                  <a:gd name="T14" fmla="*/ 0 60000 65536"/>
                  <a:gd name="T15" fmla="*/ 0 60000 65536"/>
                  <a:gd name="T16" fmla="*/ 0 60000 65536"/>
                  <a:gd name="T17" fmla="*/ 0 60000 65536"/>
                  <a:gd name="T18" fmla="*/ 0 w 8"/>
                  <a:gd name="T19" fmla="*/ 0 h 33"/>
                  <a:gd name="T20" fmla="*/ 8 w 8"/>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8" h="33">
                    <a:moveTo>
                      <a:pt x="0" y="8"/>
                    </a:moveTo>
                    <a:lnTo>
                      <a:pt x="0" y="33"/>
                    </a:lnTo>
                    <a:lnTo>
                      <a:pt x="8" y="33"/>
                    </a:lnTo>
                    <a:lnTo>
                      <a:pt x="8" y="0"/>
                    </a:lnTo>
                    <a:lnTo>
                      <a:pt x="0" y="8"/>
                    </a:lnTo>
                    <a:close/>
                  </a:path>
                </a:pathLst>
              </a:custGeom>
              <a:solidFill>
                <a:srgbClr val="000000"/>
              </a:solidFill>
              <a:ln w="9525">
                <a:noFill/>
                <a:round/>
                <a:headEnd/>
                <a:tailEnd/>
              </a:ln>
            </p:spPr>
            <p:txBody>
              <a:bodyPr/>
              <a:lstStyle/>
              <a:p>
                <a:endParaRPr lang="ja-JP" altLang="en-US"/>
              </a:p>
            </p:txBody>
          </p:sp>
          <p:sp>
            <p:nvSpPr>
              <p:cNvPr id="50388" name="Freeform 130"/>
              <p:cNvSpPr>
                <a:spLocks/>
              </p:cNvSpPr>
              <p:nvPr/>
            </p:nvSpPr>
            <p:spPr bwMode="auto">
              <a:xfrm>
                <a:off x="3180" y="1110"/>
                <a:ext cx="6" cy="11"/>
              </a:xfrm>
              <a:custGeom>
                <a:avLst/>
                <a:gdLst>
                  <a:gd name="T0" fmla="*/ 1 w 10"/>
                  <a:gd name="T1" fmla="*/ 0 h 22"/>
                  <a:gd name="T2" fmla="*/ 0 w 10"/>
                  <a:gd name="T3" fmla="*/ 1 h 22"/>
                  <a:gd name="T4" fmla="*/ 1 w 10"/>
                  <a:gd name="T5" fmla="*/ 1 h 22"/>
                  <a:gd name="T6" fmla="*/ 1 w 10"/>
                  <a:gd name="T7" fmla="*/ 1 h 22"/>
                  <a:gd name="T8" fmla="*/ 1 w 10"/>
                  <a:gd name="T9" fmla="*/ 0 h 22"/>
                  <a:gd name="T10" fmla="*/ 1 w 10"/>
                  <a:gd name="T11" fmla="*/ 0 h 22"/>
                  <a:gd name="T12" fmla="*/ 0 60000 65536"/>
                  <a:gd name="T13" fmla="*/ 0 60000 65536"/>
                  <a:gd name="T14" fmla="*/ 0 60000 65536"/>
                  <a:gd name="T15" fmla="*/ 0 60000 65536"/>
                  <a:gd name="T16" fmla="*/ 0 60000 65536"/>
                  <a:gd name="T17" fmla="*/ 0 60000 65536"/>
                  <a:gd name="T18" fmla="*/ 0 w 10"/>
                  <a:gd name="T19" fmla="*/ 0 h 22"/>
                  <a:gd name="T20" fmla="*/ 10 w 10"/>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10" h="22">
                    <a:moveTo>
                      <a:pt x="1" y="0"/>
                    </a:moveTo>
                    <a:lnTo>
                      <a:pt x="0" y="22"/>
                    </a:lnTo>
                    <a:lnTo>
                      <a:pt x="6" y="20"/>
                    </a:lnTo>
                    <a:lnTo>
                      <a:pt x="10" y="3"/>
                    </a:lnTo>
                    <a:lnTo>
                      <a:pt x="1" y="0"/>
                    </a:lnTo>
                    <a:close/>
                  </a:path>
                </a:pathLst>
              </a:custGeom>
              <a:solidFill>
                <a:srgbClr val="000000"/>
              </a:solidFill>
              <a:ln w="9525">
                <a:noFill/>
                <a:round/>
                <a:headEnd/>
                <a:tailEnd/>
              </a:ln>
            </p:spPr>
            <p:txBody>
              <a:bodyPr/>
              <a:lstStyle/>
              <a:p>
                <a:endParaRPr lang="ja-JP" altLang="en-US"/>
              </a:p>
            </p:txBody>
          </p:sp>
          <p:sp>
            <p:nvSpPr>
              <p:cNvPr id="50389" name="Freeform 131"/>
              <p:cNvSpPr>
                <a:spLocks/>
              </p:cNvSpPr>
              <p:nvPr/>
            </p:nvSpPr>
            <p:spPr bwMode="auto">
              <a:xfrm>
                <a:off x="3213" y="1106"/>
                <a:ext cx="10" cy="14"/>
              </a:xfrm>
              <a:custGeom>
                <a:avLst/>
                <a:gdLst>
                  <a:gd name="T0" fmla="*/ 0 w 20"/>
                  <a:gd name="T1" fmla="*/ 1 h 28"/>
                  <a:gd name="T2" fmla="*/ 1 w 20"/>
                  <a:gd name="T3" fmla="*/ 1 h 28"/>
                  <a:gd name="T4" fmla="*/ 1 w 20"/>
                  <a:gd name="T5" fmla="*/ 1 h 28"/>
                  <a:gd name="T6" fmla="*/ 1 w 20"/>
                  <a:gd name="T7" fmla="*/ 0 h 28"/>
                  <a:gd name="T8" fmla="*/ 1 w 20"/>
                  <a:gd name="T9" fmla="*/ 1 h 28"/>
                  <a:gd name="T10" fmla="*/ 0 w 20"/>
                  <a:gd name="T11" fmla="*/ 1 h 28"/>
                  <a:gd name="T12" fmla="*/ 0 w 20"/>
                  <a:gd name="T13" fmla="*/ 1 h 28"/>
                  <a:gd name="T14" fmla="*/ 0 60000 65536"/>
                  <a:gd name="T15" fmla="*/ 0 60000 65536"/>
                  <a:gd name="T16" fmla="*/ 0 60000 65536"/>
                  <a:gd name="T17" fmla="*/ 0 60000 65536"/>
                  <a:gd name="T18" fmla="*/ 0 60000 65536"/>
                  <a:gd name="T19" fmla="*/ 0 60000 65536"/>
                  <a:gd name="T20" fmla="*/ 0 60000 65536"/>
                  <a:gd name="T21" fmla="*/ 0 w 20"/>
                  <a:gd name="T22" fmla="*/ 0 h 28"/>
                  <a:gd name="T23" fmla="*/ 20 w 2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28">
                    <a:moveTo>
                      <a:pt x="0" y="4"/>
                    </a:moveTo>
                    <a:lnTo>
                      <a:pt x="8" y="28"/>
                    </a:lnTo>
                    <a:lnTo>
                      <a:pt x="20" y="2"/>
                    </a:lnTo>
                    <a:lnTo>
                      <a:pt x="12" y="0"/>
                    </a:lnTo>
                    <a:lnTo>
                      <a:pt x="7" y="8"/>
                    </a:lnTo>
                    <a:lnTo>
                      <a:pt x="0" y="4"/>
                    </a:lnTo>
                    <a:close/>
                  </a:path>
                </a:pathLst>
              </a:custGeom>
              <a:solidFill>
                <a:srgbClr val="000000"/>
              </a:solidFill>
              <a:ln w="9525">
                <a:noFill/>
                <a:round/>
                <a:headEnd/>
                <a:tailEnd/>
              </a:ln>
            </p:spPr>
            <p:txBody>
              <a:bodyPr/>
              <a:lstStyle/>
              <a:p>
                <a:endParaRPr lang="ja-JP" altLang="en-US"/>
              </a:p>
            </p:txBody>
          </p:sp>
          <p:sp>
            <p:nvSpPr>
              <p:cNvPr id="50390" name="Freeform 132"/>
              <p:cNvSpPr>
                <a:spLocks/>
              </p:cNvSpPr>
              <p:nvPr/>
            </p:nvSpPr>
            <p:spPr bwMode="auto">
              <a:xfrm>
                <a:off x="3203" y="1105"/>
                <a:ext cx="5" cy="15"/>
              </a:xfrm>
              <a:custGeom>
                <a:avLst/>
                <a:gdLst>
                  <a:gd name="T0" fmla="*/ 0 w 11"/>
                  <a:gd name="T1" fmla="*/ 1 h 28"/>
                  <a:gd name="T2" fmla="*/ 0 w 11"/>
                  <a:gd name="T3" fmla="*/ 1 h 28"/>
                  <a:gd name="T4" fmla="*/ 0 w 11"/>
                  <a:gd name="T5" fmla="*/ 1 h 28"/>
                  <a:gd name="T6" fmla="*/ 0 w 11"/>
                  <a:gd name="T7" fmla="*/ 0 h 28"/>
                  <a:gd name="T8" fmla="*/ 0 w 11"/>
                  <a:gd name="T9" fmla="*/ 1 h 28"/>
                  <a:gd name="T10" fmla="*/ 0 w 11"/>
                  <a:gd name="T11" fmla="*/ 1 h 28"/>
                  <a:gd name="T12" fmla="*/ 0 60000 65536"/>
                  <a:gd name="T13" fmla="*/ 0 60000 65536"/>
                  <a:gd name="T14" fmla="*/ 0 60000 65536"/>
                  <a:gd name="T15" fmla="*/ 0 60000 65536"/>
                  <a:gd name="T16" fmla="*/ 0 60000 65536"/>
                  <a:gd name="T17" fmla="*/ 0 60000 65536"/>
                  <a:gd name="T18" fmla="*/ 0 w 11"/>
                  <a:gd name="T19" fmla="*/ 0 h 28"/>
                  <a:gd name="T20" fmla="*/ 11 w 11"/>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1" h="28">
                    <a:moveTo>
                      <a:pt x="3" y="3"/>
                    </a:moveTo>
                    <a:lnTo>
                      <a:pt x="0" y="27"/>
                    </a:lnTo>
                    <a:lnTo>
                      <a:pt x="8" y="28"/>
                    </a:lnTo>
                    <a:lnTo>
                      <a:pt x="11" y="0"/>
                    </a:lnTo>
                    <a:lnTo>
                      <a:pt x="3" y="3"/>
                    </a:lnTo>
                    <a:close/>
                  </a:path>
                </a:pathLst>
              </a:custGeom>
              <a:solidFill>
                <a:srgbClr val="000000"/>
              </a:solidFill>
              <a:ln w="9525">
                <a:noFill/>
                <a:round/>
                <a:headEnd/>
                <a:tailEnd/>
              </a:ln>
            </p:spPr>
            <p:txBody>
              <a:bodyPr/>
              <a:lstStyle/>
              <a:p>
                <a:endParaRPr lang="ja-JP" altLang="en-US"/>
              </a:p>
            </p:txBody>
          </p:sp>
          <p:sp>
            <p:nvSpPr>
              <p:cNvPr id="50391" name="Freeform 133"/>
              <p:cNvSpPr>
                <a:spLocks/>
              </p:cNvSpPr>
              <p:nvPr/>
            </p:nvSpPr>
            <p:spPr bwMode="auto">
              <a:xfrm>
                <a:off x="3243" y="1106"/>
                <a:ext cx="17" cy="14"/>
              </a:xfrm>
              <a:custGeom>
                <a:avLst/>
                <a:gdLst>
                  <a:gd name="T0" fmla="*/ 0 w 35"/>
                  <a:gd name="T1" fmla="*/ 1 h 28"/>
                  <a:gd name="T2" fmla="*/ 0 w 35"/>
                  <a:gd name="T3" fmla="*/ 1 h 28"/>
                  <a:gd name="T4" fmla="*/ 0 w 35"/>
                  <a:gd name="T5" fmla="*/ 1 h 28"/>
                  <a:gd name="T6" fmla="*/ 0 w 35"/>
                  <a:gd name="T7" fmla="*/ 0 h 28"/>
                  <a:gd name="T8" fmla="*/ 0 w 35"/>
                  <a:gd name="T9" fmla="*/ 0 h 28"/>
                  <a:gd name="T10" fmla="*/ 0 w 35"/>
                  <a:gd name="T11" fmla="*/ 1 h 28"/>
                  <a:gd name="T12" fmla="*/ 0 w 35"/>
                  <a:gd name="T13" fmla="*/ 1 h 28"/>
                  <a:gd name="T14" fmla="*/ 0 w 35"/>
                  <a:gd name="T15" fmla="*/ 1 h 28"/>
                  <a:gd name="T16" fmla="*/ 0 w 35"/>
                  <a:gd name="T17" fmla="*/ 1 h 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
                  <a:gd name="T28" fmla="*/ 0 h 28"/>
                  <a:gd name="T29" fmla="*/ 35 w 35"/>
                  <a:gd name="T30" fmla="*/ 28 h 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 h="28">
                    <a:moveTo>
                      <a:pt x="0" y="2"/>
                    </a:moveTo>
                    <a:lnTo>
                      <a:pt x="12" y="28"/>
                    </a:lnTo>
                    <a:lnTo>
                      <a:pt x="23" y="28"/>
                    </a:lnTo>
                    <a:lnTo>
                      <a:pt x="35" y="0"/>
                    </a:lnTo>
                    <a:lnTo>
                      <a:pt x="30" y="0"/>
                    </a:lnTo>
                    <a:lnTo>
                      <a:pt x="16" y="19"/>
                    </a:lnTo>
                    <a:lnTo>
                      <a:pt x="11" y="2"/>
                    </a:lnTo>
                    <a:lnTo>
                      <a:pt x="0" y="2"/>
                    </a:lnTo>
                    <a:close/>
                  </a:path>
                </a:pathLst>
              </a:custGeom>
              <a:solidFill>
                <a:srgbClr val="000000"/>
              </a:solidFill>
              <a:ln w="9525">
                <a:noFill/>
                <a:round/>
                <a:headEnd/>
                <a:tailEnd/>
              </a:ln>
            </p:spPr>
            <p:txBody>
              <a:bodyPr/>
              <a:lstStyle/>
              <a:p>
                <a:endParaRPr lang="ja-JP" altLang="en-US"/>
              </a:p>
            </p:txBody>
          </p:sp>
          <p:sp>
            <p:nvSpPr>
              <p:cNvPr id="50392" name="Freeform 134"/>
              <p:cNvSpPr>
                <a:spLocks/>
              </p:cNvSpPr>
              <p:nvPr/>
            </p:nvSpPr>
            <p:spPr bwMode="auto">
              <a:xfrm>
                <a:off x="3079" y="993"/>
                <a:ext cx="24" cy="102"/>
              </a:xfrm>
              <a:custGeom>
                <a:avLst/>
                <a:gdLst>
                  <a:gd name="T0" fmla="*/ 0 w 46"/>
                  <a:gd name="T1" fmla="*/ 0 h 203"/>
                  <a:gd name="T2" fmla="*/ 1 w 46"/>
                  <a:gd name="T3" fmla="*/ 1 h 203"/>
                  <a:gd name="T4" fmla="*/ 1 w 46"/>
                  <a:gd name="T5" fmla="*/ 1 h 203"/>
                  <a:gd name="T6" fmla="*/ 0 w 46"/>
                  <a:gd name="T7" fmla="*/ 0 h 203"/>
                  <a:gd name="T8" fmla="*/ 0 w 46"/>
                  <a:gd name="T9" fmla="*/ 0 h 203"/>
                  <a:gd name="T10" fmla="*/ 0 60000 65536"/>
                  <a:gd name="T11" fmla="*/ 0 60000 65536"/>
                  <a:gd name="T12" fmla="*/ 0 60000 65536"/>
                  <a:gd name="T13" fmla="*/ 0 60000 65536"/>
                  <a:gd name="T14" fmla="*/ 0 60000 65536"/>
                  <a:gd name="T15" fmla="*/ 0 w 46"/>
                  <a:gd name="T16" fmla="*/ 0 h 203"/>
                  <a:gd name="T17" fmla="*/ 46 w 46"/>
                  <a:gd name="T18" fmla="*/ 203 h 203"/>
                </a:gdLst>
                <a:ahLst/>
                <a:cxnLst>
                  <a:cxn ang="T10">
                    <a:pos x="T0" y="T1"/>
                  </a:cxn>
                  <a:cxn ang="T11">
                    <a:pos x="T2" y="T3"/>
                  </a:cxn>
                  <a:cxn ang="T12">
                    <a:pos x="T4" y="T5"/>
                  </a:cxn>
                  <a:cxn ang="T13">
                    <a:pos x="T6" y="T7"/>
                  </a:cxn>
                  <a:cxn ang="T14">
                    <a:pos x="T8" y="T9"/>
                  </a:cxn>
                </a:cxnLst>
                <a:rect l="T15" t="T16" r="T17" b="T18"/>
                <a:pathLst>
                  <a:path w="46" h="203">
                    <a:moveTo>
                      <a:pt x="0" y="0"/>
                    </a:moveTo>
                    <a:lnTo>
                      <a:pt x="46" y="203"/>
                    </a:lnTo>
                    <a:lnTo>
                      <a:pt x="4" y="203"/>
                    </a:lnTo>
                    <a:lnTo>
                      <a:pt x="0" y="0"/>
                    </a:lnTo>
                    <a:close/>
                  </a:path>
                </a:pathLst>
              </a:custGeom>
              <a:solidFill>
                <a:srgbClr val="D4EBD4"/>
              </a:solidFill>
              <a:ln w="9525">
                <a:noFill/>
                <a:round/>
                <a:headEnd/>
                <a:tailEnd/>
              </a:ln>
            </p:spPr>
            <p:txBody>
              <a:bodyPr/>
              <a:lstStyle/>
              <a:p>
                <a:endParaRPr lang="ja-JP" altLang="en-US"/>
              </a:p>
            </p:txBody>
          </p:sp>
          <p:sp>
            <p:nvSpPr>
              <p:cNvPr id="50393" name="Freeform 135"/>
              <p:cNvSpPr>
                <a:spLocks/>
              </p:cNvSpPr>
              <p:nvPr/>
            </p:nvSpPr>
            <p:spPr bwMode="auto">
              <a:xfrm>
                <a:off x="3230" y="911"/>
                <a:ext cx="29" cy="181"/>
              </a:xfrm>
              <a:custGeom>
                <a:avLst/>
                <a:gdLst>
                  <a:gd name="T0" fmla="*/ 0 w 59"/>
                  <a:gd name="T1" fmla="*/ 0 h 363"/>
                  <a:gd name="T2" fmla="*/ 0 w 59"/>
                  <a:gd name="T3" fmla="*/ 0 h 363"/>
                  <a:gd name="T4" fmla="*/ 0 w 59"/>
                  <a:gd name="T5" fmla="*/ 0 h 363"/>
                  <a:gd name="T6" fmla="*/ 0 w 59"/>
                  <a:gd name="T7" fmla="*/ 0 h 363"/>
                  <a:gd name="T8" fmla="*/ 0 w 59"/>
                  <a:gd name="T9" fmla="*/ 0 h 363"/>
                  <a:gd name="T10" fmla="*/ 0 60000 65536"/>
                  <a:gd name="T11" fmla="*/ 0 60000 65536"/>
                  <a:gd name="T12" fmla="*/ 0 60000 65536"/>
                  <a:gd name="T13" fmla="*/ 0 60000 65536"/>
                  <a:gd name="T14" fmla="*/ 0 60000 65536"/>
                  <a:gd name="T15" fmla="*/ 0 w 59"/>
                  <a:gd name="T16" fmla="*/ 0 h 363"/>
                  <a:gd name="T17" fmla="*/ 59 w 59"/>
                  <a:gd name="T18" fmla="*/ 363 h 363"/>
                </a:gdLst>
                <a:ahLst/>
                <a:cxnLst>
                  <a:cxn ang="T10">
                    <a:pos x="T0" y="T1"/>
                  </a:cxn>
                  <a:cxn ang="T11">
                    <a:pos x="T2" y="T3"/>
                  </a:cxn>
                  <a:cxn ang="T12">
                    <a:pos x="T4" y="T5"/>
                  </a:cxn>
                  <a:cxn ang="T13">
                    <a:pos x="T6" y="T7"/>
                  </a:cxn>
                  <a:cxn ang="T14">
                    <a:pos x="T8" y="T9"/>
                  </a:cxn>
                </a:cxnLst>
                <a:rect l="T15" t="T16" r="T17" b="T18"/>
                <a:pathLst>
                  <a:path w="59" h="363">
                    <a:moveTo>
                      <a:pt x="0" y="0"/>
                    </a:moveTo>
                    <a:lnTo>
                      <a:pt x="59" y="363"/>
                    </a:lnTo>
                    <a:lnTo>
                      <a:pt x="2" y="362"/>
                    </a:lnTo>
                    <a:lnTo>
                      <a:pt x="0" y="0"/>
                    </a:lnTo>
                    <a:close/>
                  </a:path>
                </a:pathLst>
              </a:custGeom>
              <a:solidFill>
                <a:srgbClr val="FFFFFF"/>
              </a:solidFill>
              <a:ln w="9525">
                <a:noFill/>
                <a:round/>
                <a:headEnd/>
                <a:tailEnd/>
              </a:ln>
            </p:spPr>
            <p:txBody>
              <a:bodyPr/>
              <a:lstStyle/>
              <a:p>
                <a:endParaRPr lang="ja-JP" altLang="en-US"/>
              </a:p>
            </p:txBody>
          </p:sp>
          <p:sp>
            <p:nvSpPr>
              <p:cNvPr id="50394" name="Freeform 136"/>
              <p:cNvSpPr>
                <a:spLocks/>
              </p:cNvSpPr>
              <p:nvPr/>
            </p:nvSpPr>
            <p:spPr bwMode="auto">
              <a:xfrm>
                <a:off x="3115" y="1038"/>
                <a:ext cx="29" cy="57"/>
              </a:xfrm>
              <a:custGeom>
                <a:avLst/>
                <a:gdLst>
                  <a:gd name="T0" fmla="*/ 1 w 56"/>
                  <a:gd name="T1" fmla="*/ 0 h 113"/>
                  <a:gd name="T2" fmla="*/ 1 w 56"/>
                  <a:gd name="T3" fmla="*/ 1 h 113"/>
                  <a:gd name="T4" fmla="*/ 0 w 56"/>
                  <a:gd name="T5" fmla="*/ 1 h 113"/>
                  <a:gd name="T6" fmla="*/ 1 w 56"/>
                  <a:gd name="T7" fmla="*/ 0 h 113"/>
                  <a:gd name="T8" fmla="*/ 1 w 56"/>
                  <a:gd name="T9" fmla="*/ 0 h 113"/>
                  <a:gd name="T10" fmla="*/ 0 60000 65536"/>
                  <a:gd name="T11" fmla="*/ 0 60000 65536"/>
                  <a:gd name="T12" fmla="*/ 0 60000 65536"/>
                  <a:gd name="T13" fmla="*/ 0 60000 65536"/>
                  <a:gd name="T14" fmla="*/ 0 60000 65536"/>
                  <a:gd name="T15" fmla="*/ 0 w 56"/>
                  <a:gd name="T16" fmla="*/ 0 h 113"/>
                  <a:gd name="T17" fmla="*/ 56 w 56"/>
                  <a:gd name="T18" fmla="*/ 113 h 113"/>
                </a:gdLst>
                <a:ahLst/>
                <a:cxnLst>
                  <a:cxn ang="T10">
                    <a:pos x="T0" y="T1"/>
                  </a:cxn>
                  <a:cxn ang="T11">
                    <a:pos x="T2" y="T3"/>
                  </a:cxn>
                  <a:cxn ang="T12">
                    <a:pos x="T4" y="T5"/>
                  </a:cxn>
                  <a:cxn ang="T13">
                    <a:pos x="T6" y="T7"/>
                  </a:cxn>
                  <a:cxn ang="T14">
                    <a:pos x="T8" y="T9"/>
                  </a:cxn>
                </a:cxnLst>
                <a:rect l="T15" t="T16" r="T17" b="T18"/>
                <a:pathLst>
                  <a:path w="56" h="113">
                    <a:moveTo>
                      <a:pt x="1" y="0"/>
                    </a:moveTo>
                    <a:lnTo>
                      <a:pt x="56" y="113"/>
                    </a:lnTo>
                    <a:lnTo>
                      <a:pt x="0" y="112"/>
                    </a:lnTo>
                    <a:lnTo>
                      <a:pt x="1" y="0"/>
                    </a:lnTo>
                    <a:close/>
                  </a:path>
                </a:pathLst>
              </a:custGeom>
              <a:solidFill>
                <a:srgbClr val="FFE6D9"/>
              </a:solidFill>
              <a:ln w="9525">
                <a:noFill/>
                <a:round/>
                <a:headEnd/>
                <a:tailEnd/>
              </a:ln>
            </p:spPr>
            <p:txBody>
              <a:bodyPr/>
              <a:lstStyle/>
              <a:p>
                <a:endParaRPr lang="ja-JP" altLang="en-US"/>
              </a:p>
            </p:txBody>
          </p:sp>
          <p:sp>
            <p:nvSpPr>
              <p:cNvPr id="50395" name="Freeform 137"/>
              <p:cNvSpPr>
                <a:spLocks/>
              </p:cNvSpPr>
              <p:nvPr/>
            </p:nvSpPr>
            <p:spPr bwMode="auto">
              <a:xfrm>
                <a:off x="3158" y="972"/>
                <a:ext cx="26" cy="121"/>
              </a:xfrm>
              <a:custGeom>
                <a:avLst/>
                <a:gdLst>
                  <a:gd name="T0" fmla="*/ 0 w 52"/>
                  <a:gd name="T1" fmla="*/ 0 h 241"/>
                  <a:gd name="T2" fmla="*/ 1 w 52"/>
                  <a:gd name="T3" fmla="*/ 1 h 241"/>
                  <a:gd name="T4" fmla="*/ 0 w 52"/>
                  <a:gd name="T5" fmla="*/ 1 h 241"/>
                  <a:gd name="T6" fmla="*/ 0 w 52"/>
                  <a:gd name="T7" fmla="*/ 0 h 241"/>
                  <a:gd name="T8" fmla="*/ 0 w 52"/>
                  <a:gd name="T9" fmla="*/ 0 h 241"/>
                  <a:gd name="T10" fmla="*/ 0 60000 65536"/>
                  <a:gd name="T11" fmla="*/ 0 60000 65536"/>
                  <a:gd name="T12" fmla="*/ 0 60000 65536"/>
                  <a:gd name="T13" fmla="*/ 0 60000 65536"/>
                  <a:gd name="T14" fmla="*/ 0 60000 65536"/>
                  <a:gd name="T15" fmla="*/ 0 w 52"/>
                  <a:gd name="T16" fmla="*/ 0 h 241"/>
                  <a:gd name="T17" fmla="*/ 52 w 52"/>
                  <a:gd name="T18" fmla="*/ 241 h 241"/>
                </a:gdLst>
                <a:ahLst/>
                <a:cxnLst>
                  <a:cxn ang="T10">
                    <a:pos x="T0" y="T1"/>
                  </a:cxn>
                  <a:cxn ang="T11">
                    <a:pos x="T2" y="T3"/>
                  </a:cxn>
                  <a:cxn ang="T12">
                    <a:pos x="T4" y="T5"/>
                  </a:cxn>
                  <a:cxn ang="T13">
                    <a:pos x="T6" y="T7"/>
                  </a:cxn>
                  <a:cxn ang="T14">
                    <a:pos x="T8" y="T9"/>
                  </a:cxn>
                </a:cxnLst>
                <a:rect l="T15" t="T16" r="T17" b="T18"/>
                <a:pathLst>
                  <a:path w="52" h="241">
                    <a:moveTo>
                      <a:pt x="0" y="0"/>
                    </a:moveTo>
                    <a:lnTo>
                      <a:pt x="52" y="241"/>
                    </a:lnTo>
                    <a:lnTo>
                      <a:pt x="0" y="240"/>
                    </a:lnTo>
                    <a:lnTo>
                      <a:pt x="0" y="0"/>
                    </a:lnTo>
                    <a:close/>
                  </a:path>
                </a:pathLst>
              </a:custGeom>
              <a:solidFill>
                <a:srgbClr val="D4D4A1"/>
              </a:solidFill>
              <a:ln w="9525">
                <a:noFill/>
                <a:round/>
                <a:headEnd/>
                <a:tailEnd/>
              </a:ln>
            </p:spPr>
            <p:txBody>
              <a:bodyPr/>
              <a:lstStyle/>
              <a:p>
                <a:endParaRPr lang="ja-JP" altLang="en-US"/>
              </a:p>
            </p:txBody>
          </p:sp>
          <p:sp>
            <p:nvSpPr>
              <p:cNvPr id="50396" name="Freeform 138"/>
              <p:cNvSpPr>
                <a:spLocks/>
              </p:cNvSpPr>
              <p:nvPr/>
            </p:nvSpPr>
            <p:spPr bwMode="auto">
              <a:xfrm>
                <a:off x="3194" y="941"/>
                <a:ext cx="28" cy="152"/>
              </a:xfrm>
              <a:custGeom>
                <a:avLst/>
                <a:gdLst>
                  <a:gd name="T0" fmla="*/ 0 w 57"/>
                  <a:gd name="T1" fmla="*/ 0 h 306"/>
                  <a:gd name="T2" fmla="*/ 0 w 57"/>
                  <a:gd name="T3" fmla="*/ 0 h 306"/>
                  <a:gd name="T4" fmla="*/ 0 w 57"/>
                  <a:gd name="T5" fmla="*/ 0 h 306"/>
                  <a:gd name="T6" fmla="*/ 0 w 57"/>
                  <a:gd name="T7" fmla="*/ 0 h 306"/>
                  <a:gd name="T8" fmla="*/ 0 w 57"/>
                  <a:gd name="T9" fmla="*/ 0 h 306"/>
                  <a:gd name="T10" fmla="*/ 0 60000 65536"/>
                  <a:gd name="T11" fmla="*/ 0 60000 65536"/>
                  <a:gd name="T12" fmla="*/ 0 60000 65536"/>
                  <a:gd name="T13" fmla="*/ 0 60000 65536"/>
                  <a:gd name="T14" fmla="*/ 0 60000 65536"/>
                  <a:gd name="T15" fmla="*/ 0 w 57"/>
                  <a:gd name="T16" fmla="*/ 0 h 306"/>
                  <a:gd name="T17" fmla="*/ 57 w 57"/>
                  <a:gd name="T18" fmla="*/ 306 h 306"/>
                </a:gdLst>
                <a:ahLst/>
                <a:cxnLst>
                  <a:cxn ang="T10">
                    <a:pos x="T0" y="T1"/>
                  </a:cxn>
                  <a:cxn ang="T11">
                    <a:pos x="T2" y="T3"/>
                  </a:cxn>
                  <a:cxn ang="T12">
                    <a:pos x="T4" y="T5"/>
                  </a:cxn>
                  <a:cxn ang="T13">
                    <a:pos x="T6" y="T7"/>
                  </a:cxn>
                  <a:cxn ang="T14">
                    <a:pos x="T8" y="T9"/>
                  </a:cxn>
                </a:cxnLst>
                <a:rect l="T15" t="T16" r="T17" b="T18"/>
                <a:pathLst>
                  <a:path w="57" h="306">
                    <a:moveTo>
                      <a:pt x="0" y="0"/>
                    </a:moveTo>
                    <a:lnTo>
                      <a:pt x="57" y="306"/>
                    </a:lnTo>
                    <a:lnTo>
                      <a:pt x="0" y="306"/>
                    </a:lnTo>
                    <a:lnTo>
                      <a:pt x="0" y="0"/>
                    </a:lnTo>
                    <a:close/>
                  </a:path>
                </a:pathLst>
              </a:custGeom>
              <a:solidFill>
                <a:srgbClr val="FFB5A8"/>
              </a:solidFill>
              <a:ln w="9525">
                <a:noFill/>
                <a:round/>
                <a:headEnd/>
                <a:tailEnd/>
              </a:ln>
            </p:spPr>
            <p:txBody>
              <a:bodyPr/>
              <a:lstStyle/>
              <a:p>
                <a:endParaRPr lang="ja-JP" altLang="en-US"/>
              </a:p>
            </p:txBody>
          </p:sp>
          <p:sp>
            <p:nvSpPr>
              <p:cNvPr id="50397" name="Freeform 139"/>
              <p:cNvSpPr>
                <a:spLocks/>
              </p:cNvSpPr>
              <p:nvPr/>
            </p:nvSpPr>
            <p:spPr bwMode="auto">
              <a:xfrm>
                <a:off x="2205" y="868"/>
                <a:ext cx="287" cy="285"/>
              </a:xfrm>
              <a:custGeom>
                <a:avLst/>
                <a:gdLst>
                  <a:gd name="T0" fmla="*/ 1 w 573"/>
                  <a:gd name="T1" fmla="*/ 1 h 569"/>
                  <a:gd name="T2" fmla="*/ 1 w 573"/>
                  <a:gd name="T3" fmla="*/ 0 h 569"/>
                  <a:gd name="T4" fmla="*/ 1 w 573"/>
                  <a:gd name="T5" fmla="*/ 1 h 569"/>
                  <a:gd name="T6" fmla="*/ 1 w 573"/>
                  <a:gd name="T7" fmla="*/ 1 h 569"/>
                  <a:gd name="T8" fmla="*/ 1 w 573"/>
                  <a:gd name="T9" fmla="*/ 1 h 569"/>
                  <a:gd name="T10" fmla="*/ 0 w 573"/>
                  <a:gd name="T11" fmla="*/ 1 h 569"/>
                  <a:gd name="T12" fmla="*/ 0 w 573"/>
                  <a:gd name="T13" fmla="*/ 1 h 569"/>
                  <a:gd name="T14" fmla="*/ 0 w 573"/>
                  <a:gd name="T15" fmla="*/ 1 h 569"/>
                  <a:gd name="T16" fmla="*/ 1 w 573"/>
                  <a:gd name="T17" fmla="*/ 1 h 569"/>
                  <a:gd name="T18" fmla="*/ 1 w 573"/>
                  <a:gd name="T19" fmla="*/ 1 h 5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3"/>
                  <a:gd name="T31" fmla="*/ 0 h 569"/>
                  <a:gd name="T32" fmla="*/ 573 w 573"/>
                  <a:gd name="T33" fmla="*/ 569 h 5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3" h="569">
                    <a:moveTo>
                      <a:pt x="68" y="16"/>
                    </a:moveTo>
                    <a:lnTo>
                      <a:pt x="564" y="0"/>
                    </a:lnTo>
                    <a:lnTo>
                      <a:pt x="564" y="213"/>
                    </a:lnTo>
                    <a:lnTo>
                      <a:pt x="573" y="556"/>
                    </a:lnTo>
                    <a:lnTo>
                      <a:pt x="261" y="564"/>
                    </a:lnTo>
                    <a:lnTo>
                      <a:pt x="0" y="569"/>
                    </a:lnTo>
                    <a:lnTo>
                      <a:pt x="0" y="269"/>
                    </a:lnTo>
                    <a:lnTo>
                      <a:pt x="0" y="23"/>
                    </a:lnTo>
                    <a:lnTo>
                      <a:pt x="68" y="16"/>
                    </a:lnTo>
                    <a:close/>
                  </a:path>
                </a:pathLst>
              </a:custGeom>
              <a:solidFill>
                <a:srgbClr val="000000"/>
              </a:solidFill>
              <a:ln w="9525">
                <a:noFill/>
                <a:round/>
                <a:headEnd/>
                <a:tailEnd/>
              </a:ln>
            </p:spPr>
            <p:txBody>
              <a:bodyPr/>
              <a:lstStyle/>
              <a:p>
                <a:endParaRPr lang="ja-JP" altLang="en-US"/>
              </a:p>
            </p:txBody>
          </p:sp>
          <p:sp>
            <p:nvSpPr>
              <p:cNvPr id="50398" name="Freeform 140"/>
              <p:cNvSpPr>
                <a:spLocks/>
              </p:cNvSpPr>
              <p:nvPr/>
            </p:nvSpPr>
            <p:spPr bwMode="auto">
              <a:xfrm>
                <a:off x="2212" y="885"/>
                <a:ext cx="267" cy="253"/>
              </a:xfrm>
              <a:custGeom>
                <a:avLst/>
                <a:gdLst>
                  <a:gd name="T0" fmla="*/ 0 w 535"/>
                  <a:gd name="T1" fmla="*/ 0 h 507"/>
                  <a:gd name="T2" fmla="*/ 0 w 535"/>
                  <a:gd name="T3" fmla="*/ 0 h 507"/>
                  <a:gd name="T4" fmla="*/ 0 w 535"/>
                  <a:gd name="T5" fmla="*/ 0 h 507"/>
                  <a:gd name="T6" fmla="*/ 0 w 535"/>
                  <a:gd name="T7" fmla="*/ 0 h 507"/>
                  <a:gd name="T8" fmla="*/ 0 w 535"/>
                  <a:gd name="T9" fmla="*/ 0 h 507"/>
                  <a:gd name="T10" fmla="*/ 0 w 535"/>
                  <a:gd name="T11" fmla="*/ 0 h 507"/>
                  <a:gd name="T12" fmla="*/ 0 w 535"/>
                  <a:gd name="T13" fmla="*/ 0 h 507"/>
                  <a:gd name="T14" fmla="*/ 0 60000 65536"/>
                  <a:gd name="T15" fmla="*/ 0 60000 65536"/>
                  <a:gd name="T16" fmla="*/ 0 60000 65536"/>
                  <a:gd name="T17" fmla="*/ 0 60000 65536"/>
                  <a:gd name="T18" fmla="*/ 0 60000 65536"/>
                  <a:gd name="T19" fmla="*/ 0 60000 65536"/>
                  <a:gd name="T20" fmla="*/ 0 60000 65536"/>
                  <a:gd name="T21" fmla="*/ 0 w 535"/>
                  <a:gd name="T22" fmla="*/ 0 h 507"/>
                  <a:gd name="T23" fmla="*/ 535 w 535"/>
                  <a:gd name="T24" fmla="*/ 507 h 5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5" h="507">
                    <a:moveTo>
                      <a:pt x="0" y="7"/>
                    </a:moveTo>
                    <a:lnTo>
                      <a:pt x="298" y="3"/>
                    </a:lnTo>
                    <a:lnTo>
                      <a:pt x="521" y="0"/>
                    </a:lnTo>
                    <a:lnTo>
                      <a:pt x="535" y="500"/>
                    </a:lnTo>
                    <a:lnTo>
                      <a:pt x="10" y="507"/>
                    </a:lnTo>
                    <a:lnTo>
                      <a:pt x="0" y="7"/>
                    </a:lnTo>
                    <a:close/>
                  </a:path>
                </a:pathLst>
              </a:custGeom>
              <a:solidFill>
                <a:srgbClr val="E08578"/>
              </a:solidFill>
              <a:ln w="9525">
                <a:noFill/>
                <a:round/>
                <a:headEnd/>
                <a:tailEnd/>
              </a:ln>
            </p:spPr>
            <p:txBody>
              <a:bodyPr/>
              <a:lstStyle/>
              <a:p>
                <a:endParaRPr lang="ja-JP" altLang="en-US"/>
              </a:p>
            </p:txBody>
          </p:sp>
          <p:sp>
            <p:nvSpPr>
              <p:cNvPr id="50399" name="Freeform 141"/>
              <p:cNvSpPr>
                <a:spLocks/>
              </p:cNvSpPr>
              <p:nvPr/>
            </p:nvSpPr>
            <p:spPr bwMode="auto">
              <a:xfrm>
                <a:off x="2284" y="920"/>
                <a:ext cx="172" cy="206"/>
              </a:xfrm>
              <a:custGeom>
                <a:avLst/>
                <a:gdLst>
                  <a:gd name="T0" fmla="*/ 1 w 344"/>
                  <a:gd name="T1" fmla="*/ 1 h 411"/>
                  <a:gd name="T2" fmla="*/ 1 w 344"/>
                  <a:gd name="T3" fmla="*/ 0 h 411"/>
                  <a:gd name="T4" fmla="*/ 1 w 344"/>
                  <a:gd name="T5" fmla="*/ 1 h 411"/>
                  <a:gd name="T6" fmla="*/ 1 w 344"/>
                  <a:gd name="T7" fmla="*/ 1 h 411"/>
                  <a:gd name="T8" fmla="*/ 1 w 344"/>
                  <a:gd name="T9" fmla="*/ 1 h 411"/>
                  <a:gd name="T10" fmla="*/ 1 w 344"/>
                  <a:gd name="T11" fmla="*/ 1 h 411"/>
                  <a:gd name="T12" fmla="*/ 1 w 344"/>
                  <a:gd name="T13" fmla="*/ 1 h 411"/>
                  <a:gd name="T14" fmla="*/ 1 w 344"/>
                  <a:gd name="T15" fmla="*/ 1 h 411"/>
                  <a:gd name="T16" fmla="*/ 1 w 344"/>
                  <a:gd name="T17" fmla="*/ 1 h 411"/>
                  <a:gd name="T18" fmla="*/ 1 w 344"/>
                  <a:gd name="T19" fmla="*/ 1 h 411"/>
                  <a:gd name="T20" fmla="*/ 0 w 344"/>
                  <a:gd name="T21" fmla="*/ 1 h 411"/>
                  <a:gd name="T22" fmla="*/ 1 w 344"/>
                  <a:gd name="T23" fmla="*/ 1 h 411"/>
                  <a:gd name="T24" fmla="*/ 1 w 344"/>
                  <a:gd name="T25" fmla="*/ 1 h 411"/>
                  <a:gd name="T26" fmla="*/ 1 w 344"/>
                  <a:gd name="T27" fmla="*/ 1 h 411"/>
                  <a:gd name="T28" fmla="*/ 1 w 344"/>
                  <a:gd name="T29" fmla="*/ 1 h 4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44"/>
                  <a:gd name="T46" fmla="*/ 0 h 411"/>
                  <a:gd name="T47" fmla="*/ 344 w 344"/>
                  <a:gd name="T48" fmla="*/ 411 h 4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44" h="411">
                    <a:moveTo>
                      <a:pt x="146" y="8"/>
                    </a:moveTo>
                    <a:lnTo>
                      <a:pt x="166" y="0"/>
                    </a:lnTo>
                    <a:lnTo>
                      <a:pt x="229" y="90"/>
                    </a:lnTo>
                    <a:lnTo>
                      <a:pt x="313" y="209"/>
                    </a:lnTo>
                    <a:lnTo>
                      <a:pt x="344" y="285"/>
                    </a:lnTo>
                    <a:lnTo>
                      <a:pt x="339" y="337"/>
                    </a:lnTo>
                    <a:lnTo>
                      <a:pt x="232" y="403"/>
                    </a:lnTo>
                    <a:lnTo>
                      <a:pt x="210" y="411"/>
                    </a:lnTo>
                    <a:lnTo>
                      <a:pt x="119" y="317"/>
                    </a:lnTo>
                    <a:lnTo>
                      <a:pt x="33" y="198"/>
                    </a:lnTo>
                    <a:lnTo>
                      <a:pt x="0" y="154"/>
                    </a:lnTo>
                    <a:lnTo>
                      <a:pt x="8" y="92"/>
                    </a:lnTo>
                    <a:lnTo>
                      <a:pt x="99" y="36"/>
                    </a:lnTo>
                    <a:lnTo>
                      <a:pt x="146" y="8"/>
                    </a:lnTo>
                    <a:close/>
                  </a:path>
                </a:pathLst>
              </a:custGeom>
              <a:solidFill>
                <a:srgbClr val="000000"/>
              </a:solidFill>
              <a:ln w="9525">
                <a:noFill/>
                <a:round/>
                <a:headEnd/>
                <a:tailEnd/>
              </a:ln>
            </p:spPr>
            <p:txBody>
              <a:bodyPr/>
              <a:lstStyle/>
              <a:p>
                <a:endParaRPr lang="ja-JP" altLang="en-US"/>
              </a:p>
            </p:txBody>
          </p:sp>
          <p:sp>
            <p:nvSpPr>
              <p:cNvPr id="50400" name="Freeform 142"/>
              <p:cNvSpPr>
                <a:spLocks/>
              </p:cNvSpPr>
              <p:nvPr/>
            </p:nvSpPr>
            <p:spPr bwMode="auto">
              <a:xfrm>
                <a:off x="2229" y="896"/>
                <a:ext cx="133" cy="222"/>
              </a:xfrm>
              <a:custGeom>
                <a:avLst/>
                <a:gdLst>
                  <a:gd name="T0" fmla="*/ 0 w 267"/>
                  <a:gd name="T1" fmla="*/ 1 h 443"/>
                  <a:gd name="T2" fmla="*/ 0 w 267"/>
                  <a:gd name="T3" fmla="*/ 1 h 443"/>
                  <a:gd name="T4" fmla="*/ 0 w 267"/>
                  <a:gd name="T5" fmla="*/ 1 h 443"/>
                  <a:gd name="T6" fmla="*/ 0 w 267"/>
                  <a:gd name="T7" fmla="*/ 0 h 443"/>
                  <a:gd name="T8" fmla="*/ 0 w 267"/>
                  <a:gd name="T9" fmla="*/ 1 h 443"/>
                  <a:gd name="T10" fmla="*/ 0 w 267"/>
                  <a:gd name="T11" fmla="*/ 1 h 443"/>
                  <a:gd name="T12" fmla="*/ 0 w 267"/>
                  <a:gd name="T13" fmla="*/ 1 h 443"/>
                  <a:gd name="T14" fmla="*/ 0 w 267"/>
                  <a:gd name="T15" fmla="*/ 1 h 443"/>
                  <a:gd name="T16" fmla="*/ 0 w 267"/>
                  <a:gd name="T17" fmla="*/ 1 h 443"/>
                  <a:gd name="T18" fmla="*/ 0 w 267"/>
                  <a:gd name="T19" fmla="*/ 1 h 443"/>
                  <a:gd name="T20" fmla="*/ 0 w 267"/>
                  <a:gd name="T21" fmla="*/ 1 h 443"/>
                  <a:gd name="T22" fmla="*/ 0 w 267"/>
                  <a:gd name="T23" fmla="*/ 1 h 443"/>
                  <a:gd name="T24" fmla="*/ 0 w 267"/>
                  <a:gd name="T25" fmla="*/ 1 h 443"/>
                  <a:gd name="T26" fmla="*/ 0 w 267"/>
                  <a:gd name="T27" fmla="*/ 1 h 443"/>
                  <a:gd name="T28" fmla="*/ 0 w 267"/>
                  <a:gd name="T29" fmla="*/ 1 h 443"/>
                  <a:gd name="T30" fmla="*/ 0 w 267"/>
                  <a:gd name="T31" fmla="*/ 1 h 443"/>
                  <a:gd name="T32" fmla="*/ 0 w 267"/>
                  <a:gd name="T33" fmla="*/ 1 h 443"/>
                  <a:gd name="T34" fmla="*/ 0 w 267"/>
                  <a:gd name="T35" fmla="*/ 1 h 443"/>
                  <a:gd name="T36" fmla="*/ 0 w 267"/>
                  <a:gd name="T37" fmla="*/ 1 h 443"/>
                  <a:gd name="T38" fmla="*/ 0 w 267"/>
                  <a:gd name="T39" fmla="*/ 1 h 443"/>
                  <a:gd name="T40" fmla="*/ 0 w 267"/>
                  <a:gd name="T41" fmla="*/ 1 h 443"/>
                  <a:gd name="T42" fmla="*/ 0 w 267"/>
                  <a:gd name="T43" fmla="*/ 1 h 443"/>
                  <a:gd name="T44" fmla="*/ 0 w 267"/>
                  <a:gd name="T45" fmla="*/ 1 h 443"/>
                  <a:gd name="T46" fmla="*/ 0 w 267"/>
                  <a:gd name="T47" fmla="*/ 1 h 443"/>
                  <a:gd name="T48" fmla="*/ 0 w 267"/>
                  <a:gd name="T49" fmla="*/ 1 h 443"/>
                  <a:gd name="T50" fmla="*/ 0 w 267"/>
                  <a:gd name="T51" fmla="*/ 1 h 443"/>
                  <a:gd name="T52" fmla="*/ 0 w 267"/>
                  <a:gd name="T53" fmla="*/ 1 h 443"/>
                  <a:gd name="T54" fmla="*/ 0 w 267"/>
                  <a:gd name="T55" fmla="*/ 1 h 443"/>
                  <a:gd name="T56" fmla="*/ 0 w 267"/>
                  <a:gd name="T57" fmla="*/ 1 h 443"/>
                  <a:gd name="T58" fmla="*/ 0 w 267"/>
                  <a:gd name="T59" fmla="*/ 1 h 443"/>
                  <a:gd name="T60" fmla="*/ 0 w 267"/>
                  <a:gd name="T61" fmla="*/ 1 h 443"/>
                  <a:gd name="T62" fmla="*/ 0 w 267"/>
                  <a:gd name="T63" fmla="*/ 1 h 4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67"/>
                  <a:gd name="T97" fmla="*/ 0 h 443"/>
                  <a:gd name="T98" fmla="*/ 267 w 267"/>
                  <a:gd name="T99" fmla="*/ 443 h 4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67" h="443">
                    <a:moveTo>
                      <a:pt x="267" y="56"/>
                    </a:moveTo>
                    <a:lnTo>
                      <a:pt x="220" y="18"/>
                    </a:lnTo>
                    <a:lnTo>
                      <a:pt x="181" y="4"/>
                    </a:lnTo>
                    <a:lnTo>
                      <a:pt x="141" y="0"/>
                    </a:lnTo>
                    <a:lnTo>
                      <a:pt x="109" y="6"/>
                    </a:lnTo>
                    <a:lnTo>
                      <a:pt x="79" y="18"/>
                    </a:lnTo>
                    <a:lnTo>
                      <a:pt x="51" y="47"/>
                    </a:lnTo>
                    <a:lnTo>
                      <a:pt x="38" y="84"/>
                    </a:lnTo>
                    <a:lnTo>
                      <a:pt x="43" y="126"/>
                    </a:lnTo>
                    <a:lnTo>
                      <a:pt x="59" y="156"/>
                    </a:lnTo>
                    <a:lnTo>
                      <a:pt x="72" y="187"/>
                    </a:lnTo>
                    <a:lnTo>
                      <a:pt x="83" y="217"/>
                    </a:lnTo>
                    <a:lnTo>
                      <a:pt x="83" y="264"/>
                    </a:lnTo>
                    <a:lnTo>
                      <a:pt x="67" y="308"/>
                    </a:lnTo>
                    <a:lnTo>
                      <a:pt x="36" y="357"/>
                    </a:lnTo>
                    <a:lnTo>
                      <a:pt x="0" y="395"/>
                    </a:lnTo>
                    <a:lnTo>
                      <a:pt x="95" y="443"/>
                    </a:lnTo>
                    <a:lnTo>
                      <a:pt x="118" y="420"/>
                    </a:lnTo>
                    <a:lnTo>
                      <a:pt x="143" y="379"/>
                    </a:lnTo>
                    <a:lnTo>
                      <a:pt x="154" y="335"/>
                    </a:lnTo>
                    <a:lnTo>
                      <a:pt x="158" y="296"/>
                    </a:lnTo>
                    <a:lnTo>
                      <a:pt x="157" y="262"/>
                    </a:lnTo>
                    <a:lnTo>
                      <a:pt x="149" y="233"/>
                    </a:lnTo>
                    <a:lnTo>
                      <a:pt x="121" y="191"/>
                    </a:lnTo>
                    <a:lnTo>
                      <a:pt x="99" y="170"/>
                    </a:lnTo>
                    <a:lnTo>
                      <a:pt x="95" y="159"/>
                    </a:lnTo>
                    <a:lnTo>
                      <a:pt x="93" y="138"/>
                    </a:lnTo>
                    <a:lnTo>
                      <a:pt x="107" y="120"/>
                    </a:lnTo>
                    <a:lnTo>
                      <a:pt x="126" y="112"/>
                    </a:lnTo>
                    <a:lnTo>
                      <a:pt x="174" y="112"/>
                    </a:lnTo>
                    <a:lnTo>
                      <a:pt x="267" y="56"/>
                    </a:lnTo>
                    <a:close/>
                  </a:path>
                </a:pathLst>
              </a:custGeom>
              <a:solidFill>
                <a:srgbClr val="000000"/>
              </a:solidFill>
              <a:ln w="9525">
                <a:noFill/>
                <a:round/>
                <a:headEnd/>
                <a:tailEnd/>
              </a:ln>
            </p:spPr>
            <p:txBody>
              <a:bodyPr/>
              <a:lstStyle/>
              <a:p>
                <a:endParaRPr lang="ja-JP" altLang="en-US"/>
              </a:p>
            </p:txBody>
          </p:sp>
          <p:sp>
            <p:nvSpPr>
              <p:cNvPr id="50401" name="Freeform 143"/>
              <p:cNvSpPr>
                <a:spLocks/>
              </p:cNvSpPr>
              <p:nvPr/>
            </p:nvSpPr>
            <p:spPr bwMode="auto">
              <a:xfrm>
                <a:off x="2255" y="903"/>
                <a:ext cx="105" cy="78"/>
              </a:xfrm>
              <a:custGeom>
                <a:avLst/>
                <a:gdLst>
                  <a:gd name="T0" fmla="*/ 0 w 212"/>
                  <a:gd name="T1" fmla="*/ 0 h 157"/>
                  <a:gd name="T2" fmla="*/ 0 w 212"/>
                  <a:gd name="T3" fmla="*/ 0 h 157"/>
                  <a:gd name="T4" fmla="*/ 0 w 212"/>
                  <a:gd name="T5" fmla="*/ 0 h 157"/>
                  <a:gd name="T6" fmla="*/ 0 w 212"/>
                  <a:gd name="T7" fmla="*/ 0 h 157"/>
                  <a:gd name="T8" fmla="*/ 0 w 212"/>
                  <a:gd name="T9" fmla="*/ 0 h 157"/>
                  <a:gd name="T10" fmla="*/ 0 w 212"/>
                  <a:gd name="T11" fmla="*/ 0 h 157"/>
                  <a:gd name="T12" fmla="*/ 0 w 212"/>
                  <a:gd name="T13" fmla="*/ 0 h 157"/>
                  <a:gd name="T14" fmla="*/ 0 w 212"/>
                  <a:gd name="T15" fmla="*/ 0 h 157"/>
                  <a:gd name="T16" fmla="*/ 0 w 212"/>
                  <a:gd name="T17" fmla="*/ 0 h 157"/>
                  <a:gd name="T18" fmla="*/ 0 w 212"/>
                  <a:gd name="T19" fmla="*/ 0 h 157"/>
                  <a:gd name="T20" fmla="*/ 0 w 212"/>
                  <a:gd name="T21" fmla="*/ 0 h 157"/>
                  <a:gd name="T22" fmla="*/ 0 w 212"/>
                  <a:gd name="T23" fmla="*/ 0 h 157"/>
                  <a:gd name="T24" fmla="*/ 0 w 212"/>
                  <a:gd name="T25" fmla="*/ 0 h 157"/>
                  <a:gd name="T26" fmla="*/ 0 w 212"/>
                  <a:gd name="T27" fmla="*/ 0 h 157"/>
                  <a:gd name="T28" fmla="*/ 0 w 212"/>
                  <a:gd name="T29" fmla="*/ 0 h 157"/>
                  <a:gd name="T30" fmla="*/ 0 w 212"/>
                  <a:gd name="T31" fmla="*/ 0 h 157"/>
                  <a:gd name="T32" fmla="*/ 0 w 212"/>
                  <a:gd name="T33" fmla="*/ 0 h 157"/>
                  <a:gd name="T34" fmla="*/ 0 w 212"/>
                  <a:gd name="T35" fmla="*/ 0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2"/>
                  <a:gd name="T55" fmla="*/ 0 h 157"/>
                  <a:gd name="T56" fmla="*/ 212 w 212"/>
                  <a:gd name="T57" fmla="*/ 157 h 1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2" h="157">
                    <a:moveTo>
                      <a:pt x="212" y="59"/>
                    </a:moveTo>
                    <a:lnTo>
                      <a:pt x="174" y="24"/>
                    </a:lnTo>
                    <a:lnTo>
                      <a:pt x="143" y="7"/>
                    </a:lnTo>
                    <a:lnTo>
                      <a:pt x="98" y="0"/>
                    </a:lnTo>
                    <a:lnTo>
                      <a:pt x="55" y="5"/>
                    </a:lnTo>
                    <a:lnTo>
                      <a:pt x="21" y="26"/>
                    </a:lnTo>
                    <a:lnTo>
                      <a:pt x="3" y="60"/>
                    </a:lnTo>
                    <a:lnTo>
                      <a:pt x="0" y="87"/>
                    </a:lnTo>
                    <a:lnTo>
                      <a:pt x="9" y="121"/>
                    </a:lnTo>
                    <a:lnTo>
                      <a:pt x="32" y="157"/>
                    </a:lnTo>
                    <a:lnTo>
                      <a:pt x="30" y="131"/>
                    </a:lnTo>
                    <a:lnTo>
                      <a:pt x="35" y="109"/>
                    </a:lnTo>
                    <a:lnTo>
                      <a:pt x="56" y="94"/>
                    </a:lnTo>
                    <a:lnTo>
                      <a:pt x="90" y="84"/>
                    </a:lnTo>
                    <a:lnTo>
                      <a:pt x="126" y="87"/>
                    </a:lnTo>
                    <a:lnTo>
                      <a:pt x="141" y="98"/>
                    </a:lnTo>
                    <a:lnTo>
                      <a:pt x="212" y="59"/>
                    </a:lnTo>
                    <a:close/>
                  </a:path>
                </a:pathLst>
              </a:custGeom>
              <a:solidFill>
                <a:srgbClr val="C2D6C2"/>
              </a:solidFill>
              <a:ln w="9525">
                <a:noFill/>
                <a:round/>
                <a:headEnd/>
                <a:tailEnd/>
              </a:ln>
            </p:spPr>
            <p:txBody>
              <a:bodyPr/>
              <a:lstStyle/>
              <a:p>
                <a:endParaRPr lang="ja-JP" altLang="en-US"/>
              </a:p>
            </p:txBody>
          </p:sp>
          <p:sp>
            <p:nvSpPr>
              <p:cNvPr id="50402" name="Freeform 144"/>
              <p:cNvSpPr>
                <a:spLocks/>
              </p:cNvSpPr>
              <p:nvPr/>
            </p:nvSpPr>
            <p:spPr bwMode="auto">
              <a:xfrm>
                <a:off x="2390" y="1063"/>
                <a:ext cx="61" cy="56"/>
              </a:xfrm>
              <a:custGeom>
                <a:avLst/>
                <a:gdLst>
                  <a:gd name="T0" fmla="*/ 1 w 122"/>
                  <a:gd name="T1" fmla="*/ 0 h 111"/>
                  <a:gd name="T2" fmla="*/ 1 w 122"/>
                  <a:gd name="T3" fmla="*/ 1 h 111"/>
                  <a:gd name="T4" fmla="*/ 1 w 122"/>
                  <a:gd name="T5" fmla="*/ 1 h 111"/>
                  <a:gd name="T6" fmla="*/ 0 w 122"/>
                  <a:gd name="T7" fmla="*/ 1 h 111"/>
                  <a:gd name="T8" fmla="*/ 1 w 122"/>
                  <a:gd name="T9" fmla="*/ 1 h 111"/>
                  <a:gd name="T10" fmla="*/ 1 w 122"/>
                  <a:gd name="T11" fmla="*/ 1 h 111"/>
                  <a:gd name="T12" fmla="*/ 1 w 122"/>
                  <a:gd name="T13" fmla="*/ 0 h 111"/>
                  <a:gd name="T14" fmla="*/ 1 w 122"/>
                  <a:gd name="T15" fmla="*/ 0 h 111"/>
                  <a:gd name="T16" fmla="*/ 0 60000 65536"/>
                  <a:gd name="T17" fmla="*/ 0 60000 65536"/>
                  <a:gd name="T18" fmla="*/ 0 60000 65536"/>
                  <a:gd name="T19" fmla="*/ 0 60000 65536"/>
                  <a:gd name="T20" fmla="*/ 0 60000 65536"/>
                  <a:gd name="T21" fmla="*/ 0 60000 65536"/>
                  <a:gd name="T22" fmla="*/ 0 60000 65536"/>
                  <a:gd name="T23" fmla="*/ 0 60000 65536"/>
                  <a:gd name="T24" fmla="*/ 0 w 122"/>
                  <a:gd name="T25" fmla="*/ 0 h 111"/>
                  <a:gd name="T26" fmla="*/ 122 w 122"/>
                  <a:gd name="T27" fmla="*/ 111 h 1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2" h="111">
                    <a:moveTo>
                      <a:pt x="122" y="0"/>
                    </a:moveTo>
                    <a:lnTo>
                      <a:pt x="112" y="42"/>
                    </a:lnTo>
                    <a:lnTo>
                      <a:pt x="56" y="80"/>
                    </a:lnTo>
                    <a:lnTo>
                      <a:pt x="0" y="111"/>
                    </a:lnTo>
                    <a:lnTo>
                      <a:pt x="9" y="69"/>
                    </a:lnTo>
                    <a:lnTo>
                      <a:pt x="80" y="22"/>
                    </a:lnTo>
                    <a:lnTo>
                      <a:pt x="122" y="0"/>
                    </a:lnTo>
                    <a:close/>
                  </a:path>
                </a:pathLst>
              </a:custGeom>
              <a:solidFill>
                <a:srgbClr val="C7695C"/>
              </a:solidFill>
              <a:ln w="9525">
                <a:noFill/>
                <a:round/>
                <a:headEnd/>
                <a:tailEnd/>
              </a:ln>
            </p:spPr>
            <p:txBody>
              <a:bodyPr/>
              <a:lstStyle/>
              <a:p>
                <a:endParaRPr lang="ja-JP" altLang="en-US"/>
              </a:p>
            </p:txBody>
          </p:sp>
          <p:sp>
            <p:nvSpPr>
              <p:cNvPr id="50403" name="Freeform 145"/>
              <p:cNvSpPr>
                <a:spLocks/>
              </p:cNvSpPr>
              <p:nvPr/>
            </p:nvSpPr>
            <p:spPr bwMode="auto">
              <a:xfrm>
                <a:off x="2294" y="972"/>
                <a:ext cx="103" cy="146"/>
              </a:xfrm>
              <a:custGeom>
                <a:avLst/>
                <a:gdLst>
                  <a:gd name="T0" fmla="*/ 0 w 206"/>
                  <a:gd name="T1" fmla="*/ 0 h 293"/>
                  <a:gd name="T2" fmla="*/ 0 w 206"/>
                  <a:gd name="T3" fmla="*/ 0 h 293"/>
                  <a:gd name="T4" fmla="*/ 1 w 206"/>
                  <a:gd name="T5" fmla="*/ 0 h 293"/>
                  <a:gd name="T6" fmla="*/ 1 w 206"/>
                  <a:gd name="T7" fmla="*/ 0 h 293"/>
                  <a:gd name="T8" fmla="*/ 1 w 206"/>
                  <a:gd name="T9" fmla="*/ 0 h 293"/>
                  <a:gd name="T10" fmla="*/ 1 w 206"/>
                  <a:gd name="T11" fmla="*/ 0 h 293"/>
                  <a:gd name="T12" fmla="*/ 0 w 206"/>
                  <a:gd name="T13" fmla="*/ 0 h 293"/>
                  <a:gd name="T14" fmla="*/ 0 w 206"/>
                  <a:gd name="T15" fmla="*/ 0 h 293"/>
                  <a:gd name="T16" fmla="*/ 0 60000 65536"/>
                  <a:gd name="T17" fmla="*/ 0 60000 65536"/>
                  <a:gd name="T18" fmla="*/ 0 60000 65536"/>
                  <a:gd name="T19" fmla="*/ 0 60000 65536"/>
                  <a:gd name="T20" fmla="*/ 0 60000 65536"/>
                  <a:gd name="T21" fmla="*/ 0 60000 65536"/>
                  <a:gd name="T22" fmla="*/ 0 60000 65536"/>
                  <a:gd name="T23" fmla="*/ 0 60000 65536"/>
                  <a:gd name="T24" fmla="*/ 0 w 206"/>
                  <a:gd name="T25" fmla="*/ 0 h 293"/>
                  <a:gd name="T26" fmla="*/ 206 w 206"/>
                  <a:gd name="T27" fmla="*/ 293 h 2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6" h="293">
                    <a:moveTo>
                      <a:pt x="0" y="0"/>
                    </a:moveTo>
                    <a:lnTo>
                      <a:pt x="0" y="56"/>
                    </a:lnTo>
                    <a:lnTo>
                      <a:pt x="117" y="212"/>
                    </a:lnTo>
                    <a:lnTo>
                      <a:pt x="196" y="293"/>
                    </a:lnTo>
                    <a:lnTo>
                      <a:pt x="206" y="259"/>
                    </a:lnTo>
                    <a:lnTo>
                      <a:pt x="13" y="1"/>
                    </a:lnTo>
                    <a:lnTo>
                      <a:pt x="0" y="0"/>
                    </a:lnTo>
                    <a:close/>
                  </a:path>
                </a:pathLst>
              </a:custGeom>
              <a:solidFill>
                <a:srgbClr val="8A998A"/>
              </a:solidFill>
              <a:ln w="9525">
                <a:noFill/>
                <a:round/>
                <a:headEnd/>
                <a:tailEnd/>
              </a:ln>
            </p:spPr>
            <p:txBody>
              <a:bodyPr/>
              <a:lstStyle/>
              <a:p>
                <a:endParaRPr lang="ja-JP" altLang="en-US"/>
              </a:p>
            </p:txBody>
          </p:sp>
          <p:sp>
            <p:nvSpPr>
              <p:cNvPr id="50404" name="Freeform 146"/>
              <p:cNvSpPr>
                <a:spLocks/>
              </p:cNvSpPr>
              <p:nvPr/>
            </p:nvSpPr>
            <p:spPr bwMode="auto">
              <a:xfrm>
                <a:off x="2293" y="927"/>
                <a:ext cx="158" cy="175"/>
              </a:xfrm>
              <a:custGeom>
                <a:avLst/>
                <a:gdLst>
                  <a:gd name="T0" fmla="*/ 0 w 318"/>
                  <a:gd name="T1" fmla="*/ 0 h 349"/>
                  <a:gd name="T2" fmla="*/ 0 w 318"/>
                  <a:gd name="T3" fmla="*/ 1 h 349"/>
                  <a:gd name="T4" fmla="*/ 0 w 318"/>
                  <a:gd name="T5" fmla="*/ 1 h 349"/>
                  <a:gd name="T6" fmla="*/ 0 w 318"/>
                  <a:gd name="T7" fmla="*/ 1 h 349"/>
                  <a:gd name="T8" fmla="*/ 0 w 318"/>
                  <a:gd name="T9" fmla="*/ 1 h 349"/>
                  <a:gd name="T10" fmla="*/ 0 w 318"/>
                  <a:gd name="T11" fmla="*/ 1 h 349"/>
                  <a:gd name="T12" fmla="*/ 0 w 318"/>
                  <a:gd name="T13" fmla="*/ 1 h 349"/>
                  <a:gd name="T14" fmla="*/ 0 w 318"/>
                  <a:gd name="T15" fmla="*/ 1 h 349"/>
                  <a:gd name="T16" fmla="*/ 0 w 318"/>
                  <a:gd name="T17" fmla="*/ 1 h 349"/>
                  <a:gd name="T18" fmla="*/ 0 w 318"/>
                  <a:gd name="T19" fmla="*/ 1 h 349"/>
                  <a:gd name="T20" fmla="*/ 0 w 318"/>
                  <a:gd name="T21" fmla="*/ 0 h 349"/>
                  <a:gd name="T22" fmla="*/ 0 w 318"/>
                  <a:gd name="T23" fmla="*/ 0 h 34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8"/>
                  <a:gd name="T37" fmla="*/ 0 h 349"/>
                  <a:gd name="T38" fmla="*/ 318 w 318"/>
                  <a:gd name="T39" fmla="*/ 349 h 34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8" h="349">
                    <a:moveTo>
                      <a:pt x="144" y="0"/>
                    </a:moveTo>
                    <a:lnTo>
                      <a:pt x="73" y="36"/>
                    </a:lnTo>
                    <a:lnTo>
                      <a:pt x="30" y="67"/>
                    </a:lnTo>
                    <a:lnTo>
                      <a:pt x="0" y="88"/>
                    </a:lnTo>
                    <a:lnTo>
                      <a:pt x="67" y="193"/>
                    </a:lnTo>
                    <a:lnTo>
                      <a:pt x="148" y="296"/>
                    </a:lnTo>
                    <a:lnTo>
                      <a:pt x="207" y="349"/>
                    </a:lnTo>
                    <a:lnTo>
                      <a:pt x="318" y="273"/>
                    </a:lnTo>
                    <a:lnTo>
                      <a:pt x="295" y="218"/>
                    </a:lnTo>
                    <a:lnTo>
                      <a:pt x="215" y="96"/>
                    </a:lnTo>
                    <a:lnTo>
                      <a:pt x="144" y="0"/>
                    </a:lnTo>
                    <a:close/>
                  </a:path>
                </a:pathLst>
              </a:custGeom>
              <a:solidFill>
                <a:srgbClr val="D9D694"/>
              </a:solidFill>
              <a:ln w="9525">
                <a:noFill/>
                <a:round/>
                <a:headEnd/>
                <a:tailEnd/>
              </a:ln>
            </p:spPr>
            <p:txBody>
              <a:bodyPr/>
              <a:lstStyle/>
              <a:p>
                <a:endParaRPr lang="ja-JP" altLang="en-US"/>
              </a:p>
            </p:txBody>
          </p:sp>
          <p:sp>
            <p:nvSpPr>
              <p:cNvPr id="50405" name="Freeform 147"/>
              <p:cNvSpPr>
                <a:spLocks/>
              </p:cNvSpPr>
              <p:nvPr/>
            </p:nvSpPr>
            <p:spPr bwMode="auto">
              <a:xfrm>
                <a:off x="2305" y="940"/>
                <a:ext cx="73" cy="63"/>
              </a:xfrm>
              <a:custGeom>
                <a:avLst/>
                <a:gdLst>
                  <a:gd name="T0" fmla="*/ 0 w 148"/>
                  <a:gd name="T1" fmla="*/ 1 h 126"/>
                  <a:gd name="T2" fmla="*/ 0 w 148"/>
                  <a:gd name="T3" fmla="*/ 0 h 126"/>
                  <a:gd name="T4" fmla="*/ 0 w 148"/>
                  <a:gd name="T5" fmla="*/ 1 h 126"/>
                  <a:gd name="T6" fmla="*/ 0 w 148"/>
                  <a:gd name="T7" fmla="*/ 1 h 126"/>
                  <a:gd name="T8" fmla="*/ 0 w 148"/>
                  <a:gd name="T9" fmla="*/ 1 h 126"/>
                  <a:gd name="T10" fmla="*/ 0 w 148"/>
                  <a:gd name="T11" fmla="*/ 1 h 126"/>
                  <a:gd name="T12" fmla="*/ 0 60000 65536"/>
                  <a:gd name="T13" fmla="*/ 0 60000 65536"/>
                  <a:gd name="T14" fmla="*/ 0 60000 65536"/>
                  <a:gd name="T15" fmla="*/ 0 60000 65536"/>
                  <a:gd name="T16" fmla="*/ 0 60000 65536"/>
                  <a:gd name="T17" fmla="*/ 0 60000 65536"/>
                  <a:gd name="T18" fmla="*/ 0 w 148"/>
                  <a:gd name="T19" fmla="*/ 0 h 126"/>
                  <a:gd name="T20" fmla="*/ 148 w 148"/>
                  <a:gd name="T21" fmla="*/ 126 h 126"/>
                </a:gdLst>
                <a:ahLst/>
                <a:cxnLst>
                  <a:cxn ang="T12">
                    <a:pos x="T0" y="T1"/>
                  </a:cxn>
                  <a:cxn ang="T13">
                    <a:pos x="T2" y="T3"/>
                  </a:cxn>
                  <a:cxn ang="T14">
                    <a:pos x="T4" y="T5"/>
                  </a:cxn>
                  <a:cxn ang="T15">
                    <a:pos x="T6" y="T7"/>
                  </a:cxn>
                  <a:cxn ang="T16">
                    <a:pos x="T8" y="T9"/>
                  </a:cxn>
                  <a:cxn ang="T17">
                    <a:pos x="T10" y="T11"/>
                  </a:cxn>
                </a:cxnLst>
                <a:rect l="T18" t="T19" r="T20" b="T21"/>
                <a:pathLst>
                  <a:path w="148" h="126">
                    <a:moveTo>
                      <a:pt x="0" y="64"/>
                    </a:moveTo>
                    <a:lnTo>
                      <a:pt x="110" y="0"/>
                    </a:lnTo>
                    <a:lnTo>
                      <a:pt x="148" y="58"/>
                    </a:lnTo>
                    <a:lnTo>
                      <a:pt x="46" y="126"/>
                    </a:lnTo>
                    <a:lnTo>
                      <a:pt x="0" y="64"/>
                    </a:lnTo>
                    <a:close/>
                  </a:path>
                </a:pathLst>
              </a:custGeom>
              <a:solidFill>
                <a:srgbClr val="C7695C"/>
              </a:solidFill>
              <a:ln w="9525">
                <a:noFill/>
                <a:round/>
                <a:headEnd/>
                <a:tailEnd/>
              </a:ln>
            </p:spPr>
            <p:txBody>
              <a:bodyPr/>
              <a:lstStyle/>
              <a:p>
                <a:endParaRPr lang="ja-JP" altLang="en-US"/>
              </a:p>
            </p:txBody>
          </p:sp>
          <p:sp>
            <p:nvSpPr>
              <p:cNvPr id="50406" name="Freeform 148"/>
              <p:cNvSpPr>
                <a:spLocks/>
              </p:cNvSpPr>
              <p:nvPr/>
            </p:nvSpPr>
            <p:spPr bwMode="auto">
              <a:xfrm>
                <a:off x="2242" y="972"/>
                <a:ext cx="57" cy="137"/>
              </a:xfrm>
              <a:custGeom>
                <a:avLst/>
                <a:gdLst>
                  <a:gd name="T0" fmla="*/ 1 w 114"/>
                  <a:gd name="T1" fmla="*/ 0 h 275"/>
                  <a:gd name="T2" fmla="*/ 1 w 114"/>
                  <a:gd name="T3" fmla="*/ 0 h 275"/>
                  <a:gd name="T4" fmla="*/ 1 w 114"/>
                  <a:gd name="T5" fmla="*/ 0 h 275"/>
                  <a:gd name="T6" fmla="*/ 1 w 114"/>
                  <a:gd name="T7" fmla="*/ 0 h 275"/>
                  <a:gd name="T8" fmla="*/ 1 w 114"/>
                  <a:gd name="T9" fmla="*/ 0 h 275"/>
                  <a:gd name="T10" fmla="*/ 1 w 114"/>
                  <a:gd name="T11" fmla="*/ 0 h 275"/>
                  <a:gd name="T12" fmla="*/ 1 w 114"/>
                  <a:gd name="T13" fmla="*/ 0 h 275"/>
                  <a:gd name="T14" fmla="*/ 1 w 114"/>
                  <a:gd name="T15" fmla="*/ 0 h 275"/>
                  <a:gd name="T16" fmla="*/ 1 w 114"/>
                  <a:gd name="T17" fmla="*/ 0 h 275"/>
                  <a:gd name="T18" fmla="*/ 1 w 114"/>
                  <a:gd name="T19" fmla="*/ 0 h 275"/>
                  <a:gd name="T20" fmla="*/ 1 w 114"/>
                  <a:gd name="T21" fmla="*/ 0 h 275"/>
                  <a:gd name="T22" fmla="*/ 0 w 114"/>
                  <a:gd name="T23" fmla="*/ 0 h 275"/>
                  <a:gd name="T24" fmla="*/ 1 w 114"/>
                  <a:gd name="T25" fmla="*/ 0 h 275"/>
                  <a:gd name="T26" fmla="*/ 1 w 114"/>
                  <a:gd name="T27" fmla="*/ 0 h 275"/>
                  <a:gd name="T28" fmla="*/ 1 w 114"/>
                  <a:gd name="T29" fmla="*/ 0 h 275"/>
                  <a:gd name="T30" fmla="*/ 1 w 114"/>
                  <a:gd name="T31" fmla="*/ 0 h 275"/>
                  <a:gd name="T32" fmla="*/ 1 w 114"/>
                  <a:gd name="T33" fmla="*/ 0 h 275"/>
                  <a:gd name="T34" fmla="*/ 1 w 114"/>
                  <a:gd name="T35" fmla="*/ 0 h 2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4"/>
                  <a:gd name="T55" fmla="*/ 0 h 275"/>
                  <a:gd name="T56" fmla="*/ 114 w 114"/>
                  <a:gd name="T57" fmla="*/ 275 h 2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4" h="275">
                    <a:moveTo>
                      <a:pt x="44" y="0"/>
                    </a:moveTo>
                    <a:lnTo>
                      <a:pt x="55" y="16"/>
                    </a:lnTo>
                    <a:lnTo>
                      <a:pt x="86" y="51"/>
                    </a:lnTo>
                    <a:lnTo>
                      <a:pt x="107" y="96"/>
                    </a:lnTo>
                    <a:lnTo>
                      <a:pt x="114" y="133"/>
                    </a:lnTo>
                    <a:lnTo>
                      <a:pt x="114" y="167"/>
                    </a:lnTo>
                    <a:lnTo>
                      <a:pt x="110" y="201"/>
                    </a:lnTo>
                    <a:lnTo>
                      <a:pt x="100" y="228"/>
                    </a:lnTo>
                    <a:lnTo>
                      <a:pt x="86" y="253"/>
                    </a:lnTo>
                    <a:lnTo>
                      <a:pt x="76" y="267"/>
                    </a:lnTo>
                    <a:lnTo>
                      <a:pt x="66" y="275"/>
                    </a:lnTo>
                    <a:lnTo>
                      <a:pt x="0" y="241"/>
                    </a:lnTo>
                    <a:lnTo>
                      <a:pt x="39" y="189"/>
                    </a:lnTo>
                    <a:lnTo>
                      <a:pt x="62" y="139"/>
                    </a:lnTo>
                    <a:lnTo>
                      <a:pt x="71" y="88"/>
                    </a:lnTo>
                    <a:lnTo>
                      <a:pt x="68" y="47"/>
                    </a:lnTo>
                    <a:lnTo>
                      <a:pt x="44" y="0"/>
                    </a:lnTo>
                    <a:close/>
                  </a:path>
                </a:pathLst>
              </a:custGeom>
              <a:solidFill>
                <a:srgbClr val="D4EBD4"/>
              </a:solidFill>
              <a:ln w="9525">
                <a:noFill/>
                <a:round/>
                <a:headEnd/>
                <a:tailEnd/>
              </a:ln>
            </p:spPr>
            <p:txBody>
              <a:bodyPr/>
              <a:lstStyle/>
              <a:p>
                <a:endParaRPr lang="ja-JP" altLang="en-US"/>
              </a:p>
            </p:txBody>
          </p:sp>
          <p:sp>
            <p:nvSpPr>
              <p:cNvPr id="50407" name="Freeform 149"/>
              <p:cNvSpPr>
                <a:spLocks/>
              </p:cNvSpPr>
              <p:nvPr/>
            </p:nvSpPr>
            <p:spPr bwMode="auto">
              <a:xfrm>
                <a:off x="2334" y="978"/>
                <a:ext cx="95" cy="97"/>
              </a:xfrm>
              <a:custGeom>
                <a:avLst/>
                <a:gdLst>
                  <a:gd name="T0" fmla="*/ 0 w 191"/>
                  <a:gd name="T1" fmla="*/ 0 h 193"/>
                  <a:gd name="T2" fmla="*/ 0 w 191"/>
                  <a:gd name="T3" fmla="*/ 1 h 193"/>
                  <a:gd name="T4" fmla="*/ 0 w 191"/>
                  <a:gd name="T5" fmla="*/ 1 h 193"/>
                  <a:gd name="T6" fmla="*/ 0 w 191"/>
                  <a:gd name="T7" fmla="*/ 1 h 193"/>
                  <a:gd name="T8" fmla="*/ 0 w 191"/>
                  <a:gd name="T9" fmla="*/ 0 h 193"/>
                  <a:gd name="T10" fmla="*/ 0 w 191"/>
                  <a:gd name="T11" fmla="*/ 0 h 193"/>
                  <a:gd name="T12" fmla="*/ 0 60000 65536"/>
                  <a:gd name="T13" fmla="*/ 0 60000 65536"/>
                  <a:gd name="T14" fmla="*/ 0 60000 65536"/>
                  <a:gd name="T15" fmla="*/ 0 60000 65536"/>
                  <a:gd name="T16" fmla="*/ 0 60000 65536"/>
                  <a:gd name="T17" fmla="*/ 0 60000 65536"/>
                  <a:gd name="T18" fmla="*/ 0 w 191"/>
                  <a:gd name="T19" fmla="*/ 0 h 193"/>
                  <a:gd name="T20" fmla="*/ 191 w 191"/>
                  <a:gd name="T21" fmla="*/ 193 h 193"/>
                </a:gdLst>
                <a:ahLst/>
                <a:cxnLst>
                  <a:cxn ang="T12">
                    <a:pos x="T0" y="T1"/>
                  </a:cxn>
                  <a:cxn ang="T13">
                    <a:pos x="T2" y="T3"/>
                  </a:cxn>
                  <a:cxn ang="T14">
                    <a:pos x="T4" y="T5"/>
                  </a:cxn>
                  <a:cxn ang="T15">
                    <a:pos x="T6" y="T7"/>
                  </a:cxn>
                  <a:cxn ang="T16">
                    <a:pos x="T8" y="T9"/>
                  </a:cxn>
                  <a:cxn ang="T17">
                    <a:pos x="T10" y="T11"/>
                  </a:cxn>
                </a:cxnLst>
                <a:rect l="T18" t="T19" r="T20" b="T21"/>
                <a:pathLst>
                  <a:path w="191" h="193">
                    <a:moveTo>
                      <a:pt x="101" y="0"/>
                    </a:moveTo>
                    <a:lnTo>
                      <a:pt x="0" y="65"/>
                    </a:lnTo>
                    <a:lnTo>
                      <a:pt x="102" y="193"/>
                    </a:lnTo>
                    <a:lnTo>
                      <a:pt x="191" y="137"/>
                    </a:lnTo>
                    <a:lnTo>
                      <a:pt x="101" y="0"/>
                    </a:lnTo>
                    <a:close/>
                  </a:path>
                </a:pathLst>
              </a:custGeom>
              <a:solidFill>
                <a:srgbClr val="FFB5A8"/>
              </a:solidFill>
              <a:ln w="9525">
                <a:noFill/>
                <a:round/>
                <a:headEnd/>
                <a:tailEnd/>
              </a:ln>
            </p:spPr>
            <p:txBody>
              <a:bodyPr/>
              <a:lstStyle/>
              <a:p>
                <a:endParaRPr lang="ja-JP" altLang="en-US"/>
              </a:p>
            </p:txBody>
          </p:sp>
          <p:sp>
            <p:nvSpPr>
              <p:cNvPr id="50408" name="Freeform 150"/>
              <p:cNvSpPr>
                <a:spLocks/>
              </p:cNvSpPr>
              <p:nvPr/>
            </p:nvSpPr>
            <p:spPr bwMode="auto">
              <a:xfrm>
                <a:off x="2331" y="1009"/>
                <a:ext cx="104" cy="72"/>
              </a:xfrm>
              <a:custGeom>
                <a:avLst/>
                <a:gdLst>
                  <a:gd name="T0" fmla="*/ 0 w 207"/>
                  <a:gd name="T1" fmla="*/ 0 h 145"/>
                  <a:gd name="T2" fmla="*/ 1 w 207"/>
                  <a:gd name="T3" fmla="*/ 0 h 145"/>
                  <a:gd name="T4" fmla="*/ 1 w 207"/>
                  <a:gd name="T5" fmla="*/ 0 h 145"/>
                  <a:gd name="T6" fmla="*/ 1 w 207"/>
                  <a:gd name="T7" fmla="*/ 0 h 145"/>
                  <a:gd name="T8" fmla="*/ 1 w 207"/>
                  <a:gd name="T9" fmla="*/ 0 h 145"/>
                  <a:gd name="T10" fmla="*/ 1 w 207"/>
                  <a:gd name="T11" fmla="*/ 0 h 145"/>
                  <a:gd name="T12" fmla="*/ 0 w 207"/>
                  <a:gd name="T13" fmla="*/ 0 h 145"/>
                  <a:gd name="T14" fmla="*/ 0 w 207"/>
                  <a:gd name="T15" fmla="*/ 0 h 145"/>
                  <a:gd name="T16" fmla="*/ 0 60000 65536"/>
                  <a:gd name="T17" fmla="*/ 0 60000 65536"/>
                  <a:gd name="T18" fmla="*/ 0 60000 65536"/>
                  <a:gd name="T19" fmla="*/ 0 60000 65536"/>
                  <a:gd name="T20" fmla="*/ 0 60000 65536"/>
                  <a:gd name="T21" fmla="*/ 0 60000 65536"/>
                  <a:gd name="T22" fmla="*/ 0 60000 65536"/>
                  <a:gd name="T23" fmla="*/ 0 60000 65536"/>
                  <a:gd name="T24" fmla="*/ 0 w 207"/>
                  <a:gd name="T25" fmla="*/ 0 h 145"/>
                  <a:gd name="T26" fmla="*/ 207 w 207"/>
                  <a:gd name="T27" fmla="*/ 145 h 1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7" h="145">
                    <a:moveTo>
                      <a:pt x="0" y="1"/>
                    </a:moveTo>
                    <a:lnTo>
                      <a:pt x="111" y="145"/>
                    </a:lnTo>
                    <a:lnTo>
                      <a:pt x="207" y="83"/>
                    </a:lnTo>
                    <a:lnTo>
                      <a:pt x="195" y="75"/>
                    </a:lnTo>
                    <a:lnTo>
                      <a:pt x="112" y="129"/>
                    </a:lnTo>
                    <a:lnTo>
                      <a:pt x="12" y="0"/>
                    </a:lnTo>
                    <a:lnTo>
                      <a:pt x="0" y="1"/>
                    </a:lnTo>
                    <a:close/>
                  </a:path>
                </a:pathLst>
              </a:custGeom>
              <a:solidFill>
                <a:srgbClr val="000000"/>
              </a:solidFill>
              <a:ln w="9525">
                <a:noFill/>
                <a:round/>
                <a:headEnd/>
                <a:tailEnd/>
              </a:ln>
            </p:spPr>
            <p:txBody>
              <a:bodyPr/>
              <a:lstStyle/>
              <a:p>
                <a:endParaRPr lang="ja-JP" altLang="en-US"/>
              </a:p>
            </p:txBody>
          </p:sp>
          <p:sp>
            <p:nvSpPr>
              <p:cNvPr id="50409" name="Freeform 151"/>
              <p:cNvSpPr>
                <a:spLocks/>
              </p:cNvSpPr>
              <p:nvPr/>
            </p:nvSpPr>
            <p:spPr bwMode="auto">
              <a:xfrm>
                <a:off x="2350" y="997"/>
                <a:ext cx="54" cy="70"/>
              </a:xfrm>
              <a:custGeom>
                <a:avLst/>
                <a:gdLst>
                  <a:gd name="T0" fmla="*/ 0 w 108"/>
                  <a:gd name="T1" fmla="*/ 1 h 139"/>
                  <a:gd name="T2" fmla="*/ 1 w 108"/>
                  <a:gd name="T3" fmla="*/ 1 h 139"/>
                  <a:gd name="T4" fmla="*/ 1 w 108"/>
                  <a:gd name="T5" fmla="*/ 1 h 139"/>
                  <a:gd name="T6" fmla="*/ 1 w 108"/>
                  <a:gd name="T7" fmla="*/ 0 h 139"/>
                  <a:gd name="T8" fmla="*/ 0 w 108"/>
                  <a:gd name="T9" fmla="*/ 1 h 139"/>
                  <a:gd name="T10" fmla="*/ 0 w 108"/>
                  <a:gd name="T11" fmla="*/ 1 h 139"/>
                  <a:gd name="T12" fmla="*/ 0 60000 65536"/>
                  <a:gd name="T13" fmla="*/ 0 60000 65536"/>
                  <a:gd name="T14" fmla="*/ 0 60000 65536"/>
                  <a:gd name="T15" fmla="*/ 0 60000 65536"/>
                  <a:gd name="T16" fmla="*/ 0 60000 65536"/>
                  <a:gd name="T17" fmla="*/ 0 60000 65536"/>
                  <a:gd name="T18" fmla="*/ 0 w 108"/>
                  <a:gd name="T19" fmla="*/ 0 h 139"/>
                  <a:gd name="T20" fmla="*/ 108 w 108"/>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108" h="139">
                    <a:moveTo>
                      <a:pt x="0" y="5"/>
                    </a:moveTo>
                    <a:lnTo>
                      <a:pt x="99" y="139"/>
                    </a:lnTo>
                    <a:lnTo>
                      <a:pt x="108" y="134"/>
                    </a:lnTo>
                    <a:lnTo>
                      <a:pt x="8" y="0"/>
                    </a:lnTo>
                    <a:lnTo>
                      <a:pt x="0" y="5"/>
                    </a:lnTo>
                    <a:close/>
                  </a:path>
                </a:pathLst>
              </a:custGeom>
              <a:solidFill>
                <a:srgbClr val="000000"/>
              </a:solidFill>
              <a:ln w="9525">
                <a:noFill/>
                <a:round/>
                <a:headEnd/>
                <a:tailEnd/>
              </a:ln>
            </p:spPr>
            <p:txBody>
              <a:bodyPr/>
              <a:lstStyle/>
              <a:p>
                <a:endParaRPr lang="ja-JP" altLang="en-US"/>
              </a:p>
            </p:txBody>
          </p:sp>
          <p:sp>
            <p:nvSpPr>
              <p:cNvPr id="50410" name="Freeform 152"/>
              <p:cNvSpPr>
                <a:spLocks/>
              </p:cNvSpPr>
              <p:nvPr/>
            </p:nvSpPr>
            <p:spPr bwMode="auto">
              <a:xfrm>
                <a:off x="2367" y="986"/>
                <a:ext cx="51" cy="71"/>
              </a:xfrm>
              <a:custGeom>
                <a:avLst/>
                <a:gdLst>
                  <a:gd name="T0" fmla="*/ 0 w 102"/>
                  <a:gd name="T1" fmla="*/ 1 h 141"/>
                  <a:gd name="T2" fmla="*/ 1 w 102"/>
                  <a:gd name="T3" fmla="*/ 1 h 141"/>
                  <a:gd name="T4" fmla="*/ 1 w 102"/>
                  <a:gd name="T5" fmla="*/ 1 h 141"/>
                  <a:gd name="T6" fmla="*/ 1 w 102"/>
                  <a:gd name="T7" fmla="*/ 0 h 141"/>
                  <a:gd name="T8" fmla="*/ 0 w 102"/>
                  <a:gd name="T9" fmla="*/ 1 h 141"/>
                  <a:gd name="T10" fmla="*/ 0 w 102"/>
                  <a:gd name="T11" fmla="*/ 1 h 141"/>
                  <a:gd name="T12" fmla="*/ 0 60000 65536"/>
                  <a:gd name="T13" fmla="*/ 0 60000 65536"/>
                  <a:gd name="T14" fmla="*/ 0 60000 65536"/>
                  <a:gd name="T15" fmla="*/ 0 60000 65536"/>
                  <a:gd name="T16" fmla="*/ 0 60000 65536"/>
                  <a:gd name="T17" fmla="*/ 0 60000 65536"/>
                  <a:gd name="T18" fmla="*/ 0 w 102"/>
                  <a:gd name="T19" fmla="*/ 0 h 141"/>
                  <a:gd name="T20" fmla="*/ 102 w 102"/>
                  <a:gd name="T21" fmla="*/ 141 h 141"/>
                </a:gdLst>
                <a:ahLst/>
                <a:cxnLst>
                  <a:cxn ang="T12">
                    <a:pos x="T0" y="T1"/>
                  </a:cxn>
                  <a:cxn ang="T13">
                    <a:pos x="T2" y="T3"/>
                  </a:cxn>
                  <a:cxn ang="T14">
                    <a:pos x="T4" y="T5"/>
                  </a:cxn>
                  <a:cxn ang="T15">
                    <a:pos x="T6" y="T7"/>
                  </a:cxn>
                  <a:cxn ang="T16">
                    <a:pos x="T8" y="T9"/>
                  </a:cxn>
                  <a:cxn ang="T17">
                    <a:pos x="T10" y="T11"/>
                  </a:cxn>
                </a:cxnLst>
                <a:rect l="T18" t="T19" r="T20" b="T21"/>
                <a:pathLst>
                  <a:path w="102" h="141">
                    <a:moveTo>
                      <a:pt x="0" y="6"/>
                    </a:moveTo>
                    <a:lnTo>
                      <a:pt x="94" y="141"/>
                    </a:lnTo>
                    <a:lnTo>
                      <a:pt x="102" y="137"/>
                    </a:lnTo>
                    <a:lnTo>
                      <a:pt x="8" y="0"/>
                    </a:lnTo>
                    <a:lnTo>
                      <a:pt x="0" y="6"/>
                    </a:lnTo>
                    <a:close/>
                  </a:path>
                </a:pathLst>
              </a:custGeom>
              <a:solidFill>
                <a:srgbClr val="000000"/>
              </a:solidFill>
              <a:ln w="9525">
                <a:noFill/>
                <a:round/>
                <a:headEnd/>
                <a:tailEnd/>
              </a:ln>
            </p:spPr>
            <p:txBody>
              <a:bodyPr/>
              <a:lstStyle/>
              <a:p>
                <a:endParaRPr lang="ja-JP" altLang="en-US"/>
              </a:p>
            </p:txBody>
          </p:sp>
          <p:sp>
            <p:nvSpPr>
              <p:cNvPr id="50411" name="Freeform 153"/>
              <p:cNvSpPr>
                <a:spLocks/>
              </p:cNvSpPr>
              <p:nvPr/>
            </p:nvSpPr>
            <p:spPr bwMode="auto">
              <a:xfrm>
                <a:off x="2348" y="992"/>
                <a:ext cx="49" cy="36"/>
              </a:xfrm>
              <a:custGeom>
                <a:avLst/>
                <a:gdLst>
                  <a:gd name="T0" fmla="*/ 0 w 99"/>
                  <a:gd name="T1" fmla="*/ 0 h 72"/>
                  <a:gd name="T2" fmla="*/ 0 w 99"/>
                  <a:gd name="T3" fmla="*/ 1 h 72"/>
                  <a:gd name="T4" fmla="*/ 0 w 99"/>
                  <a:gd name="T5" fmla="*/ 1 h 72"/>
                  <a:gd name="T6" fmla="*/ 0 w 99"/>
                  <a:gd name="T7" fmla="*/ 1 h 72"/>
                  <a:gd name="T8" fmla="*/ 0 w 99"/>
                  <a:gd name="T9" fmla="*/ 0 h 72"/>
                  <a:gd name="T10" fmla="*/ 0 w 99"/>
                  <a:gd name="T11" fmla="*/ 0 h 72"/>
                  <a:gd name="T12" fmla="*/ 0 60000 65536"/>
                  <a:gd name="T13" fmla="*/ 0 60000 65536"/>
                  <a:gd name="T14" fmla="*/ 0 60000 65536"/>
                  <a:gd name="T15" fmla="*/ 0 60000 65536"/>
                  <a:gd name="T16" fmla="*/ 0 60000 65536"/>
                  <a:gd name="T17" fmla="*/ 0 60000 65536"/>
                  <a:gd name="T18" fmla="*/ 0 w 99"/>
                  <a:gd name="T19" fmla="*/ 0 h 72"/>
                  <a:gd name="T20" fmla="*/ 99 w 99"/>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99" h="72">
                    <a:moveTo>
                      <a:pt x="93" y="0"/>
                    </a:moveTo>
                    <a:lnTo>
                      <a:pt x="0" y="64"/>
                    </a:lnTo>
                    <a:lnTo>
                      <a:pt x="7" y="72"/>
                    </a:lnTo>
                    <a:lnTo>
                      <a:pt x="99" y="5"/>
                    </a:lnTo>
                    <a:lnTo>
                      <a:pt x="93" y="0"/>
                    </a:lnTo>
                    <a:close/>
                  </a:path>
                </a:pathLst>
              </a:custGeom>
              <a:solidFill>
                <a:srgbClr val="000000"/>
              </a:solidFill>
              <a:ln w="9525">
                <a:noFill/>
                <a:round/>
                <a:headEnd/>
                <a:tailEnd/>
              </a:ln>
            </p:spPr>
            <p:txBody>
              <a:bodyPr/>
              <a:lstStyle/>
              <a:p>
                <a:endParaRPr lang="ja-JP" altLang="en-US"/>
              </a:p>
            </p:txBody>
          </p:sp>
          <p:sp>
            <p:nvSpPr>
              <p:cNvPr id="50412" name="Freeform 154"/>
              <p:cNvSpPr>
                <a:spLocks/>
              </p:cNvSpPr>
              <p:nvPr/>
            </p:nvSpPr>
            <p:spPr bwMode="auto">
              <a:xfrm>
                <a:off x="2358" y="1010"/>
                <a:ext cx="48" cy="35"/>
              </a:xfrm>
              <a:custGeom>
                <a:avLst/>
                <a:gdLst>
                  <a:gd name="T0" fmla="*/ 0 w 97"/>
                  <a:gd name="T1" fmla="*/ 0 h 69"/>
                  <a:gd name="T2" fmla="*/ 0 w 97"/>
                  <a:gd name="T3" fmla="*/ 1 h 69"/>
                  <a:gd name="T4" fmla="*/ 0 w 97"/>
                  <a:gd name="T5" fmla="*/ 1 h 69"/>
                  <a:gd name="T6" fmla="*/ 0 w 97"/>
                  <a:gd name="T7" fmla="*/ 1 h 69"/>
                  <a:gd name="T8" fmla="*/ 0 w 97"/>
                  <a:gd name="T9" fmla="*/ 0 h 69"/>
                  <a:gd name="T10" fmla="*/ 0 w 97"/>
                  <a:gd name="T11" fmla="*/ 0 h 69"/>
                  <a:gd name="T12" fmla="*/ 0 60000 65536"/>
                  <a:gd name="T13" fmla="*/ 0 60000 65536"/>
                  <a:gd name="T14" fmla="*/ 0 60000 65536"/>
                  <a:gd name="T15" fmla="*/ 0 60000 65536"/>
                  <a:gd name="T16" fmla="*/ 0 60000 65536"/>
                  <a:gd name="T17" fmla="*/ 0 60000 65536"/>
                  <a:gd name="T18" fmla="*/ 0 w 97"/>
                  <a:gd name="T19" fmla="*/ 0 h 69"/>
                  <a:gd name="T20" fmla="*/ 97 w 97"/>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97" h="69">
                    <a:moveTo>
                      <a:pt x="90" y="0"/>
                    </a:moveTo>
                    <a:lnTo>
                      <a:pt x="0" y="61"/>
                    </a:lnTo>
                    <a:lnTo>
                      <a:pt x="8" y="69"/>
                    </a:lnTo>
                    <a:lnTo>
                      <a:pt x="97" y="5"/>
                    </a:lnTo>
                    <a:lnTo>
                      <a:pt x="90" y="0"/>
                    </a:lnTo>
                    <a:close/>
                  </a:path>
                </a:pathLst>
              </a:custGeom>
              <a:solidFill>
                <a:srgbClr val="000000"/>
              </a:solidFill>
              <a:ln w="9525">
                <a:noFill/>
                <a:round/>
                <a:headEnd/>
                <a:tailEnd/>
              </a:ln>
            </p:spPr>
            <p:txBody>
              <a:bodyPr/>
              <a:lstStyle/>
              <a:p>
                <a:endParaRPr lang="ja-JP" altLang="en-US"/>
              </a:p>
            </p:txBody>
          </p:sp>
          <p:sp>
            <p:nvSpPr>
              <p:cNvPr id="50413" name="Freeform 155"/>
              <p:cNvSpPr>
                <a:spLocks/>
              </p:cNvSpPr>
              <p:nvPr/>
            </p:nvSpPr>
            <p:spPr bwMode="auto">
              <a:xfrm>
                <a:off x="2372" y="1028"/>
                <a:ext cx="47" cy="35"/>
              </a:xfrm>
              <a:custGeom>
                <a:avLst/>
                <a:gdLst>
                  <a:gd name="T0" fmla="*/ 0 w 95"/>
                  <a:gd name="T1" fmla="*/ 0 h 70"/>
                  <a:gd name="T2" fmla="*/ 0 w 95"/>
                  <a:gd name="T3" fmla="*/ 1 h 70"/>
                  <a:gd name="T4" fmla="*/ 0 w 95"/>
                  <a:gd name="T5" fmla="*/ 1 h 70"/>
                  <a:gd name="T6" fmla="*/ 0 w 95"/>
                  <a:gd name="T7" fmla="*/ 1 h 70"/>
                  <a:gd name="T8" fmla="*/ 0 w 95"/>
                  <a:gd name="T9" fmla="*/ 0 h 70"/>
                  <a:gd name="T10" fmla="*/ 0 w 95"/>
                  <a:gd name="T11" fmla="*/ 0 h 70"/>
                  <a:gd name="T12" fmla="*/ 0 60000 65536"/>
                  <a:gd name="T13" fmla="*/ 0 60000 65536"/>
                  <a:gd name="T14" fmla="*/ 0 60000 65536"/>
                  <a:gd name="T15" fmla="*/ 0 60000 65536"/>
                  <a:gd name="T16" fmla="*/ 0 60000 65536"/>
                  <a:gd name="T17" fmla="*/ 0 60000 65536"/>
                  <a:gd name="T18" fmla="*/ 0 w 95"/>
                  <a:gd name="T19" fmla="*/ 0 h 70"/>
                  <a:gd name="T20" fmla="*/ 95 w 95"/>
                  <a:gd name="T21" fmla="*/ 70 h 70"/>
                </a:gdLst>
                <a:ahLst/>
                <a:cxnLst>
                  <a:cxn ang="T12">
                    <a:pos x="T0" y="T1"/>
                  </a:cxn>
                  <a:cxn ang="T13">
                    <a:pos x="T2" y="T3"/>
                  </a:cxn>
                  <a:cxn ang="T14">
                    <a:pos x="T4" y="T5"/>
                  </a:cxn>
                  <a:cxn ang="T15">
                    <a:pos x="T6" y="T7"/>
                  </a:cxn>
                  <a:cxn ang="T16">
                    <a:pos x="T8" y="T9"/>
                  </a:cxn>
                  <a:cxn ang="T17">
                    <a:pos x="T10" y="T11"/>
                  </a:cxn>
                </a:cxnLst>
                <a:rect l="T18" t="T19" r="T20" b="T21"/>
                <a:pathLst>
                  <a:path w="95" h="70">
                    <a:moveTo>
                      <a:pt x="89" y="0"/>
                    </a:moveTo>
                    <a:lnTo>
                      <a:pt x="0" y="61"/>
                    </a:lnTo>
                    <a:lnTo>
                      <a:pt x="7" y="70"/>
                    </a:lnTo>
                    <a:lnTo>
                      <a:pt x="95" y="7"/>
                    </a:lnTo>
                    <a:lnTo>
                      <a:pt x="89" y="0"/>
                    </a:lnTo>
                    <a:close/>
                  </a:path>
                </a:pathLst>
              </a:custGeom>
              <a:solidFill>
                <a:srgbClr val="000000"/>
              </a:solidFill>
              <a:ln w="9525">
                <a:noFill/>
                <a:round/>
                <a:headEnd/>
                <a:tailEnd/>
              </a:ln>
            </p:spPr>
            <p:txBody>
              <a:bodyPr/>
              <a:lstStyle/>
              <a:p>
                <a:endParaRPr lang="ja-JP" altLang="en-US"/>
              </a:p>
            </p:txBody>
          </p:sp>
          <p:sp>
            <p:nvSpPr>
              <p:cNvPr id="50414" name="Freeform 156"/>
              <p:cNvSpPr>
                <a:spLocks/>
              </p:cNvSpPr>
              <p:nvPr/>
            </p:nvSpPr>
            <p:spPr bwMode="auto">
              <a:xfrm>
                <a:off x="2330" y="974"/>
                <a:ext cx="104" cy="77"/>
              </a:xfrm>
              <a:custGeom>
                <a:avLst/>
                <a:gdLst>
                  <a:gd name="T0" fmla="*/ 1 w 208"/>
                  <a:gd name="T1" fmla="*/ 1 h 154"/>
                  <a:gd name="T2" fmla="*/ 1 w 208"/>
                  <a:gd name="T3" fmla="*/ 1 h 154"/>
                  <a:gd name="T4" fmla="*/ 1 w 208"/>
                  <a:gd name="T5" fmla="*/ 1 h 154"/>
                  <a:gd name="T6" fmla="*/ 1 w 208"/>
                  <a:gd name="T7" fmla="*/ 1 h 154"/>
                  <a:gd name="T8" fmla="*/ 1 w 208"/>
                  <a:gd name="T9" fmla="*/ 0 h 154"/>
                  <a:gd name="T10" fmla="*/ 0 w 208"/>
                  <a:gd name="T11" fmla="*/ 1 h 154"/>
                  <a:gd name="T12" fmla="*/ 1 w 208"/>
                  <a:gd name="T13" fmla="*/ 1 h 154"/>
                  <a:gd name="T14" fmla="*/ 1 w 208"/>
                  <a:gd name="T15" fmla="*/ 1 h 154"/>
                  <a:gd name="T16" fmla="*/ 0 60000 65536"/>
                  <a:gd name="T17" fmla="*/ 0 60000 65536"/>
                  <a:gd name="T18" fmla="*/ 0 60000 65536"/>
                  <a:gd name="T19" fmla="*/ 0 60000 65536"/>
                  <a:gd name="T20" fmla="*/ 0 60000 65536"/>
                  <a:gd name="T21" fmla="*/ 0 60000 65536"/>
                  <a:gd name="T22" fmla="*/ 0 60000 65536"/>
                  <a:gd name="T23" fmla="*/ 0 60000 65536"/>
                  <a:gd name="T24" fmla="*/ 0 w 208"/>
                  <a:gd name="T25" fmla="*/ 0 h 154"/>
                  <a:gd name="T26" fmla="*/ 208 w 208"/>
                  <a:gd name="T27" fmla="*/ 154 h 1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8" h="154">
                    <a:moveTo>
                      <a:pt x="14" y="75"/>
                    </a:moveTo>
                    <a:lnTo>
                      <a:pt x="109" y="13"/>
                    </a:lnTo>
                    <a:lnTo>
                      <a:pt x="193" y="151"/>
                    </a:lnTo>
                    <a:lnTo>
                      <a:pt x="208" y="154"/>
                    </a:lnTo>
                    <a:lnTo>
                      <a:pt x="113" y="0"/>
                    </a:lnTo>
                    <a:lnTo>
                      <a:pt x="0" y="74"/>
                    </a:lnTo>
                    <a:lnTo>
                      <a:pt x="14" y="75"/>
                    </a:lnTo>
                    <a:close/>
                  </a:path>
                </a:pathLst>
              </a:custGeom>
              <a:solidFill>
                <a:srgbClr val="FFFFFF"/>
              </a:solidFill>
              <a:ln w="9525">
                <a:noFill/>
                <a:round/>
                <a:headEnd/>
                <a:tailEnd/>
              </a:ln>
            </p:spPr>
            <p:txBody>
              <a:bodyPr/>
              <a:lstStyle/>
              <a:p>
                <a:endParaRPr lang="ja-JP" altLang="en-US"/>
              </a:p>
            </p:txBody>
          </p:sp>
          <p:sp>
            <p:nvSpPr>
              <p:cNvPr id="50415" name="Freeform 157"/>
              <p:cNvSpPr>
                <a:spLocks/>
              </p:cNvSpPr>
              <p:nvPr/>
            </p:nvSpPr>
            <p:spPr bwMode="auto">
              <a:xfrm>
                <a:off x="2340" y="1004"/>
                <a:ext cx="12" cy="18"/>
              </a:xfrm>
              <a:custGeom>
                <a:avLst/>
                <a:gdLst>
                  <a:gd name="T0" fmla="*/ 1 w 23"/>
                  <a:gd name="T1" fmla="*/ 0 h 36"/>
                  <a:gd name="T2" fmla="*/ 1 w 23"/>
                  <a:gd name="T3" fmla="*/ 1 h 36"/>
                  <a:gd name="T4" fmla="*/ 0 w 23"/>
                  <a:gd name="T5" fmla="*/ 1 h 36"/>
                  <a:gd name="T6" fmla="*/ 1 w 23"/>
                  <a:gd name="T7" fmla="*/ 0 h 36"/>
                  <a:gd name="T8" fmla="*/ 1 w 23"/>
                  <a:gd name="T9" fmla="*/ 0 h 36"/>
                  <a:gd name="T10" fmla="*/ 0 60000 65536"/>
                  <a:gd name="T11" fmla="*/ 0 60000 65536"/>
                  <a:gd name="T12" fmla="*/ 0 60000 65536"/>
                  <a:gd name="T13" fmla="*/ 0 60000 65536"/>
                  <a:gd name="T14" fmla="*/ 0 60000 65536"/>
                  <a:gd name="T15" fmla="*/ 0 w 23"/>
                  <a:gd name="T16" fmla="*/ 0 h 36"/>
                  <a:gd name="T17" fmla="*/ 23 w 23"/>
                  <a:gd name="T18" fmla="*/ 36 h 36"/>
                </a:gdLst>
                <a:ahLst/>
                <a:cxnLst>
                  <a:cxn ang="T10">
                    <a:pos x="T0" y="T1"/>
                  </a:cxn>
                  <a:cxn ang="T11">
                    <a:pos x="T2" y="T3"/>
                  </a:cxn>
                  <a:cxn ang="T12">
                    <a:pos x="T4" y="T5"/>
                  </a:cxn>
                  <a:cxn ang="T13">
                    <a:pos x="T6" y="T7"/>
                  </a:cxn>
                  <a:cxn ang="T14">
                    <a:pos x="T8" y="T9"/>
                  </a:cxn>
                </a:cxnLst>
                <a:rect l="T15" t="T16" r="T17" b="T18"/>
                <a:pathLst>
                  <a:path w="23" h="36">
                    <a:moveTo>
                      <a:pt x="23" y="0"/>
                    </a:moveTo>
                    <a:lnTo>
                      <a:pt x="18" y="36"/>
                    </a:lnTo>
                    <a:lnTo>
                      <a:pt x="0" y="14"/>
                    </a:lnTo>
                    <a:lnTo>
                      <a:pt x="23" y="0"/>
                    </a:lnTo>
                    <a:close/>
                  </a:path>
                </a:pathLst>
              </a:custGeom>
              <a:solidFill>
                <a:srgbClr val="FFFFFF"/>
              </a:solidFill>
              <a:ln w="9525">
                <a:noFill/>
                <a:round/>
                <a:headEnd/>
                <a:tailEnd/>
              </a:ln>
            </p:spPr>
            <p:txBody>
              <a:bodyPr/>
              <a:lstStyle/>
              <a:p>
                <a:endParaRPr lang="ja-JP" altLang="en-US"/>
              </a:p>
            </p:txBody>
          </p:sp>
          <p:sp>
            <p:nvSpPr>
              <p:cNvPr id="50416" name="Freeform 158"/>
              <p:cNvSpPr>
                <a:spLocks/>
              </p:cNvSpPr>
              <p:nvPr/>
            </p:nvSpPr>
            <p:spPr bwMode="auto">
              <a:xfrm>
                <a:off x="2358" y="993"/>
                <a:ext cx="10" cy="17"/>
              </a:xfrm>
              <a:custGeom>
                <a:avLst/>
                <a:gdLst>
                  <a:gd name="T0" fmla="*/ 0 w 22"/>
                  <a:gd name="T1" fmla="*/ 0 h 35"/>
                  <a:gd name="T2" fmla="*/ 0 w 22"/>
                  <a:gd name="T3" fmla="*/ 0 h 35"/>
                  <a:gd name="T4" fmla="*/ 0 w 22"/>
                  <a:gd name="T5" fmla="*/ 0 h 35"/>
                  <a:gd name="T6" fmla="*/ 0 w 22"/>
                  <a:gd name="T7" fmla="*/ 0 h 35"/>
                  <a:gd name="T8" fmla="*/ 0 w 22"/>
                  <a:gd name="T9" fmla="*/ 0 h 35"/>
                  <a:gd name="T10" fmla="*/ 0 60000 65536"/>
                  <a:gd name="T11" fmla="*/ 0 60000 65536"/>
                  <a:gd name="T12" fmla="*/ 0 60000 65536"/>
                  <a:gd name="T13" fmla="*/ 0 60000 65536"/>
                  <a:gd name="T14" fmla="*/ 0 60000 65536"/>
                  <a:gd name="T15" fmla="*/ 0 w 22"/>
                  <a:gd name="T16" fmla="*/ 0 h 35"/>
                  <a:gd name="T17" fmla="*/ 22 w 22"/>
                  <a:gd name="T18" fmla="*/ 35 h 35"/>
                </a:gdLst>
                <a:ahLst/>
                <a:cxnLst>
                  <a:cxn ang="T10">
                    <a:pos x="T0" y="T1"/>
                  </a:cxn>
                  <a:cxn ang="T11">
                    <a:pos x="T2" y="T3"/>
                  </a:cxn>
                  <a:cxn ang="T12">
                    <a:pos x="T4" y="T5"/>
                  </a:cxn>
                  <a:cxn ang="T13">
                    <a:pos x="T6" y="T7"/>
                  </a:cxn>
                  <a:cxn ang="T14">
                    <a:pos x="T8" y="T9"/>
                  </a:cxn>
                </a:cxnLst>
                <a:rect l="T15" t="T16" r="T17" b="T18"/>
                <a:pathLst>
                  <a:path w="22" h="35">
                    <a:moveTo>
                      <a:pt x="22" y="0"/>
                    </a:moveTo>
                    <a:lnTo>
                      <a:pt x="16" y="35"/>
                    </a:lnTo>
                    <a:lnTo>
                      <a:pt x="0" y="13"/>
                    </a:lnTo>
                    <a:lnTo>
                      <a:pt x="22" y="0"/>
                    </a:lnTo>
                    <a:close/>
                  </a:path>
                </a:pathLst>
              </a:custGeom>
              <a:solidFill>
                <a:srgbClr val="FFFFFF"/>
              </a:solidFill>
              <a:ln w="9525">
                <a:noFill/>
                <a:round/>
                <a:headEnd/>
                <a:tailEnd/>
              </a:ln>
            </p:spPr>
            <p:txBody>
              <a:bodyPr/>
              <a:lstStyle/>
              <a:p>
                <a:endParaRPr lang="ja-JP" altLang="en-US"/>
              </a:p>
            </p:txBody>
          </p:sp>
          <p:sp>
            <p:nvSpPr>
              <p:cNvPr id="50417" name="Freeform 159"/>
              <p:cNvSpPr>
                <a:spLocks/>
              </p:cNvSpPr>
              <p:nvPr/>
            </p:nvSpPr>
            <p:spPr bwMode="auto">
              <a:xfrm>
                <a:off x="2374" y="982"/>
                <a:ext cx="10" cy="18"/>
              </a:xfrm>
              <a:custGeom>
                <a:avLst/>
                <a:gdLst>
                  <a:gd name="T0" fmla="*/ 1 w 18"/>
                  <a:gd name="T1" fmla="*/ 0 h 35"/>
                  <a:gd name="T2" fmla="*/ 1 w 18"/>
                  <a:gd name="T3" fmla="*/ 1 h 35"/>
                  <a:gd name="T4" fmla="*/ 0 w 18"/>
                  <a:gd name="T5" fmla="*/ 1 h 35"/>
                  <a:gd name="T6" fmla="*/ 1 w 18"/>
                  <a:gd name="T7" fmla="*/ 0 h 35"/>
                  <a:gd name="T8" fmla="*/ 1 w 18"/>
                  <a:gd name="T9" fmla="*/ 0 h 35"/>
                  <a:gd name="T10" fmla="*/ 0 60000 65536"/>
                  <a:gd name="T11" fmla="*/ 0 60000 65536"/>
                  <a:gd name="T12" fmla="*/ 0 60000 65536"/>
                  <a:gd name="T13" fmla="*/ 0 60000 65536"/>
                  <a:gd name="T14" fmla="*/ 0 60000 65536"/>
                  <a:gd name="T15" fmla="*/ 0 w 18"/>
                  <a:gd name="T16" fmla="*/ 0 h 35"/>
                  <a:gd name="T17" fmla="*/ 18 w 18"/>
                  <a:gd name="T18" fmla="*/ 35 h 35"/>
                </a:gdLst>
                <a:ahLst/>
                <a:cxnLst>
                  <a:cxn ang="T10">
                    <a:pos x="T0" y="T1"/>
                  </a:cxn>
                  <a:cxn ang="T11">
                    <a:pos x="T2" y="T3"/>
                  </a:cxn>
                  <a:cxn ang="T12">
                    <a:pos x="T4" y="T5"/>
                  </a:cxn>
                  <a:cxn ang="T13">
                    <a:pos x="T6" y="T7"/>
                  </a:cxn>
                  <a:cxn ang="T14">
                    <a:pos x="T8" y="T9"/>
                  </a:cxn>
                </a:cxnLst>
                <a:rect l="T15" t="T16" r="T17" b="T18"/>
                <a:pathLst>
                  <a:path w="18" h="35">
                    <a:moveTo>
                      <a:pt x="18" y="0"/>
                    </a:moveTo>
                    <a:lnTo>
                      <a:pt x="13" y="35"/>
                    </a:lnTo>
                    <a:lnTo>
                      <a:pt x="0" y="14"/>
                    </a:lnTo>
                    <a:lnTo>
                      <a:pt x="18" y="0"/>
                    </a:lnTo>
                    <a:close/>
                  </a:path>
                </a:pathLst>
              </a:custGeom>
              <a:solidFill>
                <a:srgbClr val="FFFFFF"/>
              </a:solidFill>
              <a:ln w="9525">
                <a:noFill/>
                <a:round/>
                <a:headEnd/>
                <a:tailEnd/>
              </a:ln>
            </p:spPr>
            <p:txBody>
              <a:bodyPr/>
              <a:lstStyle/>
              <a:p>
                <a:endParaRPr lang="ja-JP" altLang="en-US"/>
              </a:p>
            </p:txBody>
          </p:sp>
          <p:sp>
            <p:nvSpPr>
              <p:cNvPr id="50418" name="Freeform 160"/>
              <p:cNvSpPr>
                <a:spLocks/>
              </p:cNvSpPr>
              <p:nvPr/>
            </p:nvSpPr>
            <p:spPr bwMode="auto">
              <a:xfrm>
                <a:off x="2353" y="1021"/>
                <a:ext cx="11" cy="16"/>
              </a:xfrm>
              <a:custGeom>
                <a:avLst/>
                <a:gdLst>
                  <a:gd name="T0" fmla="*/ 1 w 21"/>
                  <a:gd name="T1" fmla="*/ 0 h 32"/>
                  <a:gd name="T2" fmla="*/ 1 w 21"/>
                  <a:gd name="T3" fmla="*/ 1 h 32"/>
                  <a:gd name="T4" fmla="*/ 0 w 21"/>
                  <a:gd name="T5" fmla="*/ 1 h 32"/>
                  <a:gd name="T6" fmla="*/ 1 w 21"/>
                  <a:gd name="T7" fmla="*/ 0 h 32"/>
                  <a:gd name="T8" fmla="*/ 1 w 21"/>
                  <a:gd name="T9" fmla="*/ 0 h 32"/>
                  <a:gd name="T10" fmla="*/ 0 60000 65536"/>
                  <a:gd name="T11" fmla="*/ 0 60000 65536"/>
                  <a:gd name="T12" fmla="*/ 0 60000 65536"/>
                  <a:gd name="T13" fmla="*/ 0 60000 65536"/>
                  <a:gd name="T14" fmla="*/ 0 60000 65536"/>
                  <a:gd name="T15" fmla="*/ 0 w 21"/>
                  <a:gd name="T16" fmla="*/ 0 h 32"/>
                  <a:gd name="T17" fmla="*/ 21 w 21"/>
                  <a:gd name="T18" fmla="*/ 32 h 32"/>
                </a:gdLst>
                <a:ahLst/>
                <a:cxnLst>
                  <a:cxn ang="T10">
                    <a:pos x="T0" y="T1"/>
                  </a:cxn>
                  <a:cxn ang="T11">
                    <a:pos x="T2" y="T3"/>
                  </a:cxn>
                  <a:cxn ang="T12">
                    <a:pos x="T4" y="T5"/>
                  </a:cxn>
                  <a:cxn ang="T13">
                    <a:pos x="T6" y="T7"/>
                  </a:cxn>
                  <a:cxn ang="T14">
                    <a:pos x="T8" y="T9"/>
                  </a:cxn>
                </a:cxnLst>
                <a:rect l="T15" t="T16" r="T17" b="T18"/>
                <a:pathLst>
                  <a:path w="21" h="32">
                    <a:moveTo>
                      <a:pt x="21" y="0"/>
                    </a:moveTo>
                    <a:lnTo>
                      <a:pt x="16" y="32"/>
                    </a:lnTo>
                    <a:lnTo>
                      <a:pt x="0" y="15"/>
                    </a:lnTo>
                    <a:lnTo>
                      <a:pt x="21" y="0"/>
                    </a:lnTo>
                    <a:close/>
                  </a:path>
                </a:pathLst>
              </a:custGeom>
              <a:solidFill>
                <a:srgbClr val="FFFFFF"/>
              </a:solidFill>
              <a:ln w="9525">
                <a:noFill/>
                <a:round/>
                <a:headEnd/>
                <a:tailEnd/>
              </a:ln>
            </p:spPr>
            <p:txBody>
              <a:bodyPr/>
              <a:lstStyle/>
              <a:p>
                <a:endParaRPr lang="ja-JP" altLang="en-US"/>
              </a:p>
            </p:txBody>
          </p:sp>
          <p:sp>
            <p:nvSpPr>
              <p:cNvPr id="50419" name="Freeform 161"/>
              <p:cNvSpPr>
                <a:spLocks/>
              </p:cNvSpPr>
              <p:nvPr/>
            </p:nvSpPr>
            <p:spPr bwMode="auto">
              <a:xfrm>
                <a:off x="2370" y="1010"/>
                <a:ext cx="9" cy="16"/>
              </a:xfrm>
              <a:custGeom>
                <a:avLst/>
                <a:gdLst>
                  <a:gd name="T0" fmla="*/ 0 w 19"/>
                  <a:gd name="T1" fmla="*/ 0 h 32"/>
                  <a:gd name="T2" fmla="*/ 0 w 19"/>
                  <a:gd name="T3" fmla="*/ 1 h 32"/>
                  <a:gd name="T4" fmla="*/ 0 w 19"/>
                  <a:gd name="T5" fmla="*/ 1 h 32"/>
                  <a:gd name="T6" fmla="*/ 0 w 19"/>
                  <a:gd name="T7" fmla="*/ 0 h 32"/>
                  <a:gd name="T8" fmla="*/ 0 w 19"/>
                  <a:gd name="T9" fmla="*/ 0 h 32"/>
                  <a:gd name="T10" fmla="*/ 0 60000 65536"/>
                  <a:gd name="T11" fmla="*/ 0 60000 65536"/>
                  <a:gd name="T12" fmla="*/ 0 60000 65536"/>
                  <a:gd name="T13" fmla="*/ 0 60000 65536"/>
                  <a:gd name="T14" fmla="*/ 0 60000 65536"/>
                  <a:gd name="T15" fmla="*/ 0 w 19"/>
                  <a:gd name="T16" fmla="*/ 0 h 32"/>
                  <a:gd name="T17" fmla="*/ 19 w 19"/>
                  <a:gd name="T18" fmla="*/ 32 h 32"/>
                </a:gdLst>
                <a:ahLst/>
                <a:cxnLst>
                  <a:cxn ang="T10">
                    <a:pos x="T0" y="T1"/>
                  </a:cxn>
                  <a:cxn ang="T11">
                    <a:pos x="T2" y="T3"/>
                  </a:cxn>
                  <a:cxn ang="T12">
                    <a:pos x="T4" y="T5"/>
                  </a:cxn>
                  <a:cxn ang="T13">
                    <a:pos x="T6" y="T7"/>
                  </a:cxn>
                  <a:cxn ang="T14">
                    <a:pos x="T8" y="T9"/>
                  </a:cxn>
                </a:cxnLst>
                <a:rect l="T15" t="T16" r="T17" b="T18"/>
                <a:pathLst>
                  <a:path w="19" h="32">
                    <a:moveTo>
                      <a:pt x="19" y="0"/>
                    </a:moveTo>
                    <a:lnTo>
                      <a:pt x="16" y="32"/>
                    </a:lnTo>
                    <a:lnTo>
                      <a:pt x="0" y="10"/>
                    </a:lnTo>
                    <a:lnTo>
                      <a:pt x="19" y="0"/>
                    </a:lnTo>
                    <a:close/>
                  </a:path>
                </a:pathLst>
              </a:custGeom>
              <a:solidFill>
                <a:srgbClr val="FFFFFF"/>
              </a:solidFill>
              <a:ln w="9525">
                <a:noFill/>
                <a:round/>
                <a:headEnd/>
                <a:tailEnd/>
              </a:ln>
            </p:spPr>
            <p:txBody>
              <a:bodyPr/>
              <a:lstStyle/>
              <a:p>
                <a:endParaRPr lang="ja-JP" altLang="en-US"/>
              </a:p>
            </p:txBody>
          </p:sp>
          <p:sp>
            <p:nvSpPr>
              <p:cNvPr id="50420" name="Freeform 162"/>
              <p:cNvSpPr>
                <a:spLocks/>
              </p:cNvSpPr>
              <p:nvPr/>
            </p:nvSpPr>
            <p:spPr bwMode="auto">
              <a:xfrm>
                <a:off x="2385" y="1000"/>
                <a:ext cx="9" cy="16"/>
              </a:xfrm>
              <a:custGeom>
                <a:avLst/>
                <a:gdLst>
                  <a:gd name="T0" fmla="*/ 1 w 18"/>
                  <a:gd name="T1" fmla="*/ 0 h 30"/>
                  <a:gd name="T2" fmla="*/ 1 w 18"/>
                  <a:gd name="T3" fmla="*/ 1 h 30"/>
                  <a:gd name="T4" fmla="*/ 0 w 18"/>
                  <a:gd name="T5" fmla="*/ 1 h 30"/>
                  <a:gd name="T6" fmla="*/ 1 w 18"/>
                  <a:gd name="T7" fmla="*/ 0 h 30"/>
                  <a:gd name="T8" fmla="*/ 1 w 18"/>
                  <a:gd name="T9" fmla="*/ 0 h 30"/>
                  <a:gd name="T10" fmla="*/ 0 60000 65536"/>
                  <a:gd name="T11" fmla="*/ 0 60000 65536"/>
                  <a:gd name="T12" fmla="*/ 0 60000 65536"/>
                  <a:gd name="T13" fmla="*/ 0 60000 65536"/>
                  <a:gd name="T14" fmla="*/ 0 60000 65536"/>
                  <a:gd name="T15" fmla="*/ 0 w 18"/>
                  <a:gd name="T16" fmla="*/ 0 h 30"/>
                  <a:gd name="T17" fmla="*/ 18 w 18"/>
                  <a:gd name="T18" fmla="*/ 30 h 30"/>
                </a:gdLst>
                <a:ahLst/>
                <a:cxnLst>
                  <a:cxn ang="T10">
                    <a:pos x="T0" y="T1"/>
                  </a:cxn>
                  <a:cxn ang="T11">
                    <a:pos x="T2" y="T3"/>
                  </a:cxn>
                  <a:cxn ang="T12">
                    <a:pos x="T4" y="T5"/>
                  </a:cxn>
                  <a:cxn ang="T13">
                    <a:pos x="T6" y="T7"/>
                  </a:cxn>
                  <a:cxn ang="T14">
                    <a:pos x="T8" y="T9"/>
                  </a:cxn>
                </a:cxnLst>
                <a:rect l="T15" t="T16" r="T17" b="T18"/>
                <a:pathLst>
                  <a:path w="18" h="30">
                    <a:moveTo>
                      <a:pt x="18" y="0"/>
                    </a:moveTo>
                    <a:lnTo>
                      <a:pt x="15" y="30"/>
                    </a:lnTo>
                    <a:lnTo>
                      <a:pt x="0" y="8"/>
                    </a:lnTo>
                    <a:lnTo>
                      <a:pt x="18" y="0"/>
                    </a:lnTo>
                    <a:close/>
                  </a:path>
                </a:pathLst>
              </a:custGeom>
              <a:solidFill>
                <a:srgbClr val="FFFFFF"/>
              </a:solidFill>
              <a:ln w="9525">
                <a:noFill/>
                <a:round/>
                <a:headEnd/>
                <a:tailEnd/>
              </a:ln>
            </p:spPr>
            <p:txBody>
              <a:bodyPr/>
              <a:lstStyle/>
              <a:p>
                <a:endParaRPr lang="ja-JP" altLang="en-US"/>
              </a:p>
            </p:txBody>
          </p:sp>
          <p:sp>
            <p:nvSpPr>
              <p:cNvPr id="50421" name="Freeform 163"/>
              <p:cNvSpPr>
                <a:spLocks/>
              </p:cNvSpPr>
              <p:nvPr/>
            </p:nvSpPr>
            <p:spPr bwMode="auto">
              <a:xfrm>
                <a:off x="2366" y="1037"/>
                <a:ext cx="10" cy="19"/>
              </a:xfrm>
              <a:custGeom>
                <a:avLst/>
                <a:gdLst>
                  <a:gd name="T0" fmla="*/ 1 w 18"/>
                  <a:gd name="T1" fmla="*/ 0 h 38"/>
                  <a:gd name="T2" fmla="*/ 1 w 18"/>
                  <a:gd name="T3" fmla="*/ 1 h 38"/>
                  <a:gd name="T4" fmla="*/ 0 w 18"/>
                  <a:gd name="T5" fmla="*/ 1 h 38"/>
                  <a:gd name="T6" fmla="*/ 1 w 18"/>
                  <a:gd name="T7" fmla="*/ 0 h 38"/>
                  <a:gd name="T8" fmla="*/ 1 w 18"/>
                  <a:gd name="T9" fmla="*/ 0 h 38"/>
                  <a:gd name="T10" fmla="*/ 0 60000 65536"/>
                  <a:gd name="T11" fmla="*/ 0 60000 65536"/>
                  <a:gd name="T12" fmla="*/ 0 60000 65536"/>
                  <a:gd name="T13" fmla="*/ 0 60000 65536"/>
                  <a:gd name="T14" fmla="*/ 0 60000 65536"/>
                  <a:gd name="T15" fmla="*/ 0 w 18"/>
                  <a:gd name="T16" fmla="*/ 0 h 38"/>
                  <a:gd name="T17" fmla="*/ 18 w 18"/>
                  <a:gd name="T18" fmla="*/ 38 h 38"/>
                </a:gdLst>
                <a:ahLst/>
                <a:cxnLst>
                  <a:cxn ang="T10">
                    <a:pos x="T0" y="T1"/>
                  </a:cxn>
                  <a:cxn ang="T11">
                    <a:pos x="T2" y="T3"/>
                  </a:cxn>
                  <a:cxn ang="T12">
                    <a:pos x="T4" y="T5"/>
                  </a:cxn>
                  <a:cxn ang="T13">
                    <a:pos x="T6" y="T7"/>
                  </a:cxn>
                  <a:cxn ang="T14">
                    <a:pos x="T8" y="T9"/>
                  </a:cxn>
                </a:cxnLst>
                <a:rect l="T15" t="T16" r="T17" b="T18"/>
                <a:pathLst>
                  <a:path w="18" h="38">
                    <a:moveTo>
                      <a:pt x="18" y="0"/>
                    </a:moveTo>
                    <a:lnTo>
                      <a:pt x="17" y="38"/>
                    </a:lnTo>
                    <a:lnTo>
                      <a:pt x="0" y="14"/>
                    </a:lnTo>
                    <a:lnTo>
                      <a:pt x="18" y="0"/>
                    </a:lnTo>
                    <a:close/>
                  </a:path>
                </a:pathLst>
              </a:custGeom>
              <a:solidFill>
                <a:srgbClr val="FFFFFF"/>
              </a:solidFill>
              <a:ln w="9525">
                <a:noFill/>
                <a:round/>
                <a:headEnd/>
                <a:tailEnd/>
              </a:ln>
            </p:spPr>
            <p:txBody>
              <a:bodyPr/>
              <a:lstStyle/>
              <a:p>
                <a:endParaRPr lang="ja-JP" altLang="en-US"/>
              </a:p>
            </p:txBody>
          </p:sp>
          <p:sp>
            <p:nvSpPr>
              <p:cNvPr id="50422" name="Freeform 164"/>
              <p:cNvSpPr>
                <a:spLocks/>
              </p:cNvSpPr>
              <p:nvPr/>
            </p:nvSpPr>
            <p:spPr bwMode="auto">
              <a:xfrm>
                <a:off x="2382" y="1026"/>
                <a:ext cx="8" cy="19"/>
              </a:xfrm>
              <a:custGeom>
                <a:avLst/>
                <a:gdLst>
                  <a:gd name="T0" fmla="*/ 0 w 18"/>
                  <a:gd name="T1" fmla="*/ 0 h 37"/>
                  <a:gd name="T2" fmla="*/ 0 w 18"/>
                  <a:gd name="T3" fmla="*/ 1 h 37"/>
                  <a:gd name="T4" fmla="*/ 0 w 18"/>
                  <a:gd name="T5" fmla="*/ 1 h 37"/>
                  <a:gd name="T6" fmla="*/ 0 w 18"/>
                  <a:gd name="T7" fmla="*/ 0 h 37"/>
                  <a:gd name="T8" fmla="*/ 0 w 18"/>
                  <a:gd name="T9" fmla="*/ 0 h 37"/>
                  <a:gd name="T10" fmla="*/ 0 60000 65536"/>
                  <a:gd name="T11" fmla="*/ 0 60000 65536"/>
                  <a:gd name="T12" fmla="*/ 0 60000 65536"/>
                  <a:gd name="T13" fmla="*/ 0 60000 65536"/>
                  <a:gd name="T14" fmla="*/ 0 60000 65536"/>
                  <a:gd name="T15" fmla="*/ 0 w 18"/>
                  <a:gd name="T16" fmla="*/ 0 h 37"/>
                  <a:gd name="T17" fmla="*/ 18 w 18"/>
                  <a:gd name="T18" fmla="*/ 37 h 37"/>
                </a:gdLst>
                <a:ahLst/>
                <a:cxnLst>
                  <a:cxn ang="T10">
                    <a:pos x="T0" y="T1"/>
                  </a:cxn>
                  <a:cxn ang="T11">
                    <a:pos x="T2" y="T3"/>
                  </a:cxn>
                  <a:cxn ang="T12">
                    <a:pos x="T4" y="T5"/>
                  </a:cxn>
                  <a:cxn ang="T13">
                    <a:pos x="T6" y="T7"/>
                  </a:cxn>
                  <a:cxn ang="T14">
                    <a:pos x="T8" y="T9"/>
                  </a:cxn>
                </a:cxnLst>
                <a:rect l="T15" t="T16" r="T17" b="T18"/>
                <a:pathLst>
                  <a:path w="18" h="37">
                    <a:moveTo>
                      <a:pt x="17" y="0"/>
                    </a:moveTo>
                    <a:lnTo>
                      <a:pt x="18" y="37"/>
                    </a:lnTo>
                    <a:lnTo>
                      <a:pt x="0" y="11"/>
                    </a:lnTo>
                    <a:lnTo>
                      <a:pt x="17" y="0"/>
                    </a:lnTo>
                    <a:close/>
                  </a:path>
                </a:pathLst>
              </a:custGeom>
              <a:solidFill>
                <a:srgbClr val="FFFFFF"/>
              </a:solidFill>
              <a:ln w="9525">
                <a:noFill/>
                <a:round/>
                <a:headEnd/>
                <a:tailEnd/>
              </a:ln>
            </p:spPr>
            <p:txBody>
              <a:bodyPr/>
              <a:lstStyle/>
              <a:p>
                <a:endParaRPr lang="ja-JP" altLang="en-US"/>
              </a:p>
            </p:txBody>
          </p:sp>
          <p:sp>
            <p:nvSpPr>
              <p:cNvPr id="50423" name="Freeform 165"/>
              <p:cNvSpPr>
                <a:spLocks/>
              </p:cNvSpPr>
              <p:nvPr/>
            </p:nvSpPr>
            <p:spPr bwMode="auto">
              <a:xfrm>
                <a:off x="2396" y="1016"/>
                <a:ext cx="8" cy="18"/>
              </a:xfrm>
              <a:custGeom>
                <a:avLst/>
                <a:gdLst>
                  <a:gd name="T0" fmla="*/ 0 w 17"/>
                  <a:gd name="T1" fmla="*/ 0 h 37"/>
                  <a:gd name="T2" fmla="*/ 0 w 17"/>
                  <a:gd name="T3" fmla="*/ 0 h 37"/>
                  <a:gd name="T4" fmla="*/ 0 w 17"/>
                  <a:gd name="T5" fmla="*/ 0 h 37"/>
                  <a:gd name="T6" fmla="*/ 0 w 17"/>
                  <a:gd name="T7" fmla="*/ 0 h 37"/>
                  <a:gd name="T8" fmla="*/ 0 w 17"/>
                  <a:gd name="T9" fmla="*/ 0 h 37"/>
                  <a:gd name="T10" fmla="*/ 0 60000 65536"/>
                  <a:gd name="T11" fmla="*/ 0 60000 65536"/>
                  <a:gd name="T12" fmla="*/ 0 60000 65536"/>
                  <a:gd name="T13" fmla="*/ 0 60000 65536"/>
                  <a:gd name="T14" fmla="*/ 0 60000 65536"/>
                  <a:gd name="T15" fmla="*/ 0 w 17"/>
                  <a:gd name="T16" fmla="*/ 0 h 37"/>
                  <a:gd name="T17" fmla="*/ 17 w 17"/>
                  <a:gd name="T18" fmla="*/ 37 h 37"/>
                </a:gdLst>
                <a:ahLst/>
                <a:cxnLst>
                  <a:cxn ang="T10">
                    <a:pos x="T0" y="T1"/>
                  </a:cxn>
                  <a:cxn ang="T11">
                    <a:pos x="T2" y="T3"/>
                  </a:cxn>
                  <a:cxn ang="T12">
                    <a:pos x="T4" y="T5"/>
                  </a:cxn>
                  <a:cxn ang="T13">
                    <a:pos x="T6" y="T7"/>
                  </a:cxn>
                  <a:cxn ang="T14">
                    <a:pos x="T8" y="T9"/>
                  </a:cxn>
                </a:cxnLst>
                <a:rect l="T15" t="T16" r="T17" b="T18"/>
                <a:pathLst>
                  <a:path w="17" h="37">
                    <a:moveTo>
                      <a:pt x="17" y="0"/>
                    </a:moveTo>
                    <a:lnTo>
                      <a:pt x="17" y="37"/>
                    </a:lnTo>
                    <a:lnTo>
                      <a:pt x="0" y="12"/>
                    </a:lnTo>
                    <a:lnTo>
                      <a:pt x="17" y="0"/>
                    </a:lnTo>
                    <a:close/>
                  </a:path>
                </a:pathLst>
              </a:custGeom>
              <a:solidFill>
                <a:srgbClr val="FFFFFF"/>
              </a:solidFill>
              <a:ln w="9525">
                <a:noFill/>
                <a:round/>
                <a:headEnd/>
                <a:tailEnd/>
              </a:ln>
            </p:spPr>
            <p:txBody>
              <a:bodyPr/>
              <a:lstStyle/>
              <a:p>
                <a:endParaRPr lang="ja-JP" altLang="en-US"/>
              </a:p>
            </p:txBody>
          </p:sp>
          <p:sp>
            <p:nvSpPr>
              <p:cNvPr id="50424" name="Freeform 166"/>
              <p:cNvSpPr>
                <a:spLocks/>
              </p:cNvSpPr>
              <p:nvPr/>
            </p:nvSpPr>
            <p:spPr bwMode="auto">
              <a:xfrm>
                <a:off x="2379" y="1055"/>
                <a:ext cx="10" cy="17"/>
              </a:xfrm>
              <a:custGeom>
                <a:avLst/>
                <a:gdLst>
                  <a:gd name="T0" fmla="*/ 1 w 20"/>
                  <a:gd name="T1" fmla="*/ 0 h 35"/>
                  <a:gd name="T2" fmla="*/ 1 w 20"/>
                  <a:gd name="T3" fmla="*/ 0 h 35"/>
                  <a:gd name="T4" fmla="*/ 0 w 20"/>
                  <a:gd name="T5" fmla="*/ 0 h 35"/>
                  <a:gd name="T6" fmla="*/ 1 w 20"/>
                  <a:gd name="T7" fmla="*/ 0 h 35"/>
                  <a:gd name="T8" fmla="*/ 1 w 20"/>
                  <a:gd name="T9" fmla="*/ 0 h 35"/>
                  <a:gd name="T10" fmla="*/ 0 60000 65536"/>
                  <a:gd name="T11" fmla="*/ 0 60000 65536"/>
                  <a:gd name="T12" fmla="*/ 0 60000 65536"/>
                  <a:gd name="T13" fmla="*/ 0 60000 65536"/>
                  <a:gd name="T14" fmla="*/ 0 60000 65536"/>
                  <a:gd name="T15" fmla="*/ 0 w 20"/>
                  <a:gd name="T16" fmla="*/ 0 h 35"/>
                  <a:gd name="T17" fmla="*/ 20 w 20"/>
                  <a:gd name="T18" fmla="*/ 35 h 35"/>
                </a:gdLst>
                <a:ahLst/>
                <a:cxnLst>
                  <a:cxn ang="T10">
                    <a:pos x="T0" y="T1"/>
                  </a:cxn>
                  <a:cxn ang="T11">
                    <a:pos x="T2" y="T3"/>
                  </a:cxn>
                  <a:cxn ang="T12">
                    <a:pos x="T4" y="T5"/>
                  </a:cxn>
                  <a:cxn ang="T13">
                    <a:pos x="T6" y="T7"/>
                  </a:cxn>
                  <a:cxn ang="T14">
                    <a:pos x="T8" y="T9"/>
                  </a:cxn>
                </a:cxnLst>
                <a:rect l="T15" t="T16" r="T17" b="T18"/>
                <a:pathLst>
                  <a:path w="20" h="35">
                    <a:moveTo>
                      <a:pt x="20" y="0"/>
                    </a:moveTo>
                    <a:lnTo>
                      <a:pt x="16" y="35"/>
                    </a:lnTo>
                    <a:lnTo>
                      <a:pt x="0" y="15"/>
                    </a:lnTo>
                    <a:lnTo>
                      <a:pt x="20" y="0"/>
                    </a:lnTo>
                    <a:close/>
                  </a:path>
                </a:pathLst>
              </a:custGeom>
              <a:solidFill>
                <a:srgbClr val="FFFFFF"/>
              </a:solidFill>
              <a:ln w="9525">
                <a:noFill/>
                <a:round/>
                <a:headEnd/>
                <a:tailEnd/>
              </a:ln>
            </p:spPr>
            <p:txBody>
              <a:bodyPr/>
              <a:lstStyle/>
              <a:p>
                <a:endParaRPr lang="ja-JP" altLang="en-US"/>
              </a:p>
            </p:txBody>
          </p:sp>
          <p:sp>
            <p:nvSpPr>
              <p:cNvPr id="50425" name="Freeform 167"/>
              <p:cNvSpPr>
                <a:spLocks/>
              </p:cNvSpPr>
              <p:nvPr/>
            </p:nvSpPr>
            <p:spPr bwMode="auto">
              <a:xfrm>
                <a:off x="2396" y="1045"/>
                <a:ext cx="8" cy="17"/>
              </a:xfrm>
              <a:custGeom>
                <a:avLst/>
                <a:gdLst>
                  <a:gd name="T0" fmla="*/ 1 w 16"/>
                  <a:gd name="T1" fmla="*/ 0 h 34"/>
                  <a:gd name="T2" fmla="*/ 1 w 16"/>
                  <a:gd name="T3" fmla="*/ 1 h 34"/>
                  <a:gd name="T4" fmla="*/ 0 w 16"/>
                  <a:gd name="T5" fmla="*/ 1 h 34"/>
                  <a:gd name="T6" fmla="*/ 1 w 16"/>
                  <a:gd name="T7" fmla="*/ 0 h 34"/>
                  <a:gd name="T8" fmla="*/ 1 w 16"/>
                  <a:gd name="T9" fmla="*/ 0 h 34"/>
                  <a:gd name="T10" fmla="*/ 0 60000 65536"/>
                  <a:gd name="T11" fmla="*/ 0 60000 65536"/>
                  <a:gd name="T12" fmla="*/ 0 60000 65536"/>
                  <a:gd name="T13" fmla="*/ 0 60000 65536"/>
                  <a:gd name="T14" fmla="*/ 0 60000 65536"/>
                  <a:gd name="T15" fmla="*/ 0 w 16"/>
                  <a:gd name="T16" fmla="*/ 0 h 34"/>
                  <a:gd name="T17" fmla="*/ 16 w 16"/>
                  <a:gd name="T18" fmla="*/ 34 h 34"/>
                </a:gdLst>
                <a:ahLst/>
                <a:cxnLst>
                  <a:cxn ang="T10">
                    <a:pos x="T0" y="T1"/>
                  </a:cxn>
                  <a:cxn ang="T11">
                    <a:pos x="T2" y="T3"/>
                  </a:cxn>
                  <a:cxn ang="T12">
                    <a:pos x="T4" y="T5"/>
                  </a:cxn>
                  <a:cxn ang="T13">
                    <a:pos x="T6" y="T7"/>
                  </a:cxn>
                  <a:cxn ang="T14">
                    <a:pos x="T8" y="T9"/>
                  </a:cxn>
                </a:cxnLst>
                <a:rect l="T15" t="T16" r="T17" b="T18"/>
                <a:pathLst>
                  <a:path w="16" h="34">
                    <a:moveTo>
                      <a:pt x="16" y="0"/>
                    </a:moveTo>
                    <a:lnTo>
                      <a:pt x="16" y="34"/>
                    </a:lnTo>
                    <a:lnTo>
                      <a:pt x="0" y="10"/>
                    </a:lnTo>
                    <a:lnTo>
                      <a:pt x="16" y="0"/>
                    </a:lnTo>
                    <a:close/>
                  </a:path>
                </a:pathLst>
              </a:custGeom>
              <a:solidFill>
                <a:srgbClr val="FFFFFF"/>
              </a:solidFill>
              <a:ln w="9525">
                <a:noFill/>
                <a:round/>
                <a:headEnd/>
                <a:tailEnd/>
              </a:ln>
            </p:spPr>
            <p:txBody>
              <a:bodyPr/>
              <a:lstStyle/>
              <a:p>
                <a:endParaRPr lang="ja-JP" altLang="en-US"/>
              </a:p>
            </p:txBody>
          </p:sp>
          <p:sp>
            <p:nvSpPr>
              <p:cNvPr id="50426" name="Freeform 168"/>
              <p:cNvSpPr>
                <a:spLocks/>
              </p:cNvSpPr>
              <p:nvPr/>
            </p:nvSpPr>
            <p:spPr bwMode="auto">
              <a:xfrm>
                <a:off x="2409" y="1036"/>
                <a:ext cx="7" cy="17"/>
              </a:xfrm>
              <a:custGeom>
                <a:avLst/>
                <a:gdLst>
                  <a:gd name="T0" fmla="*/ 1 w 14"/>
                  <a:gd name="T1" fmla="*/ 0 h 34"/>
                  <a:gd name="T2" fmla="*/ 1 w 14"/>
                  <a:gd name="T3" fmla="*/ 1 h 34"/>
                  <a:gd name="T4" fmla="*/ 0 w 14"/>
                  <a:gd name="T5" fmla="*/ 1 h 34"/>
                  <a:gd name="T6" fmla="*/ 1 w 14"/>
                  <a:gd name="T7" fmla="*/ 0 h 34"/>
                  <a:gd name="T8" fmla="*/ 1 w 14"/>
                  <a:gd name="T9" fmla="*/ 0 h 34"/>
                  <a:gd name="T10" fmla="*/ 0 60000 65536"/>
                  <a:gd name="T11" fmla="*/ 0 60000 65536"/>
                  <a:gd name="T12" fmla="*/ 0 60000 65536"/>
                  <a:gd name="T13" fmla="*/ 0 60000 65536"/>
                  <a:gd name="T14" fmla="*/ 0 60000 65536"/>
                  <a:gd name="T15" fmla="*/ 0 w 14"/>
                  <a:gd name="T16" fmla="*/ 0 h 34"/>
                  <a:gd name="T17" fmla="*/ 14 w 14"/>
                  <a:gd name="T18" fmla="*/ 34 h 34"/>
                </a:gdLst>
                <a:ahLst/>
                <a:cxnLst>
                  <a:cxn ang="T10">
                    <a:pos x="T0" y="T1"/>
                  </a:cxn>
                  <a:cxn ang="T11">
                    <a:pos x="T2" y="T3"/>
                  </a:cxn>
                  <a:cxn ang="T12">
                    <a:pos x="T4" y="T5"/>
                  </a:cxn>
                  <a:cxn ang="T13">
                    <a:pos x="T6" y="T7"/>
                  </a:cxn>
                  <a:cxn ang="T14">
                    <a:pos x="T8" y="T9"/>
                  </a:cxn>
                </a:cxnLst>
                <a:rect l="T15" t="T16" r="T17" b="T18"/>
                <a:pathLst>
                  <a:path w="14" h="34">
                    <a:moveTo>
                      <a:pt x="14" y="0"/>
                    </a:moveTo>
                    <a:lnTo>
                      <a:pt x="14" y="34"/>
                    </a:lnTo>
                    <a:lnTo>
                      <a:pt x="0" y="10"/>
                    </a:lnTo>
                    <a:lnTo>
                      <a:pt x="14" y="0"/>
                    </a:lnTo>
                    <a:close/>
                  </a:path>
                </a:pathLst>
              </a:custGeom>
              <a:solidFill>
                <a:srgbClr val="FFFFFF"/>
              </a:solidFill>
              <a:ln w="9525">
                <a:noFill/>
                <a:round/>
                <a:headEnd/>
                <a:tailEnd/>
              </a:ln>
            </p:spPr>
            <p:txBody>
              <a:bodyPr/>
              <a:lstStyle/>
              <a:p>
                <a:endParaRPr lang="ja-JP" altLang="en-US"/>
              </a:p>
            </p:txBody>
          </p:sp>
          <p:sp>
            <p:nvSpPr>
              <p:cNvPr id="50427" name="Freeform 169"/>
              <p:cNvSpPr>
                <a:spLocks/>
              </p:cNvSpPr>
              <p:nvPr/>
            </p:nvSpPr>
            <p:spPr bwMode="auto">
              <a:xfrm>
                <a:off x="2277" y="1067"/>
                <a:ext cx="10" cy="6"/>
              </a:xfrm>
              <a:custGeom>
                <a:avLst/>
                <a:gdLst>
                  <a:gd name="T0" fmla="*/ 0 w 22"/>
                  <a:gd name="T1" fmla="*/ 0 h 14"/>
                  <a:gd name="T2" fmla="*/ 0 w 22"/>
                  <a:gd name="T3" fmla="*/ 0 h 14"/>
                  <a:gd name="T4" fmla="*/ 0 w 22"/>
                  <a:gd name="T5" fmla="*/ 0 h 14"/>
                  <a:gd name="T6" fmla="*/ 0 w 22"/>
                  <a:gd name="T7" fmla="*/ 0 h 14"/>
                  <a:gd name="T8" fmla="*/ 0 w 22"/>
                  <a:gd name="T9" fmla="*/ 0 h 14"/>
                  <a:gd name="T10" fmla="*/ 0 w 22"/>
                  <a:gd name="T11" fmla="*/ 0 h 14"/>
                  <a:gd name="T12" fmla="*/ 0 60000 65536"/>
                  <a:gd name="T13" fmla="*/ 0 60000 65536"/>
                  <a:gd name="T14" fmla="*/ 0 60000 65536"/>
                  <a:gd name="T15" fmla="*/ 0 60000 65536"/>
                  <a:gd name="T16" fmla="*/ 0 60000 65536"/>
                  <a:gd name="T17" fmla="*/ 0 60000 65536"/>
                  <a:gd name="T18" fmla="*/ 0 w 22"/>
                  <a:gd name="T19" fmla="*/ 0 h 14"/>
                  <a:gd name="T20" fmla="*/ 22 w 22"/>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22" h="14">
                    <a:moveTo>
                      <a:pt x="0" y="0"/>
                    </a:moveTo>
                    <a:lnTo>
                      <a:pt x="22" y="4"/>
                    </a:lnTo>
                    <a:lnTo>
                      <a:pt x="19" y="14"/>
                    </a:lnTo>
                    <a:lnTo>
                      <a:pt x="0" y="11"/>
                    </a:lnTo>
                    <a:lnTo>
                      <a:pt x="0" y="0"/>
                    </a:lnTo>
                    <a:close/>
                  </a:path>
                </a:pathLst>
              </a:custGeom>
              <a:solidFill>
                <a:srgbClr val="000000"/>
              </a:solidFill>
              <a:ln w="9525">
                <a:noFill/>
                <a:round/>
                <a:headEnd/>
                <a:tailEnd/>
              </a:ln>
            </p:spPr>
            <p:txBody>
              <a:bodyPr/>
              <a:lstStyle/>
              <a:p>
                <a:endParaRPr lang="ja-JP" altLang="en-US"/>
              </a:p>
            </p:txBody>
          </p:sp>
          <p:sp>
            <p:nvSpPr>
              <p:cNvPr id="50428" name="Freeform 170"/>
              <p:cNvSpPr>
                <a:spLocks/>
              </p:cNvSpPr>
              <p:nvPr/>
            </p:nvSpPr>
            <p:spPr bwMode="auto">
              <a:xfrm>
                <a:off x="2265" y="1075"/>
                <a:ext cx="18" cy="10"/>
              </a:xfrm>
              <a:custGeom>
                <a:avLst/>
                <a:gdLst>
                  <a:gd name="T0" fmla="*/ 0 w 37"/>
                  <a:gd name="T1" fmla="*/ 0 h 20"/>
                  <a:gd name="T2" fmla="*/ 0 w 37"/>
                  <a:gd name="T3" fmla="*/ 1 h 20"/>
                  <a:gd name="T4" fmla="*/ 0 w 37"/>
                  <a:gd name="T5" fmla="*/ 1 h 20"/>
                  <a:gd name="T6" fmla="*/ 0 w 37"/>
                  <a:gd name="T7" fmla="*/ 1 h 20"/>
                  <a:gd name="T8" fmla="*/ 0 w 37"/>
                  <a:gd name="T9" fmla="*/ 0 h 20"/>
                  <a:gd name="T10" fmla="*/ 0 w 37"/>
                  <a:gd name="T11" fmla="*/ 0 h 20"/>
                  <a:gd name="T12" fmla="*/ 0 60000 65536"/>
                  <a:gd name="T13" fmla="*/ 0 60000 65536"/>
                  <a:gd name="T14" fmla="*/ 0 60000 65536"/>
                  <a:gd name="T15" fmla="*/ 0 60000 65536"/>
                  <a:gd name="T16" fmla="*/ 0 60000 65536"/>
                  <a:gd name="T17" fmla="*/ 0 60000 65536"/>
                  <a:gd name="T18" fmla="*/ 0 w 37"/>
                  <a:gd name="T19" fmla="*/ 0 h 20"/>
                  <a:gd name="T20" fmla="*/ 37 w 37"/>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37" h="20">
                    <a:moveTo>
                      <a:pt x="7" y="0"/>
                    </a:moveTo>
                    <a:lnTo>
                      <a:pt x="37" y="16"/>
                    </a:lnTo>
                    <a:lnTo>
                      <a:pt x="26" y="20"/>
                    </a:lnTo>
                    <a:lnTo>
                      <a:pt x="0" y="10"/>
                    </a:lnTo>
                    <a:lnTo>
                      <a:pt x="7" y="0"/>
                    </a:lnTo>
                    <a:close/>
                  </a:path>
                </a:pathLst>
              </a:custGeom>
              <a:solidFill>
                <a:srgbClr val="000000"/>
              </a:solidFill>
              <a:ln w="9525">
                <a:noFill/>
                <a:round/>
                <a:headEnd/>
                <a:tailEnd/>
              </a:ln>
            </p:spPr>
            <p:txBody>
              <a:bodyPr/>
              <a:lstStyle/>
              <a:p>
                <a:endParaRPr lang="ja-JP" altLang="en-US"/>
              </a:p>
            </p:txBody>
          </p:sp>
          <p:sp>
            <p:nvSpPr>
              <p:cNvPr id="50429" name="Freeform 171"/>
              <p:cNvSpPr>
                <a:spLocks/>
              </p:cNvSpPr>
              <p:nvPr/>
            </p:nvSpPr>
            <p:spPr bwMode="auto">
              <a:xfrm>
                <a:off x="2260" y="1088"/>
                <a:ext cx="17" cy="9"/>
              </a:xfrm>
              <a:custGeom>
                <a:avLst/>
                <a:gdLst>
                  <a:gd name="T0" fmla="*/ 1 w 33"/>
                  <a:gd name="T1" fmla="*/ 0 h 19"/>
                  <a:gd name="T2" fmla="*/ 1 w 33"/>
                  <a:gd name="T3" fmla="*/ 0 h 19"/>
                  <a:gd name="T4" fmla="*/ 1 w 33"/>
                  <a:gd name="T5" fmla="*/ 0 h 19"/>
                  <a:gd name="T6" fmla="*/ 1 w 33"/>
                  <a:gd name="T7" fmla="*/ 0 h 19"/>
                  <a:gd name="T8" fmla="*/ 0 w 33"/>
                  <a:gd name="T9" fmla="*/ 0 h 19"/>
                  <a:gd name="T10" fmla="*/ 1 w 33"/>
                  <a:gd name="T11" fmla="*/ 0 h 19"/>
                  <a:gd name="T12" fmla="*/ 1 w 33"/>
                  <a:gd name="T13" fmla="*/ 0 h 19"/>
                  <a:gd name="T14" fmla="*/ 0 60000 65536"/>
                  <a:gd name="T15" fmla="*/ 0 60000 65536"/>
                  <a:gd name="T16" fmla="*/ 0 60000 65536"/>
                  <a:gd name="T17" fmla="*/ 0 60000 65536"/>
                  <a:gd name="T18" fmla="*/ 0 60000 65536"/>
                  <a:gd name="T19" fmla="*/ 0 60000 65536"/>
                  <a:gd name="T20" fmla="*/ 0 60000 65536"/>
                  <a:gd name="T21" fmla="*/ 0 w 33"/>
                  <a:gd name="T22" fmla="*/ 0 h 19"/>
                  <a:gd name="T23" fmla="*/ 33 w 3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19">
                    <a:moveTo>
                      <a:pt x="4" y="0"/>
                    </a:moveTo>
                    <a:lnTo>
                      <a:pt x="33" y="11"/>
                    </a:lnTo>
                    <a:lnTo>
                      <a:pt x="23" y="19"/>
                    </a:lnTo>
                    <a:lnTo>
                      <a:pt x="2" y="8"/>
                    </a:lnTo>
                    <a:lnTo>
                      <a:pt x="0" y="3"/>
                    </a:lnTo>
                    <a:lnTo>
                      <a:pt x="4" y="0"/>
                    </a:lnTo>
                    <a:close/>
                  </a:path>
                </a:pathLst>
              </a:custGeom>
              <a:solidFill>
                <a:srgbClr val="000000"/>
              </a:solidFill>
              <a:ln w="9525">
                <a:noFill/>
                <a:round/>
                <a:headEnd/>
                <a:tailEnd/>
              </a:ln>
            </p:spPr>
            <p:txBody>
              <a:bodyPr/>
              <a:lstStyle/>
              <a:p>
                <a:endParaRPr lang="ja-JP" altLang="en-US"/>
              </a:p>
            </p:txBody>
          </p:sp>
          <p:sp>
            <p:nvSpPr>
              <p:cNvPr id="50430" name="Freeform 172"/>
              <p:cNvSpPr>
                <a:spLocks/>
              </p:cNvSpPr>
              <p:nvPr/>
            </p:nvSpPr>
            <p:spPr bwMode="auto">
              <a:xfrm>
                <a:off x="2275" y="987"/>
                <a:ext cx="22" cy="80"/>
              </a:xfrm>
              <a:custGeom>
                <a:avLst/>
                <a:gdLst>
                  <a:gd name="T0" fmla="*/ 0 w 46"/>
                  <a:gd name="T1" fmla="*/ 0 h 161"/>
                  <a:gd name="T2" fmla="*/ 0 w 46"/>
                  <a:gd name="T3" fmla="*/ 0 h 161"/>
                  <a:gd name="T4" fmla="*/ 0 w 46"/>
                  <a:gd name="T5" fmla="*/ 0 h 161"/>
                  <a:gd name="T6" fmla="*/ 0 w 46"/>
                  <a:gd name="T7" fmla="*/ 0 h 161"/>
                  <a:gd name="T8" fmla="*/ 0 w 46"/>
                  <a:gd name="T9" fmla="*/ 0 h 161"/>
                  <a:gd name="T10" fmla="*/ 0 w 46"/>
                  <a:gd name="T11" fmla="*/ 0 h 161"/>
                  <a:gd name="T12" fmla="*/ 0 w 46"/>
                  <a:gd name="T13" fmla="*/ 0 h 161"/>
                  <a:gd name="T14" fmla="*/ 0 w 46"/>
                  <a:gd name="T15" fmla="*/ 0 h 161"/>
                  <a:gd name="T16" fmla="*/ 0 w 46"/>
                  <a:gd name="T17" fmla="*/ 0 h 161"/>
                  <a:gd name="T18" fmla="*/ 0 w 46"/>
                  <a:gd name="T19" fmla="*/ 0 h 161"/>
                  <a:gd name="T20" fmla="*/ 0 w 46"/>
                  <a:gd name="T21" fmla="*/ 0 h 161"/>
                  <a:gd name="T22" fmla="*/ 0 w 46"/>
                  <a:gd name="T23" fmla="*/ 0 h 161"/>
                  <a:gd name="T24" fmla="*/ 0 w 46"/>
                  <a:gd name="T25" fmla="*/ 0 h 161"/>
                  <a:gd name="T26" fmla="*/ 0 w 46"/>
                  <a:gd name="T27" fmla="*/ 0 h 161"/>
                  <a:gd name="T28" fmla="*/ 0 w 46"/>
                  <a:gd name="T29" fmla="*/ 0 h 16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161"/>
                  <a:gd name="T47" fmla="*/ 46 w 46"/>
                  <a:gd name="T48" fmla="*/ 161 h 16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161">
                    <a:moveTo>
                      <a:pt x="0" y="0"/>
                    </a:moveTo>
                    <a:lnTo>
                      <a:pt x="26" y="37"/>
                    </a:lnTo>
                    <a:lnTo>
                      <a:pt x="36" y="63"/>
                    </a:lnTo>
                    <a:lnTo>
                      <a:pt x="46" y="94"/>
                    </a:lnTo>
                    <a:lnTo>
                      <a:pt x="46" y="126"/>
                    </a:lnTo>
                    <a:lnTo>
                      <a:pt x="42" y="161"/>
                    </a:lnTo>
                    <a:lnTo>
                      <a:pt x="34" y="94"/>
                    </a:lnTo>
                    <a:lnTo>
                      <a:pt x="23" y="150"/>
                    </a:lnTo>
                    <a:lnTo>
                      <a:pt x="19" y="92"/>
                    </a:lnTo>
                    <a:lnTo>
                      <a:pt x="2" y="144"/>
                    </a:lnTo>
                    <a:lnTo>
                      <a:pt x="8" y="79"/>
                    </a:lnTo>
                    <a:lnTo>
                      <a:pt x="10" y="39"/>
                    </a:lnTo>
                    <a:lnTo>
                      <a:pt x="6" y="15"/>
                    </a:lnTo>
                    <a:lnTo>
                      <a:pt x="0" y="0"/>
                    </a:lnTo>
                    <a:close/>
                  </a:path>
                </a:pathLst>
              </a:custGeom>
              <a:solidFill>
                <a:srgbClr val="FFFFFF"/>
              </a:solidFill>
              <a:ln w="9525">
                <a:noFill/>
                <a:round/>
                <a:headEnd/>
                <a:tailEnd/>
              </a:ln>
            </p:spPr>
            <p:txBody>
              <a:bodyPr/>
              <a:lstStyle/>
              <a:p>
                <a:endParaRPr lang="ja-JP" altLang="en-US"/>
              </a:p>
            </p:txBody>
          </p:sp>
          <p:sp>
            <p:nvSpPr>
              <p:cNvPr id="50431" name="Freeform 173"/>
              <p:cNvSpPr>
                <a:spLocks/>
              </p:cNvSpPr>
              <p:nvPr/>
            </p:nvSpPr>
            <p:spPr bwMode="auto">
              <a:xfrm>
                <a:off x="2310" y="945"/>
                <a:ext cx="62" cy="52"/>
              </a:xfrm>
              <a:custGeom>
                <a:avLst/>
                <a:gdLst>
                  <a:gd name="T0" fmla="*/ 0 w 125"/>
                  <a:gd name="T1" fmla="*/ 1 h 103"/>
                  <a:gd name="T2" fmla="*/ 0 w 125"/>
                  <a:gd name="T3" fmla="*/ 1 h 103"/>
                  <a:gd name="T4" fmla="*/ 0 w 125"/>
                  <a:gd name="T5" fmla="*/ 1 h 103"/>
                  <a:gd name="T6" fmla="*/ 0 w 125"/>
                  <a:gd name="T7" fmla="*/ 0 h 103"/>
                  <a:gd name="T8" fmla="*/ 0 w 125"/>
                  <a:gd name="T9" fmla="*/ 1 h 103"/>
                  <a:gd name="T10" fmla="*/ 0 w 125"/>
                  <a:gd name="T11" fmla="*/ 1 h 103"/>
                  <a:gd name="T12" fmla="*/ 0 60000 65536"/>
                  <a:gd name="T13" fmla="*/ 0 60000 65536"/>
                  <a:gd name="T14" fmla="*/ 0 60000 65536"/>
                  <a:gd name="T15" fmla="*/ 0 60000 65536"/>
                  <a:gd name="T16" fmla="*/ 0 60000 65536"/>
                  <a:gd name="T17" fmla="*/ 0 60000 65536"/>
                  <a:gd name="T18" fmla="*/ 0 w 125"/>
                  <a:gd name="T19" fmla="*/ 0 h 103"/>
                  <a:gd name="T20" fmla="*/ 125 w 125"/>
                  <a:gd name="T21" fmla="*/ 103 h 103"/>
                </a:gdLst>
                <a:ahLst/>
                <a:cxnLst>
                  <a:cxn ang="T12">
                    <a:pos x="T0" y="T1"/>
                  </a:cxn>
                  <a:cxn ang="T13">
                    <a:pos x="T2" y="T3"/>
                  </a:cxn>
                  <a:cxn ang="T14">
                    <a:pos x="T4" y="T5"/>
                  </a:cxn>
                  <a:cxn ang="T15">
                    <a:pos x="T6" y="T7"/>
                  </a:cxn>
                  <a:cxn ang="T16">
                    <a:pos x="T8" y="T9"/>
                  </a:cxn>
                  <a:cxn ang="T17">
                    <a:pos x="T10" y="T11"/>
                  </a:cxn>
                </a:cxnLst>
                <a:rect l="T18" t="T19" r="T20" b="T21"/>
                <a:pathLst>
                  <a:path w="125" h="103">
                    <a:moveTo>
                      <a:pt x="0" y="59"/>
                    </a:moveTo>
                    <a:lnTo>
                      <a:pt x="40" y="103"/>
                    </a:lnTo>
                    <a:lnTo>
                      <a:pt x="125" y="45"/>
                    </a:lnTo>
                    <a:lnTo>
                      <a:pt x="97" y="0"/>
                    </a:lnTo>
                    <a:lnTo>
                      <a:pt x="0" y="59"/>
                    </a:lnTo>
                    <a:close/>
                  </a:path>
                </a:pathLst>
              </a:custGeom>
              <a:solidFill>
                <a:srgbClr val="D4EBD4"/>
              </a:solidFill>
              <a:ln w="9525">
                <a:noFill/>
                <a:round/>
                <a:headEnd/>
                <a:tailEnd/>
              </a:ln>
            </p:spPr>
            <p:txBody>
              <a:bodyPr/>
              <a:lstStyle/>
              <a:p>
                <a:endParaRPr lang="ja-JP" altLang="en-US"/>
              </a:p>
            </p:txBody>
          </p:sp>
          <p:sp>
            <p:nvSpPr>
              <p:cNvPr id="50432" name="Freeform 174"/>
              <p:cNvSpPr>
                <a:spLocks/>
              </p:cNvSpPr>
              <p:nvPr/>
            </p:nvSpPr>
            <p:spPr bwMode="auto">
              <a:xfrm>
                <a:off x="2325" y="972"/>
                <a:ext cx="9" cy="14"/>
              </a:xfrm>
              <a:custGeom>
                <a:avLst/>
                <a:gdLst>
                  <a:gd name="T0" fmla="*/ 0 w 18"/>
                  <a:gd name="T1" fmla="*/ 1 h 27"/>
                  <a:gd name="T2" fmla="*/ 1 w 18"/>
                  <a:gd name="T3" fmla="*/ 1 h 27"/>
                  <a:gd name="T4" fmla="*/ 1 w 18"/>
                  <a:gd name="T5" fmla="*/ 1 h 27"/>
                  <a:gd name="T6" fmla="*/ 1 w 18"/>
                  <a:gd name="T7" fmla="*/ 0 h 27"/>
                  <a:gd name="T8" fmla="*/ 0 w 18"/>
                  <a:gd name="T9" fmla="*/ 1 h 27"/>
                  <a:gd name="T10" fmla="*/ 0 w 18"/>
                  <a:gd name="T11" fmla="*/ 1 h 27"/>
                  <a:gd name="T12" fmla="*/ 0 60000 65536"/>
                  <a:gd name="T13" fmla="*/ 0 60000 65536"/>
                  <a:gd name="T14" fmla="*/ 0 60000 65536"/>
                  <a:gd name="T15" fmla="*/ 0 60000 65536"/>
                  <a:gd name="T16" fmla="*/ 0 60000 65536"/>
                  <a:gd name="T17" fmla="*/ 0 60000 65536"/>
                  <a:gd name="T18" fmla="*/ 0 w 18"/>
                  <a:gd name="T19" fmla="*/ 0 h 27"/>
                  <a:gd name="T20" fmla="*/ 18 w 18"/>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18" h="27">
                    <a:moveTo>
                      <a:pt x="0" y="7"/>
                    </a:moveTo>
                    <a:lnTo>
                      <a:pt x="13" y="27"/>
                    </a:lnTo>
                    <a:lnTo>
                      <a:pt x="18" y="23"/>
                    </a:lnTo>
                    <a:lnTo>
                      <a:pt x="6" y="0"/>
                    </a:lnTo>
                    <a:lnTo>
                      <a:pt x="0" y="7"/>
                    </a:lnTo>
                    <a:close/>
                  </a:path>
                </a:pathLst>
              </a:custGeom>
              <a:solidFill>
                <a:srgbClr val="000000"/>
              </a:solidFill>
              <a:ln w="9525">
                <a:noFill/>
                <a:round/>
                <a:headEnd/>
                <a:tailEnd/>
              </a:ln>
            </p:spPr>
            <p:txBody>
              <a:bodyPr/>
              <a:lstStyle/>
              <a:p>
                <a:endParaRPr lang="ja-JP" altLang="en-US"/>
              </a:p>
            </p:txBody>
          </p:sp>
          <p:sp>
            <p:nvSpPr>
              <p:cNvPr id="50433" name="Freeform 175"/>
              <p:cNvSpPr>
                <a:spLocks/>
              </p:cNvSpPr>
              <p:nvPr/>
            </p:nvSpPr>
            <p:spPr bwMode="auto">
              <a:xfrm>
                <a:off x="2334" y="972"/>
                <a:ext cx="6" cy="6"/>
              </a:xfrm>
              <a:custGeom>
                <a:avLst/>
                <a:gdLst>
                  <a:gd name="T0" fmla="*/ 0 w 12"/>
                  <a:gd name="T1" fmla="*/ 0 h 12"/>
                  <a:gd name="T2" fmla="*/ 1 w 12"/>
                  <a:gd name="T3" fmla="*/ 1 h 12"/>
                  <a:gd name="T4" fmla="*/ 1 w 12"/>
                  <a:gd name="T5" fmla="*/ 1 h 12"/>
                  <a:gd name="T6" fmla="*/ 0 w 12"/>
                  <a:gd name="T7" fmla="*/ 0 h 12"/>
                  <a:gd name="T8" fmla="*/ 0 w 12"/>
                  <a:gd name="T9" fmla="*/ 0 h 12"/>
                  <a:gd name="T10" fmla="*/ 0 60000 65536"/>
                  <a:gd name="T11" fmla="*/ 0 60000 65536"/>
                  <a:gd name="T12" fmla="*/ 0 60000 65536"/>
                  <a:gd name="T13" fmla="*/ 0 60000 65536"/>
                  <a:gd name="T14" fmla="*/ 0 60000 65536"/>
                  <a:gd name="T15" fmla="*/ 0 w 12"/>
                  <a:gd name="T16" fmla="*/ 0 h 12"/>
                  <a:gd name="T17" fmla="*/ 12 w 12"/>
                  <a:gd name="T18" fmla="*/ 12 h 12"/>
                </a:gdLst>
                <a:ahLst/>
                <a:cxnLst>
                  <a:cxn ang="T10">
                    <a:pos x="T0" y="T1"/>
                  </a:cxn>
                  <a:cxn ang="T11">
                    <a:pos x="T2" y="T3"/>
                  </a:cxn>
                  <a:cxn ang="T12">
                    <a:pos x="T4" y="T5"/>
                  </a:cxn>
                  <a:cxn ang="T13">
                    <a:pos x="T6" y="T7"/>
                  </a:cxn>
                  <a:cxn ang="T14">
                    <a:pos x="T8" y="T9"/>
                  </a:cxn>
                </a:cxnLst>
                <a:rect l="T15" t="T16" r="T17" b="T18"/>
                <a:pathLst>
                  <a:path w="12" h="12">
                    <a:moveTo>
                      <a:pt x="0" y="0"/>
                    </a:moveTo>
                    <a:lnTo>
                      <a:pt x="7" y="12"/>
                    </a:lnTo>
                    <a:lnTo>
                      <a:pt x="12" y="10"/>
                    </a:lnTo>
                    <a:lnTo>
                      <a:pt x="0" y="0"/>
                    </a:lnTo>
                    <a:close/>
                  </a:path>
                </a:pathLst>
              </a:custGeom>
              <a:solidFill>
                <a:srgbClr val="000000"/>
              </a:solidFill>
              <a:ln w="9525">
                <a:noFill/>
                <a:round/>
                <a:headEnd/>
                <a:tailEnd/>
              </a:ln>
            </p:spPr>
            <p:txBody>
              <a:bodyPr/>
              <a:lstStyle/>
              <a:p>
                <a:endParaRPr lang="ja-JP" altLang="en-US"/>
              </a:p>
            </p:txBody>
          </p:sp>
          <p:sp>
            <p:nvSpPr>
              <p:cNvPr id="50434" name="Freeform 176"/>
              <p:cNvSpPr>
                <a:spLocks/>
              </p:cNvSpPr>
              <p:nvPr/>
            </p:nvSpPr>
            <p:spPr bwMode="auto">
              <a:xfrm>
                <a:off x="2337" y="962"/>
                <a:ext cx="11" cy="14"/>
              </a:xfrm>
              <a:custGeom>
                <a:avLst/>
                <a:gdLst>
                  <a:gd name="T0" fmla="*/ 0 w 23"/>
                  <a:gd name="T1" fmla="*/ 1 h 27"/>
                  <a:gd name="T2" fmla="*/ 0 w 23"/>
                  <a:gd name="T3" fmla="*/ 1 h 27"/>
                  <a:gd name="T4" fmla="*/ 0 w 23"/>
                  <a:gd name="T5" fmla="*/ 1 h 27"/>
                  <a:gd name="T6" fmla="*/ 0 w 23"/>
                  <a:gd name="T7" fmla="*/ 0 h 27"/>
                  <a:gd name="T8" fmla="*/ 0 w 23"/>
                  <a:gd name="T9" fmla="*/ 1 h 27"/>
                  <a:gd name="T10" fmla="*/ 0 w 23"/>
                  <a:gd name="T11" fmla="*/ 1 h 27"/>
                  <a:gd name="T12" fmla="*/ 0 60000 65536"/>
                  <a:gd name="T13" fmla="*/ 0 60000 65536"/>
                  <a:gd name="T14" fmla="*/ 0 60000 65536"/>
                  <a:gd name="T15" fmla="*/ 0 60000 65536"/>
                  <a:gd name="T16" fmla="*/ 0 60000 65536"/>
                  <a:gd name="T17" fmla="*/ 0 60000 65536"/>
                  <a:gd name="T18" fmla="*/ 0 w 23"/>
                  <a:gd name="T19" fmla="*/ 0 h 27"/>
                  <a:gd name="T20" fmla="*/ 23 w 23"/>
                  <a:gd name="T21" fmla="*/ 27 h 27"/>
                </a:gdLst>
                <a:ahLst/>
                <a:cxnLst>
                  <a:cxn ang="T12">
                    <a:pos x="T0" y="T1"/>
                  </a:cxn>
                  <a:cxn ang="T13">
                    <a:pos x="T2" y="T3"/>
                  </a:cxn>
                  <a:cxn ang="T14">
                    <a:pos x="T4" y="T5"/>
                  </a:cxn>
                  <a:cxn ang="T15">
                    <a:pos x="T6" y="T7"/>
                  </a:cxn>
                  <a:cxn ang="T16">
                    <a:pos x="T8" y="T9"/>
                  </a:cxn>
                  <a:cxn ang="T17">
                    <a:pos x="T10" y="T11"/>
                  </a:cxn>
                </a:cxnLst>
                <a:rect l="T18" t="T19" r="T20" b="T21"/>
                <a:pathLst>
                  <a:path w="23" h="27">
                    <a:moveTo>
                      <a:pt x="0" y="3"/>
                    </a:moveTo>
                    <a:lnTo>
                      <a:pt x="18" y="27"/>
                    </a:lnTo>
                    <a:lnTo>
                      <a:pt x="23" y="19"/>
                    </a:lnTo>
                    <a:lnTo>
                      <a:pt x="14" y="0"/>
                    </a:lnTo>
                    <a:lnTo>
                      <a:pt x="0" y="3"/>
                    </a:lnTo>
                    <a:close/>
                  </a:path>
                </a:pathLst>
              </a:custGeom>
              <a:solidFill>
                <a:srgbClr val="000000"/>
              </a:solidFill>
              <a:ln w="9525">
                <a:noFill/>
                <a:round/>
                <a:headEnd/>
                <a:tailEnd/>
              </a:ln>
            </p:spPr>
            <p:txBody>
              <a:bodyPr/>
              <a:lstStyle/>
              <a:p>
                <a:endParaRPr lang="ja-JP" altLang="en-US"/>
              </a:p>
            </p:txBody>
          </p:sp>
          <p:sp>
            <p:nvSpPr>
              <p:cNvPr id="50435" name="Freeform 177"/>
              <p:cNvSpPr>
                <a:spLocks/>
              </p:cNvSpPr>
              <p:nvPr/>
            </p:nvSpPr>
            <p:spPr bwMode="auto">
              <a:xfrm>
                <a:off x="2351" y="958"/>
                <a:ext cx="6" cy="7"/>
              </a:xfrm>
              <a:custGeom>
                <a:avLst/>
                <a:gdLst>
                  <a:gd name="T0" fmla="*/ 0 w 12"/>
                  <a:gd name="T1" fmla="*/ 0 h 15"/>
                  <a:gd name="T2" fmla="*/ 1 w 12"/>
                  <a:gd name="T3" fmla="*/ 0 h 15"/>
                  <a:gd name="T4" fmla="*/ 1 w 12"/>
                  <a:gd name="T5" fmla="*/ 0 h 15"/>
                  <a:gd name="T6" fmla="*/ 1 w 12"/>
                  <a:gd name="T7" fmla="*/ 0 h 15"/>
                  <a:gd name="T8" fmla="*/ 0 w 12"/>
                  <a:gd name="T9" fmla="*/ 0 h 15"/>
                  <a:gd name="T10" fmla="*/ 0 w 12"/>
                  <a:gd name="T11" fmla="*/ 0 h 15"/>
                  <a:gd name="T12" fmla="*/ 0 60000 65536"/>
                  <a:gd name="T13" fmla="*/ 0 60000 65536"/>
                  <a:gd name="T14" fmla="*/ 0 60000 65536"/>
                  <a:gd name="T15" fmla="*/ 0 60000 65536"/>
                  <a:gd name="T16" fmla="*/ 0 60000 65536"/>
                  <a:gd name="T17" fmla="*/ 0 60000 65536"/>
                  <a:gd name="T18" fmla="*/ 0 w 12"/>
                  <a:gd name="T19" fmla="*/ 0 h 15"/>
                  <a:gd name="T20" fmla="*/ 12 w 1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2" h="15">
                    <a:moveTo>
                      <a:pt x="0" y="6"/>
                    </a:moveTo>
                    <a:lnTo>
                      <a:pt x="5" y="15"/>
                    </a:lnTo>
                    <a:lnTo>
                      <a:pt x="12" y="10"/>
                    </a:lnTo>
                    <a:lnTo>
                      <a:pt x="5" y="0"/>
                    </a:lnTo>
                    <a:lnTo>
                      <a:pt x="0" y="6"/>
                    </a:lnTo>
                    <a:close/>
                  </a:path>
                </a:pathLst>
              </a:custGeom>
              <a:solidFill>
                <a:srgbClr val="000000"/>
              </a:solidFill>
              <a:ln w="9525">
                <a:noFill/>
                <a:round/>
                <a:headEnd/>
                <a:tailEnd/>
              </a:ln>
            </p:spPr>
            <p:txBody>
              <a:bodyPr/>
              <a:lstStyle/>
              <a:p>
                <a:endParaRPr lang="ja-JP" altLang="en-US"/>
              </a:p>
            </p:txBody>
          </p:sp>
          <p:sp>
            <p:nvSpPr>
              <p:cNvPr id="50436" name="Freeform 178"/>
              <p:cNvSpPr>
                <a:spLocks/>
              </p:cNvSpPr>
              <p:nvPr/>
            </p:nvSpPr>
            <p:spPr bwMode="auto">
              <a:xfrm>
                <a:off x="2346" y="962"/>
                <a:ext cx="8" cy="9"/>
              </a:xfrm>
              <a:custGeom>
                <a:avLst/>
                <a:gdLst>
                  <a:gd name="T0" fmla="*/ 0 w 18"/>
                  <a:gd name="T1" fmla="*/ 0 h 18"/>
                  <a:gd name="T2" fmla="*/ 0 w 18"/>
                  <a:gd name="T3" fmla="*/ 1 h 18"/>
                  <a:gd name="T4" fmla="*/ 0 w 18"/>
                  <a:gd name="T5" fmla="*/ 1 h 18"/>
                  <a:gd name="T6" fmla="*/ 0 w 18"/>
                  <a:gd name="T7" fmla="*/ 0 h 18"/>
                  <a:gd name="T8" fmla="*/ 0 w 18"/>
                  <a:gd name="T9" fmla="*/ 0 h 18"/>
                  <a:gd name="T10" fmla="*/ 0 w 18"/>
                  <a:gd name="T11" fmla="*/ 0 h 18"/>
                  <a:gd name="T12" fmla="*/ 0 60000 65536"/>
                  <a:gd name="T13" fmla="*/ 0 60000 65536"/>
                  <a:gd name="T14" fmla="*/ 0 60000 65536"/>
                  <a:gd name="T15" fmla="*/ 0 60000 65536"/>
                  <a:gd name="T16" fmla="*/ 0 60000 65536"/>
                  <a:gd name="T17" fmla="*/ 0 60000 65536"/>
                  <a:gd name="T18" fmla="*/ 0 w 18"/>
                  <a:gd name="T19" fmla="*/ 0 h 18"/>
                  <a:gd name="T20" fmla="*/ 18 w 18"/>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18" h="18">
                    <a:moveTo>
                      <a:pt x="0" y="0"/>
                    </a:moveTo>
                    <a:lnTo>
                      <a:pt x="11" y="18"/>
                    </a:lnTo>
                    <a:lnTo>
                      <a:pt x="18" y="12"/>
                    </a:lnTo>
                    <a:lnTo>
                      <a:pt x="6" y="0"/>
                    </a:lnTo>
                    <a:lnTo>
                      <a:pt x="0" y="0"/>
                    </a:lnTo>
                    <a:close/>
                  </a:path>
                </a:pathLst>
              </a:custGeom>
              <a:solidFill>
                <a:srgbClr val="FFFFFF"/>
              </a:solidFill>
              <a:ln w="9525">
                <a:noFill/>
                <a:round/>
                <a:headEnd/>
                <a:tailEnd/>
              </a:ln>
            </p:spPr>
            <p:txBody>
              <a:bodyPr/>
              <a:lstStyle/>
              <a:p>
                <a:endParaRPr lang="ja-JP" altLang="en-US"/>
              </a:p>
            </p:txBody>
          </p:sp>
          <p:sp>
            <p:nvSpPr>
              <p:cNvPr id="50437" name="Freeform 179"/>
              <p:cNvSpPr>
                <a:spLocks/>
              </p:cNvSpPr>
              <p:nvPr/>
            </p:nvSpPr>
            <p:spPr bwMode="auto">
              <a:xfrm>
                <a:off x="2357" y="956"/>
                <a:ext cx="6" cy="7"/>
              </a:xfrm>
              <a:custGeom>
                <a:avLst/>
                <a:gdLst>
                  <a:gd name="T0" fmla="*/ 0 w 12"/>
                  <a:gd name="T1" fmla="*/ 0 h 15"/>
                  <a:gd name="T2" fmla="*/ 1 w 12"/>
                  <a:gd name="T3" fmla="*/ 0 h 15"/>
                  <a:gd name="T4" fmla="*/ 1 w 12"/>
                  <a:gd name="T5" fmla="*/ 0 h 15"/>
                  <a:gd name="T6" fmla="*/ 1 w 12"/>
                  <a:gd name="T7" fmla="*/ 0 h 15"/>
                  <a:gd name="T8" fmla="*/ 0 w 12"/>
                  <a:gd name="T9" fmla="*/ 0 h 15"/>
                  <a:gd name="T10" fmla="*/ 0 w 12"/>
                  <a:gd name="T11" fmla="*/ 0 h 15"/>
                  <a:gd name="T12" fmla="*/ 0 60000 65536"/>
                  <a:gd name="T13" fmla="*/ 0 60000 65536"/>
                  <a:gd name="T14" fmla="*/ 0 60000 65536"/>
                  <a:gd name="T15" fmla="*/ 0 60000 65536"/>
                  <a:gd name="T16" fmla="*/ 0 60000 65536"/>
                  <a:gd name="T17" fmla="*/ 0 60000 65536"/>
                  <a:gd name="T18" fmla="*/ 0 w 12"/>
                  <a:gd name="T19" fmla="*/ 0 h 15"/>
                  <a:gd name="T20" fmla="*/ 12 w 12"/>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2" h="15">
                    <a:moveTo>
                      <a:pt x="0" y="0"/>
                    </a:moveTo>
                    <a:lnTo>
                      <a:pt x="8" y="15"/>
                    </a:lnTo>
                    <a:lnTo>
                      <a:pt x="12" y="10"/>
                    </a:lnTo>
                    <a:lnTo>
                      <a:pt x="8" y="2"/>
                    </a:lnTo>
                    <a:lnTo>
                      <a:pt x="0" y="0"/>
                    </a:lnTo>
                    <a:close/>
                  </a:path>
                </a:pathLst>
              </a:custGeom>
              <a:solidFill>
                <a:srgbClr val="FFFFFF"/>
              </a:solidFill>
              <a:ln w="9525">
                <a:noFill/>
                <a:round/>
                <a:headEnd/>
                <a:tailEnd/>
              </a:ln>
            </p:spPr>
            <p:txBody>
              <a:bodyPr/>
              <a:lstStyle/>
              <a:p>
                <a:endParaRPr lang="ja-JP" altLang="en-US"/>
              </a:p>
            </p:txBody>
          </p:sp>
          <p:sp>
            <p:nvSpPr>
              <p:cNvPr id="50438" name="Freeform 180"/>
              <p:cNvSpPr>
                <a:spLocks/>
              </p:cNvSpPr>
              <p:nvPr/>
            </p:nvSpPr>
            <p:spPr bwMode="auto">
              <a:xfrm>
                <a:off x="2333" y="966"/>
                <a:ext cx="9" cy="8"/>
              </a:xfrm>
              <a:custGeom>
                <a:avLst/>
                <a:gdLst>
                  <a:gd name="T0" fmla="*/ 0 w 17"/>
                  <a:gd name="T1" fmla="*/ 1 h 16"/>
                  <a:gd name="T2" fmla="*/ 1 w 17"/>
                  <a:gd name="T3" fmla="*/ 1 h 16"/>
                  <a:gd name="T4" fmla="*/ 1 w 17"/>
                  <a:gd name="T5" fmla="*/ 0 h 16"/>
                  <a:gd name="T6" fmla="*/ 0 w 17"/>
                  <a:gd name="T7" fmla="*/ 1 h 16"/>
                  <a:gd name="T8" fmla="*/ 0 w 17"/>
                  <a:gd name="T9" fmla="*/ 1 h 16"/>
                  <a:gd name="T10" fmla="*/ 0 60000 65536"/>
                  <a:gd name="T11" fmla="*/ 0 60000 65536"/>
                  <a:gd name="T12" fmla="*/ 0 60000 65536"/>
                  <a:gd name="T13" fmla="*/ 0 60000 65536"/>
                  <a:gd name="T14" fmla="*/ 0 60000 65536"/>
                  <a:gd name="T15" fmla="*/ 0 w 17"/>
                  <a:gd name="T16" fmla="*/ 0 h 16"/>
                  <a:gd name="T17" fmla="*/ 17 w 17"/>
                  <a:gd name="T18" fmla="*/ 16 h 16"/>
                </a:gdLst>
                <a:ahLst/>
                <a:cxnLst>
                  <a:cxn ang="T10">
                    <a:pos x="T0" y="T1"/>
                  </a:cxn>
                  <a:cxn ang="T11">
                    <a:pos x="T2" y="T3"/>
                  </a:cxn>
                  <a:cxn ang="T12">
                    <a:pos x="T4" y="T5"/>
                  </a:cxn>
                  <a:cxn ang="T13">
                    <a:pos x="T6" y="T7"/>
                  </a:cxn>
                  <a:cxn ang="T14">
                    <a:pos x="T8" y="T9"/>
                  </a:cxn>
                </a:cxnLst>
                <a:rect l="T15" t="T16" r="T17" b="T18"/>
                <a:pathLst>
                  <a:path w="17" h="16">
                    <a:moveTo>
                      <a:pt x="0" y="3"/>
                    </a:moveTo>
                    <a:lnTo>
                      <a:pt x="17" y="16"/>
                    </a:lnTo>
                    <a:lnTo>
                      <a:pt x="6" y="0"/>
                    </a:lnTo>
                    <a:lnTo>
                      <a:pt x="0" y="3"/>
                    </a:lnTo>
                    <a:close/>
                  </a:path>
                </a:pathLst>
              </a:custGeom>
              <a:solidFill>
                <a:srgbClr val="FFFFFF"/>
              </a:solidFill>
              <a:ln w="9525">
                <a:noFill/>
                <a:round/>
                <a:headEnd/>
                <a:tailEnd/>
              </a:ln>
            </p:spPr>
            <p:txBody>
              <a:bodyPr/>
              <a:lstStyle/>
              <a:p>
                <a:endParaRPr lang="ja-JP" altLang="en-US"/>
              </a:p>
            </p:txBody>
          </p:sp>
          <p:sp>
            <p:nvSpPr>
              <p:cNvPr id="50439" name="Freeform 181"/>
              <p:cNvSpPr>
                <a:spLocks/>
              </p:cNvSpPr>
              <p:nvPr/>
            </p:nvSpPr>
            <p:spPr bwMode="auto">
              <a:xfrm>
                <a:off x="2321" y="977"/>
                <a:ext cx="7" cy="9"/>
              </a:xfrm>
              <a:custGeom>
                <a:avLst/>
                <a:gdLst>
                  <a:gd name="T0" fmla="*/ 1 w 14"/>
                  <a:gd name="T1" fmla="*/ 0 h 17"/>
                  <a:gd name="T2" fmla="*/ 1 w 14"/>
                  <a:gd name="T3" fmla="*/ 1 h 17"/>
                  <a:gd name="T4" fmla="*/ 1 w 14"/>
                  <a:gd name="T5" fmla="*/ 1 h 17"/>
                  <a:gd name="T6" fmla="*/ 0 w 14"/>
                  <a:gd name="T7" fmla="*/ 1 h 17"/>
                  <a:gd name="T8" fmla="*/ 1 w 14"/>
                  <a:gd name="T9" fmla="*/ 0 h 17"/>
                  <a:gd name="T10" fmla="*/ 1 w 14"/>
                  <a:gd name="T11" fmla="*/ 0 h 17"/>
                  <a:gd name="T12" fmla="*/ 0 60000 65536"/>
                  <a:gd name="T13" fmla="*/ 0 60000 65536"/>
                  <a:gd name="T14" fmla="*/ 0 60000 65536"/>
                  <a:gd name="T15" fmla="*/ 0 60000 65536"/>
                  <a:gd name="T16" fmla="*/ 0 60000 65536"/>
                  <a:gd name="T17" fmla="*/ 0 60000 65536"/>
                  <a:gd name="T18" fmla="*/ 0 w 14"/>
                  <a:gd name="T19" fmla="*/ 0 h 17"/>
                  <a:gd name="T20" fmla="*/ 14 w 14"/>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14" h="17">
                    <a:moveTo>
                      <a:pt x="4" y="0"/>
                    </a:moveTo>
                    <a:lnTo>
                      <a:pt x="14" y="16"/>
                    </a:lnTo>
                    <a:lnTo>
                      <a:pt x="8" y="17"/>
                    </a:lnTo>
                    <a:lnTo>
                      <a:pt x="0" y="2"/>
                    </a:lnTo>
                    <a:lnTo>
                      <a:pt x="4" y="0"/>
                    </a:lnTo>
                    <a:close/>
                  </a:path>
                </a:pathLst>
              </a:custGeom>
              <a:solidFill>
                <a:srgbClr val="FFFFFF"/>
              </a:solidFill>
              <a:ln w="9525">
                <a:noFill/>
                <a:round/>
                <a:headEnd/>
                <a:tailEnd/>
              </a:ln>
            </p:spPr>
            <p:txBody>
              <a:bodyPr/>
              <a:lstStyle/>
              <a:p>
                <a:endParaRPr lang="ja-JP" altLang="en-US"/>
              </a:p>
            </p:txBody>
          </p:sp>
          <p:sp>
            <p:nvSpPr>
              <p:cNvPr id="50440" name="Freeform 182"/>
              <p:cNvSpPr>
                <a:spLocks/>
              </p:cNvSpPr>
              <p:nvPr/>
            </p:nvSpPr>
            <p:spPr bwMode="auto">
              <a:xfrm>
                <a:off x="2333" y="975"/>
                <a:ext cx="2" cy="5"/>
              </a:xfrm>
              <a:custGeom>
                <a:avLst/>
                <a:gdLst>
                  <a:gd name="T0" fmla="*/ 0 w 4"/>
                  <a:gd name="T1" fmla="*/ 1 h 10"/>
                  <a:gd name="T2" fmla="*/ 1 w 4"/>
                  <a:gd name="T3" fmla="*/ 1 h 10"/>
                  <a:gd name="T4" fmla="*/ 1 w 4"/>
                  <a:gd name="T5" fmla="*/ 0 h 10"/>
                  <a:gd name="T6" fmla="*/ 0 w 4"/>
                  <a:gd name="T7" fmla="*/ 1 h 10"/>
                  <a:gd name="T8" fmla="*/ 0 w 4"/>
                  <a:gd name="T9" fmla="*/ 1 h 10"/>
                  <a:gd name="T10" fmla="*/ 0 60000 65536"/>
                  <a:gd name="T11" fmla="*/ 0 60000 65536"/>
                  <a:gd name="T12" fmla="*/ 0 60000 65536"/>
                  <a:gd name="T13" fmla="*/ 0 60000 65536"/>
                  <a:gd name="T14" fmla="*/ 0 60000 65536"/>
                  <a:gd name="T15" fmla="*/ 0 w 4"/>
                  <a:gd name="T16" fmla="*/ 0 h 10"/>
                  <a:gd name="T17" fmla="*/ 4 w 4"/>
                  <a:gd name="T18" fmla="*/ 10 h 10"/>
                </a:gdLst>
                <a:ahLst/>
                <a:cxnLst>
                  <a:cxn ang="T10">
                    <a:pos x="T0" y="T1"/>
                  </a:cxn>
                  <a:cxn ang="T11">
                    <a:pos x="T2" y="T3"/>
                  </a:cxn>
                  <a:cxn ang="T12">
                    <a:pos x="T4" y="T5"/>
                  </a:cxn>
                  <a:cxn ang="T13">
                    <a:pos x="T6" y="T7"/>
                  </a:cxn>
                  <a:cxn ang="T14">
                    <a:pos x="T8" y="T9"/>
                  </a:cxn>
                </a:cxnLst>
                <a:rect l="T15" t="T16" r="T17" b="T18"/>
                <a:pathLst>
                  <a:path w="4" h="10">
                    <a:moveTo>
                      <a:pt x="0" y="2"/>
                    </a:moveTo>
                    <a:lnTo>
                      <a:pt x="4" y="10"/>
                    </a:lnTo>
                    <a:lnTo>
                      <a:pt x="4" y="0"/>
                    </a:lnTo>
                    <a:lnTo>
                      <a:pt x="0" y="2"/>
                    </a:lnTo>
                    <a:close/>
                  </a:path>
                </a:pathLst>
              </a:custGeom>
              <a:solidFill>
                <a:srgbClr val="FFFFFF"/>
              </a:solidFill>
              <a:ln w="9525">
                <a:noFill/>
                <a:round/>
                <a:headEnd/>
                <a:tailEnd/>
              </a:ln>
            </p:spPr>
            <p:txBody>
              <a:bodyPr/>
              <a:lstStyle/>
              <a:p>
                <a:endParaRPr lang="ja-JP" altLang="en-US"/>
              </a:p>
            </p:txBody>
          </p:sp>
          <p:sp>
            <p:nvSpPr>
              <p:cNvPr id="50441" name="Freeform 183"/>
              <p:cNvSpPr>
                <a:spLocks/>
              </p:cNvSpPr>
              <p:nvPr/>
            </p:nvSpPr>
            <p:spPr bwMode="auto">
              <a:xfrm>
                <a:off x="2857" y="1027"/>
                <a:ext cx="294" cy="278"/>
              </a:xfrm>
              <a:custGeom>
                <a:avLst/>
                <a:gdLst>
                  <a:gd name="T0" fmla="*/ 0 w 588"/>
                  <a:gd name="T1" fmla="*/ 1 h 556"/>
                  <a:gd name="T2" fmla="*/ 1 w 588"/>
                  <a:gd name="T3" fmla="*/ 1 h 556"/>
                  <a:gd name="T4" fmla="*/ 1 w 588"/>
                  <a:gd name="T5" fmla="*/ 1 h 556"/>
                  <a:gd name="T6" fmla="*/ 1 w 588"/>
                  <a:gd name="T7" fmla="*/ 1 h 556"/>
                  <a:gd name="T8" fmla="*/ 0 w 588"/>
                  <a:gd name="T9" fmla="*/ 0 h 556"/>
                  <a:gd name="T10" fmla="*/ 1 w 588"/>
                  <a:gd name="T11" fmla="*/ 0 h 556"/>
                  <a:gd name="T12" fmla="*/ 1 w 588"/>
                  <a:gd name="T13" fmla="*/ 1 h 556"/>
                  <a:gd name="T14" fmla="*/ 1 w 588"/>
                  <a:gd name="T15" fmla="*/ 1 h 556"/>
                  <a:gd name="T16" fmla="*/ 1 w 588"/>
                  <a:gd name="T17" fmla="*/ 1 h 556"/>
                  <a:gd name="T18" fmla="*/ 1 w 588"/>
                  <a:gd name="T19" fmla="*/ 1 h 556"/>
                  <a:gd name="T20" fmla="*/ 1 w 588"/>
                  <a:gd name="T21" fmla="*/ 1 h 556"/>
                  <a:gd name="T22" fmla="*/ 1 w 588"/>
                  <a:gd name="T23" fmla="*/ 1 h 556"/>
                  <a:gd name="T24" fmla="*/ 1 w 588"/>
                  <a:gd name="T25" fmla="*/ 1 h 556"/>
                  <a:gd name="T26" fmla="*/ 1 w 588"/>
                  <a:gd name="T27" fmla="*/ 1 h 556"/>
                  <a:gd name="T28" fmla="*/ 1 w 588"/>
                  <a:gd name="T29" fmla="*/ 1 h 556"/>
                  <a:gd name="T30" fmla="*/ 1 w 588"/>
                  <a:gd name="T31" fmla="*/ 1 h 556"/>
                  <a:gd name="T32" fmla="*/ 1 w 588"/>
                  <a:gd name="T33" fmla="*/ 1 h 556"/>
                  <a:gd name="T34" fmla="*/ 1 w 588"/>
                  <a:gd name="T35" fmla="*/ 1 h 556"/>
                  <a:gd name="T36" fmla="*/ 1 w 588"/>
                  <a:gd name="T37" fmla="*/ 1 h 556"/>
                  <a:gd name="T38" fmla="*/ 1 w 588"/>
                  <a:gd name="T39" fmla="*/ 1 h 556"/>
                  <a:gd name="T40" fmla="*/ 0 w 588"/>
                  <a:gd name="T41" fmla="*/ 1 h 556"/>
                  <a:gd name="T42" fmla="*/ 0 w 588"/>
                  <a:gd name="T43" fmla="*/ 1 h 5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88"/>
                  <a:gd name="T67" fmla="*/ 0 h 556"/>
                  <a:gd name="T68" fmla="*/ 588 w 588"/>
                  <a:gd name="T69" fmla="*/ 556 h 5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88" h="556">
                    <a:moveTo>
                      <a:pt x="0" y="111"/>
                    </a:moveTo>
                    <a:lnTo>
                      <a:pt x="55" y="106"/>
                    </a:lnTo>
                    <a:lnTo>
                      <a:pt x="51" y="22"/>
                    </a:lnTo>
                    <a:lnTo>
                      <a:pt x="1" y="12"/>
                    </a:lnTo>
                    <a:lnTo>
                      <a:pt x="0" y="0"/>
                    </a:lnTo>
                    <a:lnTo>
                      <a:pt x="329" y="0"/>
                    </a:lnTo>
                    <a:lnTo>
                      <a:pt x="328" y="268"/>
                    </a:lnTo>
                    <a:lnTo>
                      <a:pt x="588" y="259"/>
                    </a:lnTo>
                    <a:lnTo>
                      <a:pt x="586" y="556"/>
                    </a:lnTo>
                    <a:lnTo>
                      <a:pt x="530" y="556"/>
                    </a:lnTo>
                    <a:lnTo>
                      <a:pt x="530" y="497"/>
                    </a:lnTo>
                    <a:lnTo>
                      <a:pt x="451" y="497"/>
                    </a:lnTo>
                    <a:lnTo>
                      <a:pt x="451" y="555"/>
                    </a:lnTo>
                    <a:lnTo>
                      <a:pt x="272" y="543"/>
                    </a:lnTo>
                    <a:lnTo>
                      <a:pt x="273" y="413"/>
                    </a:lnTo>
                    <a:lnTo>
                      <a:pt x="329" y="407"/>
                    </a:lnTo>
                    <a:lnTo>
                      <a:pt x="328" y="331"/>
                    </a:lnTo>
                    <a:lnTo>
                      <a:pt x="240" y="326"/>
                    </a:lnTo>
                    <a:lnTo>
                      <a:pt x="242" y="370"/>
                    </a:lnTo>
                    <a:lnTo>
                      <a:pt x="17" y="327"/>
                    </a:lnTo>
                    <a:lnTo>
                      <a:pt x="0" y="111"/>
                    </a:lnTo>
                    <a:close/>
                  </a:path>
                </a:pathLst>
              </a:custGeom>
              <a:solidFill>
                <a:srgbClr val="ABA863"/>
              </a:solidFill>
              <a:ln w="9525">
                <a:noFill/>
                <a:round/>
                <a:headEnd/>
                <a:tailEnd/>
              </a:ln>
            </p:spPr>
            <p:txBody>
              <a:bodyPr/>
              <a:lstStyle/>
              <a:p>
                <a:endParaRPr lang="ja-JP" altLang="en-US"/>
              </a:p>
            </p:txBody>
          </p:sp>
          <p:sp>
            <p:nvSpPr>
              <p:cNvPr id="50442" name="Freeform 184"/>
              <p:cNvSpPr>
                <a:spLocks/>
              </p:cNvSpPr>
              <p:nvPr/>
            </p:nvSpPr>
            <p:spPr bwMode="auto">
              <a:xfrm>
                <a:off x="2850" y="1184"/>
                <a:ext cx="298" cy="270"/>
              </a:xfrm>
              <a:custGeom>
                <a:avLst/>
                <a:gdLst>
                  <a:gd name="T0" fmla="*/ 0 w 597"/>
                  <a:gd name="T1" fmla="*/ 1 h 540"/>
                  <a:gd name="T2" fmla="*/ 0 w 597"/>
                  <a:gd name="T3" fmla="*/ 1 h 540"/>
                  <a:gd name="T4" fmla="*/ 0 w 597"/>
                  <a:gd name="T5" fmla="*/ 1 h 540"/>
                  <a:gd name="T6" fmla="*/ 0 w 597"/>
                  <a:gd name="T7" fmla="*/ 1 h 540"/>
                  <a:gd name="T8" fmla="*/ 0 w 597"/>
                  <a:gd name="T9" fmla="*/ 1 h 540"/>
                  <a:gd name="T10" fmla="*/ 0 w 597"/>
                  <a:gd name="T11" fmla="*/ 1 h 540"/>
                  <a:gd name="T12" fmla="*/ 0 w 597"/>
                  <a:gd name="T13" fmla="*/ 1 h 540"/>
                  <a:gd name="T14" fmla="*/ 0 w 597"/>
                  <a:gd name="T15" fmla="*/ 1 h 540"/>
                  <a:gd name="T16" fmla="*/ 0 w 597"/>
                  <a:gd name="T17" fmla="*/ 1 h 540"/>
                  <a:gd name="T18" fmla="*/ 0 w 597"/>
                  <a:gd name="T19" fmla="*/ 1 h 540"/>
                  <a:gd name="T20" fmla="*/ 0 w 597"/>
                  <a:gd name="T21" fmla="*/ 1 h 540"/>
                  <a:gd name="T22" fmla="*/ 0 w 597"/>
                  <a:gd name="T23" fmla="*/ 1 h 540"/>
                  <a:gd name="T24" fmla="*/ 0 w 597"/>
                  <a:gd name="T25" fmla="*/ 1 h 540"/>
                  <a:gd name="T26" fmla="*/ 0 w 597"/>
                  <a:gd name="T27" fmla="*/ 1 h 540"/>
                  <a:gd name="T28" fmla="*/ 0 w 597"/>
                  <a:gd name="T29" fmla="*/ 1 h 540"/>
                  <a:gd name="T30" fmla="*/ 0 w 597"/>
                  <a:gd name="T31" fmla="*/ 1 h 540"/>
                  <a:gd name="T32" fmla="*/ 0 w 597"/>
                  <a:gd name="T33" fmla="*/ 1 h 540"/>
                  <a:gd name="T34" fmla="*/ 0 w 597"/>
                  <a:gd name="T35" fmla="*/ 1 h 540"/>
                  <a:gd name="T36" fmla="*/ 0 w 597"/>
                  <a:gd name="T37" fmla="*/ 1 h 540"/>
                  <a:gd name="T38" fmla="*/ 0 w 597"/>
                  <a:gd name="T39" fmla="*/ 1 h 540"/>
                  <a:gd name="T40" fmla="*/ 0 w 597"/>
                  <a:gd name="T41" fmla="*/ 1 h 540"/>
                  <a:gd name="T42" fmla="*/ 0 w 597"/>
                  <a:gd name="T43" fmla="*/ 1 h 540"/>
                  <a:gd name="T44" fmla="*/ 0 w 597"/>
                  <a:gd name="T45" fmla="*/ 1 h 540"/>
                  <a:gd name="T46" fmla="*/ 0 w 597"/>
                  <a:gd name="T47" fmla="*/ 1 h 540"/>
                  <a:gd name="T48" fmla="*/ 0 w 597"/>
                  <a:gd name="T49" fmla="*/ 1 h 540"/>
                  <a:gd name="T50" fmla="*/ 0 w 597"/>
                  <a:gd name="T51" fmla="*/ 1 h 540"/>
                  <a:gd name="T52" fmla="*/ 0 w 597"/>
                  <a:gd name="T53" fmla="*/ 0 h 540"/>
                  <a:gd name="T54" fmla="*/ 0 w 597"/>
                  <a:gd name="T55" fmla="*/ 0 h 540"/>
                  <a:gd name="T56" fmla="*/ 0 w 597"/>
                  <a:gd name="T57" fmla="*/ 0 h 540"/>
                  <a:gd name="T58" fmla="*/ 0 w 597"/>
                  <a:gd name="T59" fmla="*/ 0 h 540"/>
                  <a:gd name="T60" fmla="*/ 0 w 597"/>
                  <a:gd name="T61" fmla="*/ 1 h 540"/>
                  <a:gd name="T62" fmla="*/ 0 w 597"/>
                  <a:gd name="T63" fmla="*/ 1 h 540"/>
                  <a:gd name="T64" fmla="*/ 0 w 597"/>
                  <a:gd name="T65" fmla="*/ 1 h 540"/>
                  <a:gd name="T66" fmla="*/ 0 w 597"/>
                  <a:gd name="T67" fmla="*/ 1 h 540"/>
                  <a:gd name="T68" fmla="*/ 0 w 597"/>
                  <a:gd name="T69" fmla="*/ 1 h 540"/>
                  <a:gd name="T70" fmla="*/ 0 w 597"/>
                  <a:gd name="T71" fmla="*/ 1 h 540"/>
                  <a:gd name="T72" fmla="*/ 0 w 597"/>
                  <a:gd name="T73" fmla="*/ 1 h 540"/>
                  <a:gd name="T74" fmla="*/ 0 w 597"/>
                  <a:gd name="T75" fmla="*/ 1 h 540"/>
                  <a:gd name="T76" fmla="*/ 0 w 597"/>
                  <a:gd name="T77" fmla="*/ 1 h 540"/>
                  <a:gd name="T78" fmla="*/ 0 w 597"/>
                  <a:gd name="T79" fmla="*/ 1 h 54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97"/>
                  <a:gd name="T121" fmla="*/ 0 h 540"/>
                  <a:gd name="T122" fmla="*/ 597 w 597"/>
                  <a:gd name="T123" fmla="*/ 540 h 54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97" h="540">
                    <a:moveTo>
                      <a:pt x="0" y="3"/>
                    </a:moveTo>
                    <a:lnTo>
                      <a:pt x="83" y="52"/>
                    </a:lnTo>
                    <a:lnTo>
                      <a:pt x="141" y="98"/>
                    </a:lnTo>
                    <a:lnTo>
                      <a:pt x="162" y="123"/>
                    </a:lnTo>
                    <a:lnTo>
                      <a:pt x="142" y="159"/>
                    </a:lnTo>
                    <a:lnTo>
                      <a:pt x="134" y="204"/>
                    </a:lnTo>
                    <a:lnTo>
                      <a:pt x="130" y="242"/>
                    </a:lnTo>
                    <a:lnTo>
                      <a:pt x="134" y="273"/>
                    </a:lnTo>
                    <a:lnTo>
                      <a:pt x="193" y="287"/>
                    </a:lnTo>
                    <a:lnTo>
                      <a:pt x="264" y="332"/>
                    </a:lnTo>
                    <a:lnTo>
                      <a:pt x="315" y="402"/>
                    </a:lnTo>
                    <a:lnTo>
                      <a:pt x="343" y="475"/>
                    </a:lnTo>
                    <a:lnTo>
                      <a:pt x="348" y="525"/>
                    </a:lnTo>
                    <a:lnTo>
                      <a:pt x="401" y="528"/>
                    </a:lnTo>
                    <a:lnTo>
                      <a:pt x="411" y="477"/>
                    </a:lnTo>
                    <a:lnTo>
                      <a:pt x="485" y="475"/>
                    </a:lnTo>
                    <a:lnTo>
                      <a:pt x="485" y="538"/>
                    </a:lnTo>
                    <a:lnTo>
                      <a:pt x="596" y="540"/>
                    </a:lnTo>
                    <a:lnTo>
                      <a:pt x="597" y="238"/>
                    </a:lnTo>
                    <a:lnTo>
                      <a:pt x="543" y="233"/>
                    </a:lnTo>
                    <a:lnTo>
                      <a:pt x="543" y="274"/>
                    </a:lnTo>
                    <a:lnTo>
                      <a:pt x="473" y="273"/>
                    </a:lnTo>
                    <a:lnTo>
                      <a:pt x="464" y="233"/>
                    </a:lnTo>
                    <a:lnTo>
                      <a:pt x="291" y="102"/>
                    </a:lnTo>
                    <a:lnTo>
                      <a:pt x="257" y="98"/>
                    </a:lnTo>
                    <a:lnTo>
                      <a:pt x="257" y="41"/>
                    </a:lnTo>
                    <a:lnTo>
                      <a:pt x="54" y="0"/>
                    </a:lnTo>
                    <a:lnTo>
                      <a:pt x="46" y="0"/>
                    </a:lnTo>
                    <a:lnTo>
                      <a:pt x="40" y="0"/>
                    </a:lnTo>
                    <a:lnTo>
                      <a:pt x="34" y="0"/>
                    </a:lnTo>
                    <a:lnTo>
                      <a:pt x="28" y="1"/>
                    </a:lnTo>
                    <a:lnTo>
                      <a:pt x="23" y="1"/>
                    </a:lnTo>
                    <a:lnTo>
                      <a:pt x="19" y="1"/>
                    </a:lnTo>
                    <a:lnTo>
                      <a:pt x="15" y="1"/>
                    </a:lnTo>
                    <a:lnTo>
                      <a:pt x="12" y="1"/>
                    </a:lnTo>
                    <a:lnTo>
                      <a:pt x="6" y="1"/>
                    </a:lnTo>
                    <a:lnTo>
                      <a:pt x="3" y="3"/>
                    </a:lnTo>
                    <a:lnTo>
                      <a:pt x="0" y="3"/>
                    </a:lnTo>
                    <a:close/>
                  </a:path>
                </a:pathLst>
              </a:custGeom>
              <a:solidFill>
                <a:srgbClr val="ABA863"/>
              </a:solidFill>
              <a:ln w="9525">
                <a:noFill/>
                <a:round/>
                <a:headEnd/>
                <a:tailEnd/>
              </a:ln>
            </p:spPr>
            <p:txBody>
              <a:bodyPr/>
              <a:lstStyle/>
              <a:p>
                <a:endParaRPr lang="ja-JP" altLang="en-US"/>
              </a:p>
            </p:txBody>
          </p:sp>
          <p:sp>
            <p:nvSpPr>
              <p:cNvPr id="50443" name="Freeform 185"/>
              <p:cNvSpPr>
                <a:spLocks/>
              </p:cNvSpPr>
              <p:nvPr/>
            </p:nvSpPr>
            <p:spPr bwMode="auto">
              <a:xfrm>
                <a:off x="3009" y="1442"/>
                <a:ext cx="143" cy="119"/>
              </a:xfrm>
              <a:custGeom>
                <a:avLst/>
                <a:gdLst>
                  <a:gd name="T0" fmla="*/ 1 w 286"/>
                  <a:gd name="T1" fmla="*/ 0 h 238"/>
                  <a:gd name="T2" fmla="*/ 1 w 286"/>
                  <a:gd name="T3" fmla="*/ 1 h 238"/>
                  <a:gd name="T4" fmla="*/ 1 w 286"/>
                  <a:gd name="T5" fmla="*/ 1 h 238"/>
                  <a:gd name="T6" fmla="*/ 1 w 286"/>
                  <a:gd name="T7" fmla="*/ 1 h 238"/>
                  <a:gd name="T8" fmla="*/ 0 w 286"/>
                  <a:gd name="T9" fmla="*/ 1 h 238"/>
                  <a:gd name="T10" fmla="*/ 1 w 286"/>
                  <a:gd name="T11" fmla="*/ 1 h 238"/>
                  <a:gd name="T12" fmla="*/ 1 w 286"/>
                  <a:gd name="T13" fmla="*/ 1 h 238"/>
                  <a:gd name="T14" fmla="*/ 1 w 286"/>
                  <a:gd name="T15" fmla="*/ 1 h 238"/>
                  <a:gd name="T16" fmla="*/ 1 w 286"/>
                  <a:gd name="T17" fmla="*/ 1 h 238"/>
                  <a:gd name="T18" fmla="*/ 1 w 286"/>
                  <a:gd name="T19" fmla="*/ 1 h 238"/>
                  <a:gd name="T20" fmla="*/ 1 w 286"/>
                  <a:gd name="T21" fmla="*/ 1 h 238"/>
                  <a:gd name="T22" fmla="*/ 1 w 286"/>
                  <a:gd name="T23" fmla="*/ 0 h 238"/>
                  <a:gd name="T24" fmla="*/ 1 w 286"/>
                  <a:gd name="T25" fmla="*/ 0 h 238"/>
                  <a:gd name="T26" fmla="*/ 1 w 286"/>
                  <a:gd name="T27" fmla="*/ 0 h 2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6"/>
                  <a:gd name="T43" fmla="*/ 0 h 238"/>
                  <a:gd name="T44" fmla="*/ 286 w 286"/>
                  <a:gd name="T45" fmla="*/ 238 h 23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6" h="238">
                    <a:moveTo>
                      <a:pt x="28" y="0"/>
                    </a:moveTo>
                    <a:lnTo>
                      <a:pt x="28" y="73"/>
                    </a:lnTo>
                    <a:lnTo>
                      <a:pt x="25" y="136"/>
                    </a:lnTo>
                    <a:lnTo>
                      <a:pt x="15" y="190"/>
                    </a:lnTo>
                    <a:lnTo>
                      <a:pt x="0" y="238"/>
                    </a:lnTo>
                    <a:lnTo>
                      <a:pt x="63" y="179"/>
                    </a:lnTo>
                    <a:lnTo>
                      <a:pt x="286" y="172"/>
                    </a:lnTo>
                    <a:lnTo>
                      <a:pt x="278" y="21"/>
                    </a:lnTo>
                    <a:lnTo>
                      <a:pt x="166" y="16"/>
                    </a:lnTo>
                    <a:lnTo>
                      <a:pt x="166" y="57"/>
                    </a:lnTo>
                    <a:lnTo>
                      <a:pt x="90" y="57"/>
                    </a:lnTo>
                    <a:lnTo>
                      <a:pt x="83" y="0"/>
                    </a:lnTo>
                    <a:lnTo>
                      <a:pt x="28" y="0"/>
                    </a:lnTo>
                    <a:close/>
                  </a:path>
                </a:pathLst>
              </a:custGeom>
              <a:solidFill>
                <a:srgbClr val="ABA863"/>
              </a:solidFill>
              <a:ln w="9525">
                <a:noFill/>
                <a:round/>
                <a:headEnd/>
                <a:tailEnd/>
              </a:ln>
            </p:spPr>
            <p:txBody>
              <a:bodyPr/>
              <a:lstStyle/>
              <a:p>
                <a:endParaRPr lang="ja-JP" altLang="en-US"/>
              </a:p>
            </p:txBody>
          </p:sp>
          <p:sp>
            <p:nvSpPr>
              <p:cNvPr id="50444" name="Freeform 186"/>
              <p:cNvSpPr>
                <a:spLocks/>
              </p:cNvSpPr>
              <p:nvPr/>
            </p:nvSpPr>
            <p:spPr bwMode="auto">
              <a:xfrm>
                <a:off x="2297" y="1770"/>
                <a:ext cx="88" cy="83"/>
              </a:xfrm>
              <a:custGeom>
                <a:avLst/>
                <a:gdLst>
                  <a:gd name="T0" fmla="*/ 0 w 175"/>
                  <a:gd name="T1" fmla="*/ 1 h 165"/>
                  <a:gd name="T2" fmla="*/ 1 w 175"/>
                  <a:gd name="T3" fmla="*/ 1 h 165"/>
                  <a:gd name="T4" fmla="*/ 1 w 175"/>
                  <a:gd name="T5" fmla="*/ 1 h 165"/>
                  <a:gd name="T6" fmla="*/ 1 w 175"/>
                  <a:gd name="T7" fmla="*/ 0 h 165"/>
                  <a:gd name="T8" fmla="*/ 1 w 175"/>
                  <a:gd name="T9" fmla="*/ 1 h 165"/>
                  <a:gd name="T10" fmla="*/ 1 w 175"/>
                  <a:gd name="T11" fmla="*/ 1 h 165"/>
                  <a:gd name="T12" fmla="*/ 1 w 175"/>
                  <a:gd name="T13" fmla="*/ 1 h 165"/>
                  <a:gd name="T14" fmla="*/ 1 w 175"/>
                  <a:gd name="T15" fmla="*/ 1 h 165"/>
                  <a:gd name="T16" fmla="*/ 1 w 175"/>
                  <a:gd name="T17" fmla="*/ 1 h 165"/>
                  <a:gd name="T18" fmla="*/ 1 w 175"/>
                  <a:gd name="T19" fmla="*/ 1 h 165"/>
                  <a:gd name="T20" fmla="*/ 1 w 175"/>
                  <a:gd name="T21" fmla="*/ 1 h 165"/>
                  <a:gd name="T22" fmla="*/ 1 w 175"/>
                  <a:gd name="T23" fmla="*/ 1 h 165"/>
                  <a:gd name="T24" fmla="*/ 1 w 175"/>
                  <a:gd name="T25" fmla="*/ 1 h 165"/>
                  <a:gd name="T26" fmla="*/ 1 w 175"/>
                  <a:gd name="T27" fmla="*/ 1 h 165"/>
                  <a:gd name="T28" fmla="*/ 1 w 175"/>
                  <a:gd name="T29" fmla="*/ 1 h 165"/>
                  <a:gd name="T30" fmla="*/ 0 w 175"/>
                  <a:gd name="T31" fmla="*/ 1 h 165"/>
                  <a:gd name="T32" fmla="*/ 0 w 175"/>
                  <a:gd name="T33" fmla="*/ 1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5"/>
                  <a:gd name="T52" fmla="*/ 0 h 165"/>
                  <a:gd name="T53" fmla="*/ 175 w 175"/>
                  <a:gd name="T54" fmla="*/ 165 h 1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5" h="165">
                    <a:moveTo>
                      <a:pt x="0" y="165"/>
                    </a:moveTo>
                    <a:lnTo>
                      <a:pt x="175" y="69"/>
                    </a:lnTo>
                    <a:lnTo>
                      <a:pt x="174" y="37"/>
                    </a:lnTo>
                    <a:lnTo>
                      <a:pt x="171" y="0"/>
                    </a:lnTo>
                    <a:lnTo>
                      <a:pt x="151" y="67"/>
                    </a:lnTo>
                    <a:lnTo>
                      <a:pt x="148" y="2"/>
                    </a:lnTo>
                    <a:lnTo>
                      <a:pt x="126" y="75"/>
                    </a:lnTo>
                    <a:lnTo>
                      <a:pt x="119" y="13"/>
                    </a:lnTo>
                    <a:lnTo>
                      <a:pt x="93" y="87"/>
                    </a:lnTo>
                    <a:lnTo>
                      <a:pt x="88" y="17"/>
                    </a:lnTo>
                    <a:lnTo>
                      <a:pt x="63" y="106"/>
                    </a:lnTo>
                    <a:lnTo>
                      <a:pt x="60" y="27"/>
                    </a:lnTo>
                    <a:lnTo>
                      <a:pt x="27" y="124"/>
                    </a:lnTo>
                    <a:lnTo>
                      <a:pt x="29" y="35"/>
                    </a:lnTo>
                    <a:lnTo>
                      <a:pt x="4" y="124"/>
                    </a:lnTo>
                    <a:lnTo>
                      <a:pt x="0" y="165"/>
                    </a:lnTo>
                    <a:close/>
                  </a:path>
                </a:pathLst>
              </a:custGeom>
              <a:solidFill>
                <a:srgbClr val="D4EBD4"/>
              </a:solidFill>
              <a:ln w="9525">
                <a:noFill/>
                <a:round/>
                <a:headEnd/>
                <a:tailEnd/>
              </a:ln>
            </p:spPr>
            <p:txBody>
              <a:bodyPr/>
              <a:lstStyle/>
              <a:p>
                <a:endParaRPr lang="ja-JP" altLang="en-US"/>
              </a:p>
            </p:txBody>
          </p:sp>
          <p:sp>
            <p:nvSpPr>
              <p:cNvPr id="50445" name="Freeform 187"/>
              <p:cNvSpPr>
                <a:spLocks/>
              </p:cNvSpPr>
              <p:nvPr/>
            </p:nvSpPr>
            <p:spPr bwMode="auto">
              <a:xfrm>
                <a:off x="2318" y="890"/>
                <a:ext cx="154" cy="194"/>
              </a:xfrm>
              <a:custGeom>
                <a:avLst/>
                <a:gdLst>
                  <a:gd name="T0" fmla="*/ 1 w 308"/>
                  <a:gd name="T1" fmla="*/ 1 h 388"/>
                  <a:gd name="T2" fmla="*/ 1 w 308"/>
                  <a:gd name="T3" fmla="*/ 1 h 388"/>
                  <a:gd name="T4" fmla="*/ 1 w 308"/>
                  <a:gd name="T5" fmla="*/ 1 h 388"/>
                  <a:gd name="T6" fmla="*/ 1 w 308"/>
                  <a:gd name="T7" fmla="*/ 1 h 388"/>
                  <a:gd name="T8" fmla="*/ 1 w 308"/>
                  <a:gd name="T9" fmla="*/ 1 h 388"/>
                  <a:gd name="T10" fmla="*/ 1 w 308"/>
                  <a:gd name="T11" fmla="*/ 1 h 388"/>
                  <a:gd name="T12" fmla="*/ 1 w 308"/>
                  <a:gd name="T13" fmla="*/ 1 h 388"/>
                  <a:gd name="T14" fmla="*/ 1 w 308"/>
                  <a:gd name="T15" fmla="*/ 0 h 388"/>
                  <a:gd name="T16" fmla="*/ 1 w 308"/>
                  <a:gd name="T17" fmla="*/ 1 h 388"/>
                  <a:gd name="T18" fmla="*/ 1 w 308"/>
                  <a:gd name="T19" fmla="*/ 1 h 388"/>
                  <a:gd name="T20" fmla="*/ 0 w 308"/>
                  <a:gd name="T21" fmla="*/ 1 h 388"/>
                  <a:gd name="T22" fmla="*/ 1 w 308"/>
                  <a:gd name="T23" fmla="*/ 1 h 388"/>
                  <a:gd name="T24" fmla="*/ 1 w 308"/>
                  <a:gd name="T25" fmla="*/ 1 h 388"/>
                  <a:gd name="T26" fmla="*/ 1 w 308"/>
                  <a:gd name="T27" fmla="*/ 1 h 388"/>
                  <a:gd name="T28" fmla="*/ 1 w 308"/>
                  <a:gd name="T29" fmla="*/ 1 h 388"/>
                  <a:gd name="T30" fmla="*/ 1 w 308"/>
                  <a:gd name="T31" fmla="*/ 1 h 38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8"/>
                  <a:gd name="T49" fmla="*/ 0 h 388"/>
                  <a:gd name="T50" fmla="*/ 308 w 308"/>
                  <a:gd name="T51" fmla="*/ 388 h 38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8" h="388">
                    <a:moveTo>
                      <a:pt x="110" y="53"/>
                    </a:moveTo>
                    <a:lnTo>
                      <a:pt x="202" y="174"/>
                    </a:lnTo>
                    <a:lnTo>
                      <a:pt x="257" y="262"/>
                    </a:lnTo>
                    <a:lnTo>
                      <a:pt x="281" y="310"/>
                    </a:lnTo>
                    <a:lnTo>
                      <a:pt x="292" y="340"/>
                    </a:lnTo>
                    <a:lnTo>
                      <a:pt x="291" y="388"/>
                    </a:lnTo>
                    <a:lnTo>
                      <a:pt x="308" y="387"/>
                    </a:lnTo>
                    <a:lnTo>
                      <a:pt x="291" y="0"/>
                    </a:lnTo>
                    <a:lnTo>
                      <a:pt x="126" y="5"/>
                    </a:lnTo>
                    <a:lnTo>
                      <a:pt x="50" y="5"/>
                    </a:lnTo>
                    <a:lnTo>
                      <a:pt x="0" y="5"/>
                    </a:lnTo>
                    <a:lnTo>
                      <a:pt x="59" y="26"/>
                    </a:lnTo>
                    <a:lnTo>
                      <a:pt x="90" y="49"/>
                    </a:lnTo>
                    <a:lnTo>
                      <a:pt x="105" y="44"/>
                    </a:lnTo>
                    <a:lnTo>
                      <a:pt x="110" y="53"/>
                    </a:lnTo>
                    <a:close/>
                  </a:path>
                </a:pathLst>
              </a:custGeom>
              <a:solidFill>
                <a:srgbClr val="B0C2B0"/>
              </a:solidFill>
              <a:ln w="9525">
                <a:noFill/>
                <a:round/>
                <a:headEnd/>
                <a:tailEnd/>
              </a:ln>
            </p:spPr>
            <p:txBody>
              <a:bodyPr/>
              <a:lstStyle/>
              <a:p>
                <a:endParaRPr lang="ja-JP" altLang="en-US"/>
              </a:p>
            </p:txBody>
          </p:sp>
          <p:sp>
            <p:nvSpPr>
              <p:cNvPr id="50446" name="Freeform 188"/>
              <p:cNvSpPr>
                <a:spLocks/>
              </p:cNvSpPr>
              <p:nvPr/>
            </p:nvSpPr>
            <p:spPr bwMode="auto">
              <a:xfrm>
                <a:off x="2216" y="893"/>
                <a:ext cx="79" cy="190"/>
              </a:xfrm>
              <a:custGeom>
                <a:avLst/>
                <a:gdLst>
                  <a:gd name="T0" fmla="*/ 0 w 158"/>
                  <a:gd name="T1" fmla="*/ 0 h 382"/>
                  <a:gd name="T2" fmla="*/ 1 w 158"/>
                  <a:gd name="T3" fmla="*/ 0 h 382"/>
                  <a:gd name="T4" fmla="*/ 1 w 158"/>
                  <a:gd name="T5" fmla="*/ 0 h 382"/>
                  <a:gd name="T6" fmla="*/ 1 w 158"/>
                  <a:gd name="T7" fmla="*/ 0 h 382"/>
                  <a:gd name="T8" fmla="*/ 1 w 158"/>
                  <a:gd name="T9" fmla="*/ 0 h 382"/>
                  <a:gd name="T10" fmla="*/ 1 w 158"/>
                  <a:gd name="T11" fmla="*/ 0 h 382"/>
                  <a:gd name="T12" fmla="*/ 1 w 158"/>
                  <a:gd name="T13" fmla="*/ 0 h 382"/>
                  <a:gd name="T14" fmla="*/ 1 w 158"/>
                  <a:gd name="T15" fmla="*/ 0 h 382"/>
                  <a:gd name="T16" fmla="*/ 1 w 158"/>
                  <a:gd name="T17" fmla="*/ 0 h 382"/>
                  <a:gd name="T18" fmla="*/ 1 w 158"/>
                  <a:gd name="T19" fmla="*/ 0 h 382"/>
                  <a:gd name="T20" fmla="*/ 1 w 158"/>
                  <a:gd name="T21" fmla="*/ 0 h 382"/>
                  <a:gd name="T22" fmla="*/ 1 w 158"/>
                  <a:gd name="T23" fmla="*/ 0 h 382"/>
                  <a:gd name="T24" fmla="*/ 1 w 158"/>
                  <a:gd name="T25" fmla="*/ 0 h 382"/>
                  <a:gd name="T26" fmla="*/ 1 w 158"/>
                  <a:gd name="T27" fmla="*/ 0 h 382"/>
                  <a:gd name="T28" fmla="*/ 0 w 158"/>
                  <a:gd name="T29" fmla="*/ 0 h 382"/>
                  <a:gd name="T30" fmla="*/ 0 w 158"/>
                  <a:gd name="T31" fmla="*/ 0 h 38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8"/>
                  <a:gd name="T49" fmla="*/ 0 h 382"/>
                  <a:gd name="T50" fmla="*/ 158 w 158"/>
                  <a:gd name="T51" fmla="*/ 382 h 38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8" h="382">
                    <a:moveTo>
                      <a:pt x="0" y="0"/>
                    </a:moveTo>
                    <a:lnTo>
                      <a:pt x="11" y="253"/>
                    </a:lnTo>
                    <a:lnTo>
                      <a:pt x="16" y="382"/>
                    </a:lnTo>
                    <a:lnTo>
                      <a:pt x="41" y="367"/>
                    </a:lnTo>
                    <a:lnTo>
                      <a:pt x="71" y="327"/>
                    </a:lnTo>
                    <a:lnTo>
                      <a:pt x="91" y="285"/>
                    </a:lnTo>
                    <a:lnTo>
                      <a:pt x="95" y="238"/>
                    </a:lnTo>
                    <a:lnTo>
                      <a:pt x="87" y="194"/>
                    </a:lnTo>
                    <a:lnTo>
                      <a:pt x="63" y="149"/>
                    </a:lnTo>
                    <a:lnTo>
                      <a:pt x="51" y="107"/>
                    </a:lnTo>
                    <a:lnTo>
                      <a:pt x="55" y="62"/>
                    </a:lnTo>
                    <a:lnTo>
                      <a:pt x="81" y="27"/>
                    </a:lnTo>
                    <a:lnTo>
                      <a:pt x="113" y="11"/>
                    </a:lnTo>
                    <a:lnTo>
                      <a:pt x="158" y="0"/>
                    </a:lnTo>
                    <a:lnTo>
                      <a:pt x="0" y="0"/>
                    </a:lnTo>
                    <a:close/>
                  </a:path>
                </a:pathLst>
              </a:custGeom>
              <a:solidFill>
                <a:srgbClr val="B0C2B0"/>
              </a:solidFill>
              <a:ln w="9525">
                <a:noFill/>
                <a:round/>
                <a:headEnd/>
                <a:tailEnd/>
              </a:ln>
            </p:spPr>
            <p:txBody>
              <a:bodyPr/>
              <a:lstStyle/>
              <a:p>
                <a:endParaRPr lang="ja-JP" altLang="en-US"/>
              </a:p>
            </p:txBody>
          </p:sp>
          <p:sp>
            <p:nvSpPr>
              <p:cNvPr id="50447" name="Freeform 189"/>
              <p:cNvSpPr>
                <a:spLocks/>
              </p:cNvSpPr>
              <p:nvPr/>
            </p:nvSpPr>
            <p:spPr bwMode="auto">
              <a:xfrm>
                <a:off x="2223" y="1041"/>
                <a:ext cx="250" cy="94"/>
              </a:xfrm>
              <a:custGeom>
                <a:avLst/>
                <a:gdLst>
                  <a:gd name="T0" fmla="*/ 0 w 501"/>
                  <a:gd name="T1" fmla="*/ 0 h 188"/>
                  <a:gd name="T2" fmla="*/ 0 w 501"/>
                  <a:gd name="T3" fmla="*/ 1 h 188"/>
                  <a:gd name="T4" fmla="*/ 0 w 501"/>
                  <a:gd name="T5" fmla="*/ 1 h 188"/>
                  <a:gd name="T6" fmla="*/ 0 w 501"/>
                  <a:gd name="T7" fmla="*/ 1 h 188"/>
                  <a:gd name="T8" fmla="*/ 0 w 501"/>
                  <a:gd name="T9" fmla="*/ 1 h 188"/>
                  <a:gd name="T10" fmla="*/ 0 w 501"/>
                  <a:gd name="T11" fmla="*/ 1 h 188"/>
                  <a:gd name="T12" fmla="*/ 0 w 501"/>
                  <a:gd name="T13" fmla="*/ 1 h 188"/>
                  <a:gd name="T14" fmla="*/ 0 w 501"/>
                  <a:gd name="T15" fmla="*/ 1 h 188"/>
                  <a:gd name="T16" fmla="*/ 0 w 501"/>
                  <a:gd name="T17" fmla="*/ 1 h 188"/>
                  <a:gd name="T18" fmla="*/ 0 w 501"/>
                  <a:gd name="T19" fmla="*/ 1 h 188"/>
                  <a:gd name="T20" fmla="*/ 0 w 501"/>
                  <a:gd name="T21" fmla="*/ 1 h 188"/>
                  <a:gd name="T22" fmla="*/ 0 w 501"/>
                  <a:gd name="T23" fmla="*/ 1 h 188"/>
                  <a:gd name="T24" fmla="*/ 0 w 501"/>
                  <a:gd name="T25" fmla="*/ 1 h 188"/>
                  <a:gd name="T26" fmla="*/ 0 w 501"/>
                  <a:gd name="T27" fmla="*/ 1 h 188"/>
                  <a:gd name="T28" fmla="*/ 0 w 501"/>
                  <a:gd name="T29" fmla="*/ 1 h 188"/>
                  <a:gd name="T30" fmla="*/ 0 w 501"/>
                  <a:gd name="T31" fmla="*/ 0 h 188"/>
                  <a:gd name="T32" fmla="*/ 0 w 501"/>
                  <a:gd name="T33" fmla="*/ 0 h 1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88"/>
                  <a:gd name="T53" fmla="*/ 501 w 501"/>
                  <a:gd name="T54" fmla="*/ 188 h 1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88">
                    <a:moveTo>
                      <a:pt x="178" y="0"/>
                    </a:moveTo>
                    <a:lnTo>
                      <a:pt x="178" y="54"/>
                    </a:lnTo>
                    <a:lnTo>
                      <a:pt x="163" y="97"/>
                    </a:lnTo>
                    <a:lnTo>
                      <a:pt x="138" y="141"/>
                    </a:lnTo>
                    <a:lnTo>
                      <a:pt x="114" y="166"/>
                    </a:lnTo>
                    <a:lnTo>
                      <a:pt x="107" y="172"/>
                    </a:lnTo>
                    <a:lnTo>
                      <a:pt x="1" y="116"/>
                    </a:lnTo>
                    <a:lnTo>
                      <a:pt x="0" y="188"/>
                    </a:lnTo>
                    <a:lnTo>
                      <a:pt x="501" y="177"/>
                    </a:lnTo>
                    <a:lnTo>
                      <a:pt x="497" y="81"/>
                    </a:lnTo>
                    <a:lnTo>
                      <a:pt x="481" y="83"/>
                    </a:lnTo>
                    <a:lnTo>
                      <a:pt x="478" y="105"/>
                    </a:lnTo>
                    <a:lnTo>
                      <a:pt x="359" y="172"/>
                    </a:lnTo>
                    <a:lnTo>
                      <a:pt x="323" y="176"/>
                    </a:lnTo>
                    <a:lnTo>
                      <a:pt x="225" y="75"/>
                    </a:lnTo>
                    <a:lnTo>
                      <a:pt x="178" y="0"/>
                    </a:lnTo>
                    <a:close/>
                  </a:path>
                </a:pathLst>
              </a:custGeom>
              <a:solidFill>
                <a:srgbClr val="B0C2B0"/>
              </a:solidFill>
              <a:ln w="9525">
                <a:noFill/>
                <a:round/>
                <a:headEnd/>
                <a:tailEnd/>
              </a:ln>
            </p:spPr>
            <p:txBody>
              <a:bodyPr/>
              <a:lstStyle/>
              <a:p>
                <a:endParaRPr lang="ja-JP" altLang="en-US"/>
              </a:p>
            </p:txBody>
          </p:sp>
          <p:sp>
            <p:nvSpPr>
              <p:cNvPr id="50448" name="Freeform 190"/>
              <p:cNvSpPr>
                <a:spLocks/>
              </p:cNvSpPr>
              <p:nvPr/>
            </p:nvSpPr>
            <p:spPr bwMode="auto">
              <a:xfrm>
                <a:off x="2485" y="1198"/>
                <a:ext cx="77" cy="95"/>
              </a:xfrm>
              <a:custGeom>
                <a:avLst/>
                <a:gdLst>
                  <a:gd name="T0" fmla="*/ 1 w 154"/>
                  <a:gd name="T1" fmla="*/ 0 h 190"/>
                  <a:gd name="T2" fmla="*/ 0 w 154"/>
                  <a:gd name="T3" fmla="*/ 1 h 190"/>
                  <a:gd name="T4" fmla="*/ 1 w 154"/>
                  <a:gd name="T5" fmla="*/ 1 h 190"/>
                  <a:gd name="T6" fmla="*/ 1 w 154"/>
                  <a:gd name="T7" fmla="*/ 0 h 190"/>
                  <a:gd name="T8" fmla="*/ 1 w 154"/>
                  <a:gd name="T9" fmla="*/ 0 h 190"/>
                  <a:gd name="T10" fmla="*/ 0 60000 65536"/>
                  <a:gd name="T11" fmla="*/ 0 60000 65536"/>
                  <a:gd name="T12" fmla="*/ 0 60000 65536"/>
                  <a:gd name="T13" fmla="*/ 0 60000 65536"/>
                  <a:gd name="T14" fmla="*/ 0 60000 65536"/>
                  <a:gd name="T15" fmla="*/ 0 w 154"/>
                  <a:gd name="T16" fmla="*/ 0 h 190"/>
                  <a:gd name="T17" fmla="*/ 154 w 154"/>
                  <a:gd name="T18" fmla="*/ 190 h 190"/>
                </a:gdLst>
                <a:ahLst/>
                <a:cxnLst>
                  <a:cxn ang="T10">
                    <a:pos x="T0" y="T1"/>
                  </a:cxn>
                  <a:cxn ang="T11">
                    <a:pos x="T2" y="T3"/>
                  </a:cxn>
                  <a:cxn ang="T12">
                    <a:pos x="T4" y="T5"/>
                  </a:cxn>
                  <a:cxn ang="T13">
                    <a:pos x="T6" y="T7"/>
                  </a:cxn>
                  <a:cxn ang="T14">
                    <a:pos x="T8" y="T9"/>
                  </a:cxn>
                </a:cxnLst>
                <a:rect l="T15" t="T16" r="T17" b="T18"/>
                <a:pathLst>
                  <a:path w="154" h="190">
                    <a:moveTo>
                      <a:pt x="154" y="0"/>
                    </a:moveTo>
                    <a:lnTo>
                      <a:pt x="0" y="154"/>
                    </a:lnTo>
                    <a:lnTo>
                      <a:pt x="55" y="190"/>
                    </a:lnTo>
                    <a:lnTo>
                      <a:pt x="154" y="0"/>
                    </a:lnTo>
                    <a:close/>
                  </a:path>
                </a:pathLst>
              </a:custGeom>
              <a:solidFill>
                <a:srgbClr val="FFC4B8"/>
              </a:solidFill>
              <a:ln w="9525">
                <a:noFill/>
                <a:round/>
                <a:headEnd/>
                <a:tailEnd/>
              </a:ln>
            </p:spPr>
            <p:txBody>
              <a:bodyPr/>
              <a:lstStyle/>
              <a:p>
                <a:endParaRPr lang="ja-JP" altLang="en-US"/>
              </a:p>
            </p:txBody>
          </p:sp>
          <p:sp>
            <p:nvSpPr>
              <p:cNvPr id="50449" name="Freeform 191"/>
              <p:cNvSpPr>
                <a:spLocks/>
              </p:cNvSpPr>
              <p:nvPr/>
            </p:nvSpPr>
            <p:spPr bwMode="auto">
              <a:xfrm>
                <a:off x="2592" y="1250"/>
                <a:ext cx="32" cy="67"/>
              </a:xfrm>
              <a:custGeom>
                <a:avLst/>
                <a:gdLst>
                  <a:gd name="T0" fmla="*/ 1 w 64"/>
                  <a:gd name="T1" fmla="*/ 0 h 134"/>
                  <a:gd name="T2" fmla="*/ 1 w 64"/>
                  <a:gd name="T3" fmla="*/ 1 h 134"/>
                  <a:gd name="T4" fmla="*/ 0 w 64"/>
                  <a:gd name="T5" fmla="*/ 1 h 134"/>
                  <a:gd name="T6" fmla="*/ 1 w 64"/>
                  <a:gd name="T7" fmla="*/ 0 h 134"/>
                  <a:gd name="T8" fmla="*/ 1 w 64"/>
                  <a:gd name="T9" fmla="*/ 0 h 134"/>
                  <a:gd name="T10" fmla="*/ 0 60000 65536"/>
                  <a:gd name="T11" fmla="*/ 0 60000 65536"/>
                  <a:gd name="T12" fmla="*/ 0 60000 65536"/>
                  <a:gd name="T13" fmla="*/ 0 60000 65536"/>
                  <a:gd name="T14" fmla="*/ 0 60000 65536"/>
                  <a:gd name="T15" fmla="*/ 0 w 64"/>
                  <a:gd name="T16" fmla="*/ 0 h 134"/>
                  <a:gd name="T17" fmla="*/ 64 w 64"/>
                  <a:gd name="T18" fmla="*/ 134 h 134"/>
                </a:gdLst>
                <a:ahLst/>
                <a:cxnLst>
                  <a:cxn ang="T10">
                    <a:pos x="T0" y="T1"/>
                  </a:cxn>
                  <a:cxn ang="T11">
                    <a:pos x="T2" y="T3"/>
                  </a:cxn>
                  <a:cxn ang="T12">
                    <a:pos x="T4" y="T5"/>
                  </a:cxn>
                  <a:cxn ang="T13">
                    <a:pos x="T6" y="T7"/>
                  </a:cxn>
                  <a:cxn ang="T14">
                    <a:pos x="T8" y="T9"/>
                  </a:cxn>
                </a:cxnLst>
                <a:rect l="T15" t="T16" r="T17" b="T18"/>
                <a:pathLst>
                  <a:path w="64" h="134">
                    <a:moveTo>
                      <a:pt x="21" y="0"/>
                    </a:moveTo>
                    <a:lnTo>
                      <a:pt x="64" y="129"/>
                    </a:lnTo>
                    <a:lnTo>
                      <a:pt x="0" y="134"/>
                    </a:lnTo>
                    <a:lnTo>
                      <a:pt x="21" y="0"/>
                    </a:lnTo>
                    <a:close/>
                  </a:path>
                </a:pathLst>
              </a:custGeom>
              <a:solidFill>
                <a:srgbClr val="FFC4B8"/>
              </a:solidFill>
              <a:ln w="9525">
                <a:noFill/>
                <a:round/>
                <a:headEnd/>
                <a:tailEnd/>
              </a:ln>
            </p:spPr>
            <p:txBody>
              <a:bodyPr/>
              <a:lstStyle/>
              <a:p>
                <a:endParaRPr lang="ja-JP" altLang="en-US"/>
              </a:p>
            </p:txBody>
          </p:sp>
          <p:sp>
            <p:nvSpPr>
              <p:cNvPr id="50450" name="Freeform 192"/>
              <p:cNvSpPr>
                <a:spLocks/>
              </p:cNvSpPr>
              <p:nvPr/>
            </p:nvSpPr>
            <p:spPr bwMode="auto">
              <a:xfrm>
                <a:off x="2634" y="1220"/>
                <a:ext cx="52" cy="92"/>
              </a:xfrm>
              <a:custGeom>
                <a:avLst/>
                <a:gdLst>
                  <a:gd name="T0" fmla="*/ 1 w 103"/>
                  <a:gd name="T1" fmla="*/ 0 h 185"/>
                  <a:gd name="T2" fmla="*/ 0 w 103"/>
                  <a:gd name="T3" fmla="*/ 0 h 185"/>
                  <a:gd name="T4" fmla="*/ 1 w 103"/>
                  <a:gd name="T5" fmla="*/ 0 h 185"/>
                  <a:gd name="T6" fmla="*/ 1 w 103"/>
                  <a:gd name="T7" fmla="*/ 0 h 185"/>
                  <a:gd name="T8" fmla="*/ 1 w 103"/>
                  <a:gd name="T9" fmla="*/ 0 h 185"/>
                  <a:gd name="T10" fmla="*/ 1 w 103"/>
                  <a:gd name="T11" fmla="*/ 0 h 185"/>
                  <a:gd name="T12" fmla="*/ 0 60000 65536"/>
                  <a:gd name="T13" fmla="*/ 0 60000 65536"/>
                  <a:gd name="T14" fmla="*/ 0 60000 65536"/>
                  <a:gd name="T15" fmla="*/ 0 60000 65536"/>
                  <a:gd name="T16" fmla="*/ 0 60000 65536"/>
                  <a:gd name="T17" fmla="*/ 0 60000 65536"/>
                  <a:gd name="T18" fmla="*/ 0 w 103"/>
                  <a:gd name="T19" fmla="*/ 0 h 185"/>
                  <a:gd name="T20" fmla="*/ 103 w 103"/>
                  <a:gd name="T21" fmla="*/ 185 h 185"/>
                </a:gdLst>
                <a:ahLst/>
                <a:cxnLst>
                  <a:cxn ang="T12">
                    <a:pos x="T0" y="T1"/>
                  </a:cxn>
                  <a:cxn ang="T13">
                    <a:pos x="T2" y="T3"/>
                  </a:cxn>
                  <a:cxn ang="T14">
                    <a:pos x="T4" y="T5"/>
                  </a:cxn>
                  <a:cxn ang="T15">
                    <a:pos x="T6" y="T7"/>
                  </a:cxn>
                  <a:cxn ang="T16">
                    <a:pos x="T8" y="T9"/>
                  </a:cxn>
                  <a:cxn ang="T17">
                    <a:pos x="T10" y="T11"/>
                  </a:cxn>
                </a:cxnLst>
                <a:rect l="T18" t="T19" r="T20" b="T21"/>
                <a:pathLst>
                  <a:path w="103" h="185">
                    <a:moveTo>
                      <a:pt x="103" y="0"/>
                    </a:moveTo>
                    <a:lnTo>
                      <a:pt x="0" y="157"/>
                    </a:lnTo>
                    <a:lnTo>
                      <a:pt x="4" y="182"/>
                    </a:lnTo>
                    <a:lnTo>
                      <a:pt x="51" y="185"/>
                    </a:lnTo>
                    <a:lnTo>
                      <a:pt x="103" y="0"/>
                    </a:lnTo>
                    <a:close/>
                  </a:path>
                </a:pathLst>
              </a:custGeom>
              <a:solidFill>
                <a:srgbClr val="FFC4B8"/>
              </a:solidFill>
              <a:ln w="9525">
                <a:noFill/>
                <a:round/>
                <a:headEnd/>
                <a:tailEnd/>
              </a:ln>
            </p:spPr>
            <p:txBody>
              <a:bodyPr/>
              <a:lstStyle/>
              <a:p>
                <a:endParaRPr lang="ja-JP" altLang="en-US"/>
              </a:p>
            </p:txBody>
          </p:sp>
          <p:sp>
            <p:nvSpPr>
              <p:cNvPr id="50451" name="Freeform 193"/>
              <p:cNvSpPr>
                <a:spLocks/>
              </p:cNvSpPr>
              <p:nvPr/>
            </p:nvSpPr>
            <p:spPr bwMode="auto">
              <a:xfrm>
                <a:off x="2440" y="1187"/>
                <a:ext cx="33" cy="77"/>
              </a:xfrm>
              <a:custGeom>
                <a:avLst/>
                <a:gdLst>
                  <a:gd name="T0" fmla="*/ 0 w 67"/>
                  <a:gd name="T1" fmla="*/ 0 h 154"/>
                  <a:gd name="T2" fmla="*/ 0 w 67"/>
                  <a:gd name="T3" fmla="*/ 1 h 154"/>
                  <a:gd name="T4" fmla="*/ 0 w 67"/>
                  <a:gd name="T5" fmla="*/ 1 h 154"/>
                  <a:gd name="T6" fmla="*/ 0 w 67"/>
                  <a:gd name="T7" fmla="*/ 1 h 154"/>
                  <a:gd name="T8" fmla="*/ 0 w 67"/>
                  <a:gd name="T9" fmla="*/ 0 h 154"/>
                  <a:gd name="T10" fmla="*/ 0 w 67"/>
                  <a:gd name="T11" fmla="*/ 0 h 154"/>
                  <a:gd name="T12" fmla="*/ 0 60000 65536"/>
                  <a:gd name="T13" fmla="*/ 0 60000 65536"/>
                  <a:gd name="T14" fmla="*/ 0 60000 65536"/>
                  <a:gd name="T15" fmla="*/ 0 60000 65536"/>
                  <a:gd name="T16" fmla="*/ 0 60000 65536"/>
                  <a:gd name="T17" fmla="*/ 0 60000 65536"/>
                  <a:gd name="T18" fmla="*/ 0 w 67"/>
                  <a:gd name="T19" fmla="*/ 0 h 154"/>
                  <a:gd name="T20" fmla="*/ 67 w 67"/>
                  <a:gd name="T21" fmla="*/ 154 h 154"/>
                </a:gdLst>
                <a:ahLst/>
                <a:cxnLst>
                  <a:cxn ang="T12">
                    <a:pos x="T0" y="T1"/>
                  </a:cxn>
                  <a:cxn ang="T13">
                    <a:pos x="T2" y="T3"/>
                  </a:cxn>
                  <a:cxn ang="T14">
                    <a:pos x="T4" y="T5"/>
                  </a:cxn>
                  <a:cxn ang="T15">
                    <a:pos x="T6" y="T7"/>
                  </a:cxn>
                  <a:cxn ang="T16">
                    <a:pos x="T8" y="T9"/>
                  </a:cxn>
                  <a:cxn ang="T17">
                    <a:pos x="T10" y="T11"/>
                  </a:cxn>
                </a:cxnLst>
                <a:rect l="T18" t="T19" r="T20" b="T21"/>
                <a:pathLst>
                  <a:path w="67" h="154">
                    <a:moveTo>
                      <a:pt x="66" y="0"/>
                    </a:moveTo>
                    <a:lnTo>
                      <a:pt x="67" y="154"/>
                    </a:lnTo>
                    <a:lnTo>
                      <a:pt x="40" y="144"/>
                    </a:lnTo>
                    <a:lnTo>
                      <a:pt x="0" y="154"/>
                    </a:lnTo>
                    <a:lnTo>
                      <a:pt x="66" y="0"/>
                    </a:lnTo>
                    <a:close/>
                  </a:path>
                </a:pathLst>
              </a:custGeom>
              <a:solidFill>
                <a:srgbClr val="FFC4B8"/>
              </a:solidFill>
              <a:ln w="9525">
                <a:noFill/>
                <a:round/>
                <a:headEnd/>
                <a:tailEnd/>
              </a:ln>
            </p:spPr>
            <p:txBody>
              <a:bodyPr/>
              <a:lstStyle/>
              <a:p>
                <a:endParaRPr lang="ja-JP" altLang="en-US"/>
              </a:p>
            </p:txBody>
          </p:sp>
          <p:sp>
            <p:nvSpPr>
              <p:cNvPr id="50452" name="Freeform 194"/>
              <p:cNvSpPr>
                <a:spLocks/>
              </p:cNvSpPr>
              <p:nvPr/>
            </p:nvSpPr>
            <p:spPr bwMode="auto">
              <a:xfrm>
                <a:off x="2378" y="1186"/>
                <a:ext cx="31" cy="59"/>
              </a:xfrm>
              <a:custGeom>
                <a:avLst/>
                <a:gdLst>
                  <a:gd name="T0" fmla="*/ 0 w 63"/>
                  <a:gd name="T1" fmla="*/ 0 h 117"/>
                  <a:gd name="T2" fmla="*/ 0 w 63"/>
                  <a:gd name="T3" fmla="*/ 1 h 117"/>
                  <a:gd name="T4" fmla="*/ 0 w 63"/>
                  <a:gd name="T5" fmla="*/ 1 h 117"/>
                  <a:gd name="T6" fmla="*/ 0 w 63"/>
                  <a:gd name="T7" fmla="*/ 0 h 117"/>
                  <a:gd name="T8" fmla="*/ 0 w 63"/>
                  <a:gd name="T9" fmla="*/ 0 h 117"/>
                  <a:gd name="T10" fmla="*/ 0 60000 65536"/>
                  <a:gd name="T11" fmla="*/ 0 60000 65536"/>
                  <a:gd name="T12" fmla="*/ 0 60000 65536"/>
                  <a:gd name="T13" fmla="*/ 0 60000 65536"/>
                  <a:gd name="T14" fmla="*/ 0 60000 65536"/>
                  <a:gd name="T15" fmla="*/ 0 w 63"/>
                  <a:gd name="T16" fmla="*/ 0 h 117"/>
                  <a:gd name="T17" fmla="*/ 63 w 63"/>
                  <a:gd name="T18" fmla="*/ 117 h 117"/>
                </a:gdLst>
                <a:ahLst/>
                <a:cxnLst>
                  <a:cxn ang="T10">
                    <a:pos x="T0" y="T1"/>
                  </a:cxn>
                  <a:cxn ang="T11">
                    <a:pos x="T2" y="T3"/>
                  </a:cxn>
                  <a:cxn ang="T12">
                    <a:pos x="T4" y="T5"/>
                  </a:cxn>
                  <a:cxn ang="T13">
                    <a:pos x="T6" y="T7"/>
                  </a:cxn>
                  <a:cxn ang="T14">
                    <a:pos x="T8" y="T9"/>
                  </a:cxn>
                </a:cxnLst>
                <a:rect l="T15" t="T16" r="T17" b="T18"/>
                <a:pathLst>
                  <a:path w="63" h="117">
                    <a:moveTo>
                      <a:pt x="0" y="0"/>
                    </a:moveTo>
                    <a:lnTo>
                      <a:pt x="63" y="117"/>
                    </a:lnTo>
                    <a:lnTo>
                      <a:pt x="4" y="79"/>
                    </a:lnTo>
                    <a:lnTo>
                      <a:pt x="0" y="0"/>
                    </a:lnTo>
                    <a:close/>
                  </a:path>
                </a:pathLst>
              </a:custGeom>
              <a:solidFill>
                <a:srgbClr val="FFC4B8"/>
              </a:solidFill>
              <a:ln w="9525">
                <a:noFill/>
                <a:round/>
                <a:headEnd/>
                <a:tailEnd/>
              </a:ln>
            </p:spPr>
            <p:txBody>
              <a:bodyPr/>
              <a:lstStyle/>
              <a:p>
                <a:endParaRPr lang="ja-JP" altLang="en-US"/>
              </a:p>
            </p:txBody>
          </p:sp>
          <p:sp>
            <p:nvSpPr>
              <p:cNvPr id="50453" name="Freeform 195"/>
              <p:cNvSpPr>
                <a:spLocks/>
              </p:cNvSpPr>
              <p:nvPr/>
            </p:nvSpPr>
            <p:spPr bwMode="auto">
              <a:xfrm>
                <a:off x="2691" y="1260"/>
                <a:ext cx="67" cy="48"/>
              </a:xfrm>
              <a:custGeom>
                <a:avLst/>
                <a:gdLst>
                  <a:gd name="T0" fmla="*/ 1 w 134"/>
                  <a:gd name="T1" fmla="*/ 0 h 95"/>
                  <a:gd name="T2" fmla="*/ 0 w 134"/>
                  <a:gd name="T3" fmla="*/ 1 h 95"/>
                  <a:gd name="T4" fmla="*/ 1 w 134"/>
                  <a:gd name="T5" fmla="*/ 1 h 95"/>
                  <a:gd name="T6" fmla="*/ 1 w 134"/>
                  <a:gd name="T7" fmla="*/ 0 h 95"/>
                  <a:gd name="T8" fmla="*/ 1 w 134"/>
                  <a:gd name="T9" fmla="*/ 0 h 95"/>
                  <a:gd name="T10" fmla="*/ 0 60000 65536"/>
                  <a:gd name="T11" fmla="*/ 0 60000 65536"/>
                  <a:gd name="T12" fmla="*/ 0 60000 65536"/>
                  <a:gd name="T13" fmla="*/ 0 60000 65536"/>
                  <a:gd name="T14" fmla="*/ 0 60000 65536"/>
                  <a:gd name="T15" fmla="*/ 0 w 134"/>
                  <a:gd name="T16" fmla="*/ 0 h 95"/>
                  <a:gd name="T17" fmla="*/ 134 w 134"/>
                  <a:gd name="T18" fmla="*/ 95 h 95"/>
                </a:gdLst>
                <a:ahLst/>
                <a:cxnLst>
                  <a:cxn ang="T10">
                    <a:pos x="T0" y="T1"/>
                  </a:cxn>
                  <a:cxn ang="T11">
                    <a:pos x="T2" y="T3"/>
                  </a:cxn>
                  <a:cxn ang="T12">
                    <a:pos x="T4" y="T5"/>
                  </a:cxn>
                  <a:cxn ang="T13">
                    <a:pos x="T6" y="T7"/>
                  </a:cxn>
                  <a:cxn ang="T14">
                    <a:pos x="T8" y="T9"/>
                  </a:cxn>
                </a:cxnLst>
                <a:rect l="T15" t="T16" r="T17" b="T18"/>
                <a:pathLst>
                  <a:path w="134" h="95">
                    <a:moveTo>
                      <a:pt x="134" y="0"/>
                    </a:moveTo>
                    <a:lnTo>
                      <a:pt x="0" y="93"/>
                    </a:lnTo>
                    <a:lnTo>
                      <a:pt x="67" y="95"/>
                    </a:lnTo>
                    <a:lnTo>
                      <a:pt x="134" y="0"/>
                    </a:lnTo>
                    <a:close/>
                  </a:path>
                </a:pathLst>
              </a:custGeom>
              <a:solidFill>
                <a:srgbClr val="FFC4B8"/>
              </a:solidFill>
              <a:ln w="9525">
                <a:noFill/>
                <a:round/>
                <a:headEnd/>
                <a:tailEnd/>
              </a:ln>
            </p:spPr>
            <p:txBody>
              <a:bodyPr/>
              <a:lstStyle/>
              <a:p>
                <a:endParaRPr lang="ja-JP" altLang="en-US"/>
              </a:p>
            </p:txBody>
          </p:sp>
          <p:sp>
            <p:nvSpPr>
              <p:cNvPr id="50454" name="Freeform 196"/>
              <p:cNvSpPr>
                <a:spLocks/>
              </p:cNvSpPr>
              <p:nvPr/>
            </p:nvSpPr>
            <p:spPr bwMode="auto">
              <a:xfrm>
                <a:off x="2743" y="1341"/>
                <a:ext cx="38" cy="59"/>
              </a:xfrm>
              <a:custGeom>
                <a:avLst/>
                <a:gdLst>
                  <a:gd name="T0" fmla="*/ 0 w 77"/>
                  <a:gd name="T1" fmla="*/ 0 h 118"/>
                  <a:gd name="T2" fmla="*/ 0 w 77"/>
                  <a:gd name="T3" fmla="*/ 1 h 118"/>
                  <a:gd name="T4" fmla="*/ 0 w 77"/>
                  <a:gd name="T5" fmla="*/ 1 h 118"/>
                  <a:gd name="T6" fmla="*/ 0 w 77"/>
                  <a:gd name="T7" fmla="*/ 0 h 118"/>
                  <a:gd name="T8" fmla="*/ 0 w 77"/>
                  <a:gd name="T9" fmla="*/ 0 h 118"/>
                  <a:gd name="T10" fmla="*/ 0 60000 65536"/>
                  <a:gd name="T11" fmla="*/ 0 60000 65536"/>
                  <a:gd name="T12" fmla="*/ 0 60000 65536"/>
                  <a:gd name="T13" fmla="*/ 0 60000 65536"/>
                  <a:gd name="T14" fmla="*/ 0 60000 65536"/>
                  <a:gd name="T15" fmla="*/ 0 w 77"/>
                  <a:gd name="T16" fmla="*/ 0 h 118"/>
                  <a:gd name="T17" fmla="*/ 77 w 77"/>
                  <a:gd name="T18" fmla="*/ 118 h 118"/>
                </a:gdLst>
                <a:ahLst/>
                <a:cxnLst>
                  <a:cxn ang="T10">
                    <a:pos x="T0" y="T1"/>
                  </a:cxn>
                  <a:cxn ang="T11">
                    <a:pos x="T2" y="T3"/>
                  </a:cxn>
                  <a:cxn ang="T12">
                    <a:pos x="T4" y="T5"/>
                  </a:cxn>
                  <a:cxn ang="T13">
                    <a:pos x="T6" y="T7"/>
                  </a:cxn>
                  <a:cxn ang="T14">
                    <a:pos x="T8" y="T9"/>
                  </a:cxn>
                </a:cxnLst>
                <a:rect l="T15" t="T16" r="T17" b="T18"/>
                <a:pathLst>
                  <a:path w="77" h="118">
                    <a:moveTo>
                      <a:pt x="77" y="0"/>
                    </a:moveTo>
                    <a:lnTo>
                      <a:pt x="10" y="118"/>
                    </a:lnTo>
                    <a:lnTo>
                      <a:pt x="0" y="31"/>
                    </a:lnTo>
                    <a:lnTo>
                      <a:pt x="77" y="0"/>
                    </a:lnTo>
                    <a:close/>
                  </a:path>
                </a:pathLst>
              </a:custGeom>
              <a:solidFill>
                <a:srgbClr val="FFC4B8"/>
              </a:solidFill>
              <a:ln w="9525">
                <a:noFill/>
                <a:round/>
                <a:headEnd/>
                <a:tailEnd/>
              </a:ln>
            </p:spPr>
            <p:txBody>
              <a:bodyPr/>
              <a:lstStyle/>
              <a:p>
                <a:endParaRPr lang="ja-JP" altLang="en-US"/>
              </a:p>
            </p:txBody>
          </p:sp>
          <p:sp>
            <p:nvSpPr>
              <p:cNvPr id="50455" name="Freeform 197"/>
              <p:cNvSpPr>
                <a:spLocks/>
              </p:cNvSpPr>
              <p:nvPr/>
            </p:nvSpPr>
            <p:spPr bwMode="auto">
              <a:xfrm>
                <a:off x="2542" y="1282"/>
                <a:ext cx="31" cy="47"/>
              </a:xfrm>
              <a:custGeom>
                <a:avLst/>
                <a:gdLst>
                  <a:gd name="T0" fmla="*/ 1 w 62"/>
                  <a:gd name="T1" fmla="*/ 1 h 94"/>
                  <a:gd name="T2" fmla="*/ 0 w 62"/>
                  <a:gd name="T3" fmla="*/ 1 h 94"/>
                  <a:gd name="T4" fmla="*/ 1 w 62"/>
                  <a:gd name="T5" fmla="*/ 1 h 94"/>
                  <a:gd name="T6" fmla="*/ 1 w 62"/>
                  <a:gd name="T7" fmla="*/ 0 h 94"/>
                  <a:gd name="T8" fmla="*/ 1 w 62"/>
                  <a:gd name="T9" fmla="*/ 1 h 94"/>
                  <a:gd name="T10" fmla="*/ 1 w 62"/>
                  <a:gd name="T11" fmla="*/ 1 h 94"/>
                  <a:gd name="T12" fmla="*/ 0 60000 65536"/>
                  <a:gd name="T13" fmla="*/ 0 60000 65536"/>
                  <a:gd name="T14" fmla="*/ 0 60000 65536"/>
                  <a:gd name="T15" fmla="*/ 0 60000 65536"/>
                  <a:gd name="T16" fmla="*/ 0 60000 65536"/>
                  <a:gd name="T17" fmla="*/ 0 60000 65536"/>
                  <a:gd name="T18" fmla="*/ 0 w 62"/>
                  <a:gd name="T19" fmla="*/ 0 h 94"/>
                  <a:gd name="T20" fmla="*/ 62 w 62"/>
                  <a:gd name="T21" fmla="*/ 94 h 94"/>
                </a:gdLst>
                <a:ahLst/>
                <a:cxnLst>
                  <a:cxn ang="T12">
                    <a:pos x="T0" y="T1"/>
                  </a:cxn>
                  <a:cxn ang="T13">
                    <a:pos x="T2" y="T3"/>
                  </a:cxn>
                  <a:cxn ang="T14">
                    <a:pos x="T4" y="T5"/>
                  </a:cxn>
                  <a:cxn ang="T15">
                    <a:pos x="T6" y="T7"/>
                  </a:cxn>
                  <a:cxn ang="T16">
                    <a:pos x="T8" y="T9"/>
                  </a:cxn>
                  <a:cxn ang="T17">
                    <a:pos x="T10" y="T11"/>
                  </a:cxn>
                </a:cxnLst>
                <a:rect l="T18" t="T19" r="T20" b="T21"/>
                <a:pathLst>
                  <a:path w="62" h="94">
                    <a:moveTo>
                      <a:pt x="33" y="34"/>
                    </a:moveTo>
                    <a:lnTo>
                      <a:pt x="0" y="69"/>
                    </a:lnTo>
                    <a:lnTo>
                      <a:pt x="30" y="94"/>
                    </a:lnTo>
                    <a:lnTo>
                      <a:pt x="62" y="0"/>
                    </a:lnTo>
                    <a:lnTo>
                      <a:pt x="33" y="34"/>
                    </a:lnTo>
                    <a:close/>
                  </a:path>
                </a:pathLst>
              </a:custGeom>
              <a:solidFill>
                <a:srgbClr val="FFC4B8"/>
              </a:solidFill>
              <a:ln w="9525">
                <a:noFill/>
                <a:round/>
                <a:headEnd/>
                <a:tailEnd/>
              </a:ln>
            </p:spPr>
            <p:txBody>
              <a:bodyPr/>
              <a:lstStyle/>
              <a:p>
                <a:endParaRPr lang="ja-JP" altLang="en-US"/>
              </a:p>
            </p:txBody>
          </p:sp>
          <p:sp>
            <p:nvSpPr>
              <p:cNvPr id="50456" name="Freeform 198"/>
              <p:cNvSpPr>
                <a:spLocks/>
              </p:cNvSpPr>
              <p:nvPr/>
            </p:nvSpPr>
            <p:spPr bwMode="auto">
              <a:xfrm>
                <a:off x="3042" y="887"/>
                <a:ext cx="257" cy="243"/>
              </a:xfrm>
              <a:custGeom>
                <a:avLst/>
                <a:gdLst>
                  <a:gd name="T0" fmla="*/ 0 w 514"/>
                  <a:gd name="T1" fmla="*/ 1 h 486"/>
                  <a:gd name="T2" fmla="*/ 1 w 514"/>
                  <a:gd name="T3" fmla="*/ 0 h 486"/>
                  <a:gd name="T4" fmla="*/ 1 w 514"/>
                  <a:gd name="T5" fmla="*/ 1 h 486"/>
                  <a:gd name="T6" fmla="*/ 1 w 514"/>
                  <a:gd name="T7" fmla="*/ 1 h 486"/>
                  <a:gd name="T8" fmla="*/ 1 w 514"/>
                  <a:gd name="T9" fmla="*/ 1 h 486"/>
                  <a:gd name="T10" fmla="*/ 1 w 514"/>
                  <a:gd name="T11" fmla="*/ 1 h 486"/>
                  <a:gd name="T12" fmla="*/ 1 w 514"/>
                  <a:gd name="T13" fmla="*/ 1 h 486"/>
                  <a:gd name="T14" fmla="*/ 1 w 514"/>
                  <a:gd name="T15" fmla="*/ 1 h 486"/>
                  <a:gd name="T16" fmla="*/ 1 w 514"/>
                  <a:gd name="T17" fmla="*/ 1 h 486"/>
                  <a:gd name="T18" fmla="*/ 1 w 514"/>
                  <a:gd name="T19" fmla="*/ 1 h 486"/>
                  <a:gd name="T20" fmla="*/ 1 w 514"/>
                  <a:gd name="T21" fmla="*/ 1 h 486"/>
                  <a:gd name="T22" fmla="*/ 1 w 514"/>
                  <a:gd name="T23" fmla="*/ 1 h 486"/>
                  <a:gd name="T24" fmla="*/ 1 w 514"/>
                  <a:gd name="T25" fmla="*/ 1 h 486"/>
                  <a:gd name="T26" fmla="*/ 1 w 514"/>
                  <a:gd name="T27" fmla="*/ 1 h 486"/>
                  <a:gd name="T28" fmla="*/ 1 w 514"/>
                  <a:gd name="T29" fmla="*/ 1 h 486"/>
                  <a:gd name="T30" fmla="*/ 1 w 514"/>
                  <a:gd name="T31" fmla="*/ 1 h 486"/>
                  <a:gd name="T32" fmla="*/ 1 w 514"/>
                  <a:gd name="T33" fmla="*/ 1 h 486"/>
                  <a:gd name="T34" fmla="*/ 1 w 514"/>
                  <a:gd name="T35" fmla="*/ 1 h 486"/>
                  <a:gd name="T36" fmla="*/ 1 w 514"/>
                  <a:gd name="T37" fmla="*/ 1 h 486"/>
                  <a:gd name="T38" fmla="*/ 1 w 514"/>
                  <a:gd name="T39" fmla="*/ 1 h 486"/>
                  <a:gd name="T40" fmla="*/ 0 w 514"/>
                  <a:gd name="T41" fmla="*/ 1 h 486"/>
                  <a:gd name="T42" fmla="*/ 0 w 514"/>
                  <a:gd name="T43" fmla="*/ 1 h 4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4"/>
                  <a:gd name="T67" fmla="*/ 0 h 486"/>
                  <a:gd name="T68" fmla="*/ 514 w 514"/>
                  <a:gd name="T69" fmla="*/ 486 h 48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4" h="486">
                    <a:moveTo>
                      <a:pt x="0" y="4"/>
                    </a:moveTo>
                    <a:lnTo>
                      <a:pt x="506" y="0"/>
                    </a:lnTo>
                    <a:lnTo>
                      <a:pt x="514" y="481"/>
                    </a:lnTo>
                    <a:lnTo>
                      <a:pt x="444" y="477"/>
                    </a:lnTo>
                    <a:lnTo>
                      <a:pt x="452" y="437"/>
                    </a:lnTo>
                    <a:lnTo>
                      <a:pt x="464" y="437"/>
                    </a:lnTo>
                    <a:lnTo>
                      <a:pt x="457" y="23"/>
                    </a:lnTo>
                    <a:lnTo>
                      <a:pt x="346" y="20"/>
                    </a:lnTo>
                    <a:lnTo>
                      <a:pt x="341" y="75"/>
                    </a:lnTo>
                    <a:lnTo>
                      <a:pt x="273" y="81"/>
                    </a:lnTo>
                    <a:lnTo>
                      <a:pt x="273" y="146"/>
                    </a:lnTo>
                    <a:lnTo>
                      <a:pt x="200" y="145"/>
                    </a:lnTo>
                    <a:lnTo>
                      <a:pt x="195" y="275"/>
                    </a:lnTo>
                    <a:lnTo>
                      <a:pt x="152" y="275"/>
                    </a:lnTo>
                    <a:lnTo>
                      <a:pt x="145" y="180"/>
                    </a:lnTo>
                    <a:lnTo>
                      <a:pt x="41" y="180"/>
                    </a:lnTo>
                    <a:lnTo>
                      <a:pt x="45" y="444"/>
                    </a:lnTo>
                    <a:lnTo>
                      <a:pt x="79" y="440"/>
                    </a:lnTo>
                    <a:lnTo>
                      <a:pt x="79" y="486"/>
                    </a:lnTo>
                    <a:lnTo>
                      <a:pt x="10" y="482"/>
                    </a:lnTo>
                    <a:lnTo>
                      <a:pt x="0" y="4"/>
                    </a:lnTo>
                    <a:close/>
                  </a:path>
                </a:pathLst>
              </a:custGeom>
              <a:solidFill>
                <a:srgbClr val="F59E91"/>
              </a:solidFill>
              <a:ln w="9525">
                <a:noFill/>
                <a:round/>
                <a:headEnd/>
                <a:tailEnd/>
              </a:ln>
            </p:spPr>
            <p:txBody>
              <a:bodyPr/>
              <a:lstStyle/>
              <a:p>
                <a:endParaRPr lang="ja-JP" altLang="en-US"/>
              </a:p>
            </p:txBody>
          </p:sp>
          <p:sp>
            <p:nvSpPr>
              <p:cNvPr id="50457" name="Freeform 199"/>
              <p:cNvSpPr>
                <a:spLocks/>
              </p:cNvSpPr>
              <p:nvPr/>
            </p:nvSpPr>
            <p:spPr bwMode="auto">
              <a:xfrm>
                <a:off x="3097" y="1103"/>
                <a:ext cx="189" cy="27"/>
              </a:xfrm>
              <a:custGeom>
                <a:avLst/>
                <a:gdLst>
                  <a:gd name="T0" fmla="*/ 0 w 377"/>
                  <a:gd name="T1" fmla="*/ 1 h 52"/>
                  <a:gd name="T2" fmla="*/ 1 w 377"/>
                  <a:gd name="T3" fmla="*/ 1 h 52"/>
                  <a:gd name="T4" fmla="*/ 1 w 377"/>
                  <a:gd name="T5" fmla="*/ 1 h 52"/>
                  <a:gd name="T6" fmla="*/ 1 w 377"/>
                  <a:gd name="T7" fmla="*/ 1 h 52"/>
                  <a:gd name="T8" fmla="*/ 1 w 377"/>
                  <a:gd name="T9" fmla="*/ 1 h 52"/>
                  <a:gd name="T10" fmla="*/ 1 w 377"/>
                  <a:gd name="T11" fmla="*/ 1 h 52"/>
                  <a:gd name="T12" fmla="*/ 1 w 377"/>
                  <a:gd name="T13" fmla="*/ 0 h 52"/>
                  <a:gd name="T14" fmla="*/ 1 w 377"/>
                  <a:gd name="T15" fmla="*/ 0 h 52"/>
                  <a:gd name="T16" fmla="*/ 1 w 377"/>
                  <a:gd name="T17" fmla="*/ 1 h 52"/>
                  <a:gd name="T18" fmla="*/ 1 w 377"/>
                  <a:gd name="T19" fmla="*/ 1 h 52"/>
                  <a:gd name="T20" fmla="*/ 1 w 377"/>
                  <a:gd name="T21" fmla="*/ 1 h 52"/>
                  <a:gd name="T22" fmla="*/ 1 w 377"/>
                  <a:gd name="T23" fmla="*/ 1 h 52"/>
                  <a:gd name="T24" fmla="*/ 1 w 377"/>
                  <a:gd name="T25" fmla="*/ 1 h 52"/>
                  <a:gd name="T26" fmla="*/ 1 w 377"/>
                  <a:gd name="T27" fmla="*/ 1 h 52"/>
                  <a:gd name="T28" fmla="*/ 1 w 377"/>
                  <a:gd name="T29" fmla="*/ 0 h 52"/>
                  <a:gd name="T30" fmla="*/ 1 w 377"/>
                  <a:gd name="T31" fmla="*/ 1 h 52"/>
                  <a:gd name="T32" fmla="*/ 1 w 377"/>
                  <a:gd name="T33" fmla="*/ 1 h 52"/>
                  <a:gd name="T34" fmla="*/ 1 w 377"/>
                  <a:gd name="T35" fmla="*/ 1 h 52"/>
                  <a:gd name="T36" fmla="*/ 1 w 377"/>
                  <a:gd name="T37" fmla="*/ 1 h 52"/>
                  <a:gd name="T38" fmla="*/ 1 w 377"/>
                  <a:gd name="T39" fmla="*/ 1 h 52"/>
                  <a:gd name="T40" fmla="*/ 1 w 377"/>
                  <a:gd name="T41" fmla="*/ 1 h 52"/>
                  <a:gd name="T42" fmla="*/ 1 w 377"/>
                  <a:gd name="T43" fmla="*/ 1 h 52"/>
                  <a:gd name="T44" fmla="*/ 1 w 377"/>
                  <a:gd name="T45" fmla="*/ 1 h 52"/>
                  <a:gd name="T46" fmla="*/ 0 w 377"/>
                  <a:gd name="T47" fmla="*/ 1 h 52"/>
                  <a:gd name="T48" fmla="*/ 0 w 377"/>
                  <a:gd name="T49" fmla="*/ 1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7"/>
                  <a:gd name="T76" fmla="*/ 0 h 52"/>
                  <a:gd name="T77" fmla="*/ 377 w 377"/>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7" h="52">
                    <a:moveTo>
                      <a:pt x="0" y="7"/>
                    </a:moveTo>
                    <a:lnTo>
                      <a:pt x="1" y="52"/>
                    </a:lnTo>
                    <a:lnTo>
                      <a:pt x="377" y="48"/>
                    </a:lnTo>
                    <a:lnTo>
                      <a:pt x="341" y="7"/>
                    </a:lnTo>
                    <a:lnTo>
                      <a:pt x="318" y="41"/>
                    </a:lnTo>
                    <a:lnTo>
                      <a:pt x="297" y="40"/>
                    </a:lnTo>
                    <a:lnTo>
                      <a:pt x="279" y="0"/>
                    </a:lnTo>
                    <a:lnTo>
                      <a:pt x="266" y="0"/>
                    </a:lnTo>
                    <a:lnTo>
                      <a:pt x="250" y="40"/>
                    </a:lnTo>
                    <a:lnTo>
                      <a:pt x="237" y="40"/>
                    </a:lnTo>
                    <a:lnTo>
                      <a:pt x="231" y="28"/>
                    </a:lnTo>
                    <a:lnTo>
                      <a:pt x="225" y="40"/>
                    </a:lnTo>
                    <a:lnTo>
                      <a:pt x="203" y="39"/>
                    </a:lnTo>
                    <a:lnTo>
                      <a:pt x="209" y="4"/>
                    </a:lnTo>
                    <a:lnTo>
                      <a:pt x="179" y="0"/>
                    </a:lnTo>
                    <a:lnTo>
                      <a:pt x="187" y="13"/>
                    </a:lnTo>
                    <a:lnTo>
                      <a:pt x="179" y="40"/>
                    </a:lnTo>
                    <a:lnTo>
                      <a:pt x="117" y="47"/>
                    </a:lnTo>
                    <a:lnTo>
                      <a:pt x="124" y="4"/>
                    </a:lnTo>
                    <a:lnTo>
                      <a:pt x="99" y="4"/>
                    </a:lnTo>
                    <a:lnTo>
                      <a:pt x="95" y="41"/>
                    </a:lnTo>
                    <a:lnTo>
                      <a:pt x="43" y="44"/>
                    </a:lnTo>
                    <a:lnTo>
                      <a:pt x="47" y="7"/>
                    </a:lnTo>
                    <a:lnTo>
                      <a:pt x="0" y="7"/>
                    </a:lnTo>
                    <a:close/>
                  </a:path>
                </a:pathLst>
              </a:custGeom>
              <a:solidFill>
                <a:srgbClr val="F59E91"/>
              </a:solidFill>
              <a:ln w="9525">
                <a:noFill/>
                <a:round/>
                <a:headEnd/>
                <a:tailEnd/>
              </a:ln>
            </p:spPr>
            <p:txBody>
              <a:bodyPr/>
              <a:lstStyle/>
              <a:p>
                <a:endParaRPr lang="ja-JP" altLang="en-US"/>
              </a:p>
            </p:txBody>
          </p:sp>
          <p:sp>
            <p:nvSpPr>
              <p:cNvPr id="50458" name="Freeform 200"/>
              <p:cNvSpPr>
                <a:spLocks/>
              </p:cNvSpPr>
              <p:nvPr/>
            </p:nvSpPr>
            <p:spPr bwMode="auto">
              <a:xfrm>
                <a:off x="3079" y="1126"/>
                <a:ext cx="24" cy="4"/>
              </a:xfrm>
              <a:custGeom>
                <a:avLst/>
                <a:gdLst>
                  <a:gd name="T0" fmla="*/ 0 w 48"/>
                  <a:gd name="T1" fmla="*/ 0 h 9"/>
                  <a:gd name="T2" fmla="*/ 1 w 48"/>
                  <a:gd name="T3" fmla="*/ 0 h 9"/>
                  <a:gd name="T4" fmla="*/ 1 w 48"/>
                  <a:gd name="T5" fmla="*/ 0 h 9"/>
                  <a:gd name="T6" fmla="*/ 0 w 48"/>
                  <a:gd name="T7" fmla="*/ 0 h 9"/>
                  <a:gd name="T8" fmla="*/ 0 w 48"/>
                  <a:gd name="T9" fmla="*/ 0 h 9"/>
                  <a:gd name="T10" fmla="*/ 0 w 48"/>
                  <a:gd name="T11" fmla="*/ 0 h 9"/>
                  <a:gd name="T12" fmla="*/ 0 60000 65536"/>
                  <a:gd name="T13" fmla="*/ 0 60000 65536"/>
                  <a:gd name="T14" fmla="*/ 0 60000 65536"/>
                  <a:gd name="T15" fmla="*/ 0 60000 65536"/>
                  <a:gd name="T16" fmla="*/ 0 60000 65536"/>
                  <a:gd name="T17" fmla="*/ 0 60000 65536"/>
                  <a:gd name="T18" fmla="*/ 0 w 48"/>
                  <a:gd name="T19" fmla="*/ 0 h 9"/>
                  <a:gd name="T20" fmla="*/ 48 w 48"/>
                  <a:gd name="T21" fmla="*/ 9 h 9"/>
                </a:gdLst>
                <a:ahLst/>
                <a:cxnLst>
                  <a:cxn ang="T12">
                    <a:pos x="T0" y="T1"/>
                  </a:cxn>
                  <a:cxn ang="T13">
                    <a:pos x="T2" y="T3"/>
                  </a:cxn>
                  <a:cxn ang="T14">
                    <a:pos x="T4" y="T5"/>
                  </a:cxn>
                  <a:cxn ang="T15">
                    <a:pos x="T6" y="T7"/>
                  </a:cxn>
                  <a:cxn ang="T16">
                    <a:pos x="T8" y="T9"/>
                  </a:cxn>
                  <a:cxn ang="T17">
                    <a:pos x="T10" y="T11"/>
                  </a:cxn>
                </a:cxnLst>
                <a:rect l="T18" t="T19" r="T20" b="T21"/>
                <a:pathLst>
                  <a:path w="48" h="9">
                    <a:moveTo>
                      <a:pt x="0" y="0"/>
                    </a:moveTo>
                    <a:lnTo>
                      <a:pt x="48" y="3"/>
                    </a:lnTo>
                    <a:lnTo>
                      <a:pt x="46" y="8"/>
                    </a:lnTo>
                    <a:lnTo>
                      <a:pt x="0" y="9"/>
                    </a:lnTo>
                    <a:lnTo>
                      <a:pt x="0" y="0"/>
                    </a:lnTo>
                    <a:close/>
                  </a:path>
                </a:pathLst>
              </a:custGeom>
              <a:solidFill>
                <a:srgbClr val="F59E91"/>
              </a:solidFill>
              <a:ln w="9525">
                <a:noFill/>
                <a:round/>
                <a:headEnd/>
                <a:tailEnd/>
              </a:ln>
            </p:spPr>
            <p:txBody>
              <a:bodyPr/>
              <a:lstStyle/>
              <a:p>
                <a:endParaRPr lang="ja-JP" altLang="en-US"/>
              </a:p>
            </p:txBody>
          </p:sp>
          <p:sp>
            <p:nvSpPr>
              <p:cNvPr id="50459" name="Freeform 201"/>
              <p:cNvSpPr>
                <a:spLocks/>
              </p:cNvSpPr>
              <p:nvPr/>
            </p:nvSpPr>
            <p:spPr bwMode="auto">
              <a:xfrm>
                <a:off x="3048" y="893"/>
                <a:ext cx="159" cy="127"/>
              </a:xfrm>
              <a:custGeom>
                <a:avLst/>
                <a:gdLst>
                  <a:gd name="T0" fmla="*/ 1 w 318"/>
                  <a:gd name="T1" fmla="*/ 0 h 255"/>
                  <a:gd name="T2" fmla="*/ 0 w 318"/>
                  <a:gd name="T3" fmla="*/ 0 h 255"/>
                  <a:gd name="T4" fmla="*/ 1 w 318"/>
                  <a:gd name="T5" fmla="*/ 0 h 255"/>
                  <a:gd name="T6" fmla="*/ 1 w 318"/>
                  <a:gd name="T7" fmla="*/ 0 h 255"/>
                  <a:gd name="T8" fmla="*/ 1 w 318"/>
                  <a:gd name="T9" fmla="*/ 0 h 255"/>
                  <a:gd name="T10" fmla="*/ 1 w 318"/>
                  <a:gd name="T11" fmla="*/ 0 h 255"/>
                  <a:gd name="T12" fmla="*/ 1 w 318"/>
                  <a:gd name="T13" fmla="*/ 0 h 255"/>
                  <a:gd name="T14" fmla="*/ 1 w 318"/>
                  <a:gd name="T15" fmla="*/ 0 h 255"/>
                  <a:gd name="T16" fmla="*/ 1 w 318"/>
                  <a:gd name="T17" fmla="*/ 0 h 255"/>
                  <a:gd name="T18" fmla="*/ 1 w 318"/>
                  <a:gd name="T19" fmla="*/ 0 h 255"/>
                  <a:gd name="T20" fmla="*/ 1 w 318"/>
                  <a:gd name="T21" fmla="*/ 0 h 255"/>
                  <a:gd name="T22" fmla="*/ 1 w 318"/>
                  <a:gd name="T23" fmla="*/ 0 h 255"/>
                  <a:gd name="T24" fmla="*/ 1 w 318"/>
                  <a:gd name="T25" fmla="*/ 0 h 255"/>
                  <a:gd name="T26" fmla="*/ 1 w 318"/>
                  <a:gd name="T27" fmla="*/ 0 h 255"/>
                  <a:gd name="T28" fmla="*/ 1 w 318"/>
                  <a:gd name="T29" fmla="*/ 0 h 255"/>
                  <a:gd name="T30" fmla="*/ 1 w 318"/>
                  <a:gd name="T31" fmla="*/ 0 h 255"/>
                  <a:gd name="T32" fmla="*/ 1 w 318"/>
                  <a:gd name="T33" fmla="*/ 0 h 255"/>
                  <a:gd name="T34" fmla="*/ 1 w 318"/>
                  <a:gd name="T35" fmla="*/ 0 h 255"/>
                  <a:gd name="T36" fmla="*/ 1 w 318"/>
                  <a:gd name="T37" fmla="*/ 0 h 25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18"/>
                  <a:gd name="T58" fmla="*/ 0 h 255"/>
                  <a:gd name="T59" fmla="*/ 318 w 318"/>
                  <a:gd name="T60" fmla="*/ 255 h 25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18" h="255">
                    <a:moveTo>
                      <a:pt x="24" y="157"/>
                    </a:moveTo>
                    <a:lnTo>
                      <a:pt x="0" y="90"/>
                    </a:lnTo>
                    <a:lnTo>
                      <a:pt x="54" y="117"/>
                    </a:lnTo>
                    <a:lnTo>
                      <a:pt x="29" y="18"/>
                    </a:lnTo>
                    <a:lnTo>
                      <a:pt x="127" y="97"/>
                    </a:lnTo>
                    <a:lnTo>
                      <a:pt x="119" y="11"/>
                    </a:lnTo>
                    <a:lnTo>
                      <a:pt x="194" y="78"/>
                    </a:lnTo>
                    <a:lnTo>
                      <a:pt x="214" y="2"/>
                    </a:lnTo>
                    <a:lnTo>
                      <a:pt x="242" y="57"/>
                    </a:lnTo>
                    <a:lnTo>
                      <a:pt x="291" y="0"/>
                    </a:lnTo>
                    <a:lnTo>
                      <a:pt x="318" y="54"/>
                    </a:lnTo>
                    <a:lnTo>
                      <a:pt x="251" y="62"/>
                    </a:lnTo>
                    <a:lnTo>
                      <a:pt x="251" y="122"/>
                    </a:lnTo>
                    <a:lnTo>
                      <a:pt x="176" y="129"/>
                    </a:lnTo>
                    <a:lnTo>
                      <a:pt x="176" y="253"/>
                    </a:lnTo>
                    <a:lnTo>
                      <a:pt x="147" y="255"/>
                    </a:lnTo>
                    <a:lnTo>
                      <a:pt x="142" y="161"/>
                    </a:lnTo>
                    <a:lnTo>
                      <a:pt x="24" y="157"/>
                    </a:lnTo>
                    <a:close/>
                  </a:path>
                </a:pathLst>
              </a:custGeom>
              <a:solidFill>
                <a:srgbClr val="FFC4B8"/>
              </a:solidFill>
              <a:ln w="9525">
                <a:noFill/>
                <a:round/>
                <a:headEnd/>
                <a:tailEnd/>
              </a:ln>
            </p:spPr>
            <p:txBody>
              <a:bodyPr/>
              <a:lstStyle/>
              <a:p>
                <a:endParaRPr lang="ja-JP" altLang="en-US"/>
              </a:p>
            </p:txBody>
          </p:sp>
          <p:sp>
            <p:nvSpPr>
              <p:cNvPr id="50460" name="Freeform 202"/>
              <p:cNvSpPr>
                <a:spLocks/>
              </p:cNvSpPr>
              <p:nvPr/>
            </p:nvSpPr>
            <p:spPr bwMode="auto">
              <a:xfrm>
                <a:off x="3068" y="911"/>
                <a:ext cx="35" cy="54"/>
              </a:xfrm>
              <a:custGeom>
                <a:avLst/>
                <a:gdLst>
                  <a:gd name="T0" fmla="*/ 0 w 69"/>
                  <a:gd name="T1" fmla="*/ 0 h 107"/>
                  <a:gd name="T2" fmla="*/ 1 w 69"/>
                  <a:gd name="T3" fmla="*/ 1 h 107"/>
                  <a:gd name="T4" fmla="*/ 1 w 69"/>
                  <a:gd name="T5" fmla="*/ 1 h 107"/>
                  <a:gd name="T6" fmla="*/ 0 w 69"/>
                  <a:gd name="T7" fmla="*/ 0 h 107"/>
                  <a:gd name="T8" fmla="*/ 0 w 69"/>
                  <a:gd name="T9" fmla="*/ 0 h 107"/>
                  <a:gd name="T10" fmla="*/ 0 60000 65536"/>
                  <a:gd name="T11" fmla="*/ 0 60000 65536"/>
                  <a:gd name="T12" fmla="*/ 0 60000 65536"/>
                  <a:gd name="T13" fmla="*/ 0 60000 65536"/>
                  <a:gd name="T14" fmla="*/ 0 60000 65536"/>
                  <a:gd name="T15" fmla="*/ 0 w 69"/>
                  <a:gd name="T16" fmla="*/ 0 h 107"/>
                  <a:gd name="T17" fmla="*/ 69 w 69"/>
                  <a:gd name="T18" fmla="*/ 107 h 107"/>
                </a:gdLst>
                <a:ahLst/>
                <a:cxnLst>
                  <a:cxn ang="T10">
                    <a:pos x="T0" y="T1"/>
                  </a:cxn>
                  <a:cxn ang="T11">
                    <a:pos x="T2" y="T3"/>
                  </a:cxn>
                  <a:cxn ang="T12">
                    <a:pos x="T4" y="T5"/>
                  </a:cxn>
                  <a:cxn ang="T13">
                    <a:pos x="T6" y="T7"/>
                  </a:cxn>
                  <a:cxn ang="T14">
                    <a:pos x="T8" y="T9"/>
                  </a:cxn>
                </a:cxnLst>
                <a:rect l="T15" t="T16" r="T17" b="T18"/>
                <a:pathLst>
                  <a:path w="69" h="107">
                    <a:moveTo>
                      <a:pt x="0" y="0"/>
                    </a:moveTo>
                    <a:lnTo>
                      <a:pt x="35" y="101"/>
                    </a:lnTo>
                    <a:lnTo>
                      <a:pt x="69" y="107"/>
                    </a:lnTo>
                    <a:lnTo>
                      <a:pt x="0" y="0"/>
                    </a:lnTo>
                    <a:close/>
                  </a:path>
                </a:pathLst>
              </a:custGeom>
              <a:solidFill>
                <a:srgbClr val="FFE6D9"/>
              </a:solidFill>
              <a:ln w="9525">
                <a:noFill/>
                <a:round/>
                <a:headEnd/>
                <a:tailEnd/>
              </a:ln>
            </p:spPr>
            <p:txBody>
              <a:bodyPr/>
              <a:lstStyle/>
              <a:p>
                <a:endParaRPr lang="ja-JP" altLang="en-US"/>
              </a:p>
            </p:txBody>
          </p:sp>
          <p:sp>
            <p:nvSpPr>
              <p:cNvPr id="50461" name="Freeform 203"/>
              <p:cNvSpPr>
                <a:spLocks/>
              </p:cNvSpPr>
              <p:nvPr/>
            </p:nvSpPr>
            <p:spPr bwMode="auto">
              <a:xfrm>
                <a:off x="3055" y="946"/>
                <a:ext cx="25" cy="22"/>
              </a:xfrm>
              <a:custGeom>
                <a:avLst/>
                <a:gdLst>
                  <a:gd name="T0" fmla="*/ 0 w 50"/>
                  <a:gd name="T1" fmla="*/ 0 h 44"/>
                  <a:gd name="T2" fmla="*/ 1 w 50"/>
                  <a:gd name="T3" fmla="*/ 1 h 44"/>
                  <a:gd name="T4" fmla="*/ 1 w 50"/>
                  <a:gd name="T5" fmla="*/ 1 h 44"/>
                  <a:gd name="T6" fmla="*/ 1 w 50"/>
                  <a:gd name="T7" fmla="*/ 1 h 44"/>
                  <a:gd name="T8" fmla="*/ 0 w 50"/>
                  <a:gd name="T9" fmla="*/ 0 h 44"/>
                  <a:gd name="T10" fmla="*/ 0 w 50"/>
                  <a:gd name="T11" fmla="*/ 0 h 44"/>
                  <a:gd name="T12" fmla="*/ 0 60000 65536"/>
                  <a:gd name="T13" fmla="*/ 0 60000 65536"/>
                  <a:gd name="T14" fmla="*/ 0 60000 65536"/>
                  <a:gd name="T15" fmla="*/ 0 60000 65536"/>
                  <a:gd name="T16" fmla="*/ 0 60000 65536"/>
                  <a:gd name="T17" fmla="*/ 0 60000 65536"/>
                  <a:gd name="T18" fmla="*/ 0 w 50"/>
                  <a:gd name="T19" fmla="*/ 0 h 44"/>
                  <a:gd name="T20" fmla="*/ 50 w 50"/>
                  <a:gd name="T21" fmla="*/ 44 h 44"/>
                </a:gdLst>
                <a:ahLst/>
                <a:cxnLst>
                  <a:cxn ang="T12">
                    <a:pos x="T0" y="T1"/>
                  </a:cxn>
                  <a:cxn ang="T13">
                    <a:pos x="T2" y="T3"/>
                  </a:cxn>
                  <a:cxn ang="T14">
                    <a:pos x="T4" y="T5"/>
                  </a:cxn>
                  <a:cxn ang="T15">
                    <a:pos x="T6" y="T7"/>
                  </a:cxn>
                  <a:cxn ang="T16">
                    <a:pos x="T8" y="T9"/>
                  </a:cxn>
                  <a:cxn ang="T17">
                    <a:pos x="T10" y="T11"/>
                  </a:cxn>
                </a:cxnLst>
                <a:rect l="T18" t="T19" r="T20" b="T21"/>
                <a:pathLst>
                  <a:path w="50" h="44">
                    <a:moveTo>
                      <a:pt x="0" y="0"/>
                    </a:moveTo>
                    <a:lnTo>
                      <a:pt x="45" y="26"/>
                    </a:lnTo>
                    <a:lnTo>
                      <a:pt x="50" y="44"/>
                    </a:lnTo>
                    <a:lnTo>
                      <a:pt x="23" y="42"/>
                    </a:lnTo>
                    <a:lnTo>
                      <a:pt x="0" y="0"/>
                    </a:lnTo>
                    <a:close/>
                  </a:path>
                </a:pathLst>
              </a:custGeom>
              <a:solidFill>
                <a:srgbClr val="FFE6D9"/>
              </a:solidFill>
              <a:ln w="9525">
                <a:noFill/>
                <a:round/>
                <a:headEnd/>
                <a:tailEnd/>
              </a:ln>
            </p:spPr>
            <p:txBody>
              <a:bodyPr/>
              <a:lstStyle/>
              <a:p>
                <a:endParaRPr lang="ja-JP" altLang="en-US"/>
              </a:p>
            </p:txBody>
          </p:sp>
          <p:sp>
            <p:nvSpPr>
              <p:cNvPr id="50462" name="Freeform 204"/>
              <p:cNvSpPr>
                <a:spLocks/>
              </p:cNvSpPr>
              <p:nvPr/>
            </p:nvSpPr>
            <p:spPr bwMode="auto">
              <a:xfrm>
                <a:off x="3112" y="911"/>
                <a:ext cx="30" cy="76"/>
              </a:xfrm>
              <a:custGeom>
                <a:avLst/>
                <a:gdLst>
                  <a:gd name="T0" fmla="*/ 0 w 60"/>
                  <a:gd name="T1" fmla="*/ 0 h 153"/>
                  <a:gd name="T2" fmla="*/ 1 w 60"/>
                  <a:gd name="T3" fmla="*/ 0 h 153"/>
                  <a:gd name="T4" fmla="*/ 1 w 60"/>
                  <a:gd name="T5" fmla="*/ 0 h 153"/>
                  <a:gd name="T6" fmla="*/ 1 w 60"/>
                  <a:gd name="T7" fmla="*/ 0 h 153"/>
                  <a:gd name="T8" fmla="*/ 0 w 60"/>
                  <a:gd name="T9" fmla="*/ 0 h 153"/>
                  <a:gd name="T10" fmla="*/ 0 w 60"/>
                  <a:gd name="T11" fmla="*/ 0 h 153"/>
                  <a:gd name="T12" fmla="*/ 0 60000 65536"/>
                  <a:gd name="T13" fmla="*/ 0 60000 65536"/>
                  <a:gd name="T14" fmla="*/ 0 60000 65536"/>
                  <a:gd name="T15" fmla="*/ 0 60000 65536"/>
                  <a:gd name="T16" fmla="*/ 0 60000 65536"/>
                  <a:gd name="T17" fmla="*/ 0 60000 65536"/>
                  <a:gd name="T18" fmla="*/ 0 w 60"/>
                  <a:gd name="T19" fmla="*/ 0 h 153"/>
                  <a:gd name="T20" fmla="*/ 60 w 60"/>
                  <a:gd name="T21" fmla="*/ 153 h 153"/>
                </a:gdLst>
                <a:ahLst/>
                <a:cxnLst>
                  <a:cxn ang="T12">
                    <a:pos x="T0" y="T1"/>
                  </a:cxn>
                  <a:cxn ang="T13">
                    <a:pos x="T2" y="T3"/>
                  </a:cxn>
                  <a:cxn ang="T14">
                    <a:pos x="T4" y="T5"/>
                  </a:cxn>
                  <a:cxn ang="T15">
                    <a:pos x="T6" y="T7"/>
                  </a:cxn>
                  <a:cxn ang="T16">
                    <a:pos x="T8" y="T9"/>
                  </a:cxn>
                  <a:cxn ang="T17">
                    <a:pos x="T10" y="T11"/>
                  </a:cxn>
                </a:cxnLst>
                <a:rect l="T18" t="T19" r="T20" b="T21"/>
                <a:pathLst>
                  <a:path w="60" h="153">
                    <a:moveTo>
                      <a:pt x="0" y="0"/>
                    </a:moveTo>
                    <a:lnTo>
                      <a:pt x="35" y="153"/>
                    </a:lnTo>
                    <a:lnTo>
                      <a:pt x="40" y="79"/>
                    </a:lnTo>
                    <a:lnTo>
                      <a:pt x="60" y="77"/>
                    </a:lnTo>
                    <a:lnTo>
                      <a:pt x="0" y="0"/>
                    </a:lnTo>
                    <a:close/>
                  </a:path>
                </a:pathLst>
              </a:custGeom>
              <a:solidFill>
                <a:srgbClr val="FFE6D9"/>
              </a:solidFill>
              <a:ln w="9525">
                <a:noFill/>
                <a:round/>
                <a:headEnd/>
                <a:tailEnd/>
              </a:ln>
            </p:spPr>
            <p:txBody>
              <a:bodyPr/>
              <a:lstStyle/>
              <a:p>
                <a:endParaRPr lang="ja-JP" altLang="en-US"/>
              </a:p>
            </p:txBody>
          </p:sp>
        </p:grpSp>
        <p:sp>
          <p:nvSpPr>
            <p:cNvPr id="50209" name="Freeform 206"/>
            <p:cNvSpPr>
              <a:spLocks/>
            </p:cNvSpPr>
            <p:nvPr/>
          </p:nvSpPr>
          <p:spPr bwMode="auto">
            <a:xfrm>
              <a:off x="3147" y="904"/>
              <a:ext cx="11" cy="47"/>
            </a:xfrm>
            <a:custGeom>
              <a:avLst/>
              <a:gdLst>
                <a:gd name="T0" fmla="*/ 0 w 23"/>
                <a:gd name="T1" fmla="*/ 0 h 95"/>
                <a:gd name="T2" fmla="*/ 0 w 23"/>
                <a:gd name="T3" fmla="*/ 0 h 95"/>
                <a:gd name="T4" fmla="*/ 0 w 23"/>
                <a:gd name="T5" fmla="*/ 0 h 95"/>
                <a:gd name="T6" fmla="*/ 0 w 23"/>
                <a:gd name="T7" fmla="*/ 0 h 95"/>
                <a:gd name="T8" fmla="*/ 0 w 23"/>
                <a:gd name="T9" fmla="*/ 0 h 95"/>
                <a:gd name="T10" fmla="*/ 0 60000 65536"/>
                <a:gd name="T11" fmla="*/ 0 60000 65536"/>
                <a:gd name="T12" fmla="*/ 0 60000 65536"/>
                <a:gd name="T13" fmla="*/ 0 60000 65536"/>
                <a:gd name="T14" fmla="*/ 0 60000 65536"/>
                <a:gd name="T15" fmla="*/ 0 w 23"/>
                <a:gd name="T16" fmla="*/ 0 h 95"/>
                <a:gd name="T17" fmla="*/ 23 w 23"/>
                <a:gd name="T18" fmla="*/ 95 h 95"/>
              </a:gdLst>
              <a:ahLst/>
              <a:cxnLst>
                <a:cxn ang="T10">
                  <a:pos x="T0" y="T1"/>
                </a:cxn>
                <a:cxn ang="T11">
                  <a:pos x="T2" y="T3"/>
                </a:cxn>
                <a:cxn ang="T12">
                  <a:pos x="T4" y="T5"/>
                </a:cxn>
                <a:cxn ang="T13">
                  <a:pos x="T6" y="T7"/>
                </a:cxn>
                <a:cxn ang="T14">
                  <a:pos x="T8" y="T9"/>
                </a:cxn>
              </a:cxnLst>
              <a:rect l="T15" t="T16" r="T17" b="T18"/>
              <a:pathLst>
                <a:path w="23" h="95">
                  <a:moveTo>
                    <a:pt x="23" y="0"/>
                  </a:moveTo>
                  <a:lnTo>
                    <a:pt x="0" y="75"/>
                  </a:lnTo>
                  <a:lnTo>
                    <a:pt x="18" y="95"/>
                  </a:lnTo>
                  <a:lnTo>
                    <a:pt x="23" y="0"/>
                  </a:lnTo>
                  <a:close/>
                </a:path>
              </a:pathLst>
            </a:custGeom>
            <a:solidFill>
              <a:srgbClr val="FFE6D9"/>
            </a:solidFill>
            <a:ln w="9525">
              <a:noFill/>
              <a:round/>
              <a:headEnd/>
              <a:tailEnd/>
            </a:ln>
          </p:spPr>
          <p:txBody>
            <a:bodyPr/>
            <a:lstStyle/>
            <a:p>
              <a:endParaRPr lang="ja-JP" altLang="en-US"/>
            </a:p>
          </p:txBody>
        </p:sp>
        <p:sp>
          <p:nvSpPr>
            <p:cNvPr id="50210" name="Freeform 207"/>
            <p:cNvSpPr>
              <a:spLocks/>
            </p:cNvSpPr>
            <p:nvPr/>
          </p:nvSpPr>
          <p:spPr bwMode="auto">
            <a:xfrm>
              <a:off x="3187" y="899"/>
              <a:ext cx="14" cy="18"/>
            </a:xfrm>
            <a:custGeom>
              <a:avLst/>
              <a:gdLst>
                <a:gd name="T0" fmla="*/ 1 w 28"/>
                <a:gd name="T1" fmla="*/ 0 h 38"/>
                <a:gd name="T2" fmla="*/ 1 w 28"/>
                <a:gd name="T3" fmla="*/ 0 h 38"/>
                <a:gd name="T4" fmla="*/ 0 w 28"/>
                <a:gd name="T5" fmla="*/ 0 h 38"/>
                <a:gd name="T6" fmla="*/ 1 w 28"/>
                <a:gd name="T7" fmla="*/ 0 h 38"/>
                <a:gd name="T8" fmla="*/ 1 w 28"/>
                <a:gd name="T9" fmla="*/ 0 h 38"/>
                <a:gd name="T10" fmla="*/ 0 60000 65536"/>
                <a:gd name="T11" fmla="*/ 0 60000 65536"/>
                <a:gd name="T12" fmla="*/ 0 60000 65536"/>
                <a:gd name="T13" fmla="*/ 0 60000 65536"/>
                <a:gd name="T14" fmla="*/ 0 60000 65536"/>
                <a:gd name="T15" fmla="*/ 0 w 28"/>
                <a:gd name="T16" fmla="*/ 0 h 38"/>
                <a:gd name="T17" fmla="*/ 28 w 28"/>
                <a:gd name="T18" fmla="*/ 38 h 38"/>
              </a:gdLst>
              <a:ahLst/>
              <a:cxnLst>
                <a:cxn ang="T10">
                  <a:pos x="T0" y="T1"/>
                </a:cxn>
                <a:cxn ang="T11">
                  <a:pos x="T2" y="T3"/>
                </a:cxn>
                <a:cxn ang="T12">
                  <a:pos x="T4" y="T5"/>
                </a:cxn>
                <a:cxn ang="T13">
                  <a:pos x="T6" y="T7"/>
                </a:cxn>
                <a:cxn ang="T14">
                  <a:pos x="T8" y="T9"/>
                </a:cxn>
              </a:cxnLst>
              <a:rect l="T15" t="T16" r="T17" b="T18"/>
              <a:pathLst>
                <a:path w="28" h="38">
                  <a:moveTo>
                    <a:pt x="13" y="0"/>
                  </a:moveTo>
                  <a:lnTo>
                    <a:pt x="28" y="35"/>
                  </a:lnTo>
                  <a:lnTo>
                    <a:pt x="0" y="38"/>
                  </a:lnTo>
                  <a:lnTo>
                    <a:pt x="13" y="0"/>
                  </a:lnTo>
                  <a:close/>
                </a:path>
              </a:pathLst>
            </a:custGeom>
            <a:solidFill>
              <a:srgbClr val="FFE6D9"/>
            </a:solidFill>
            <a:ln w="9525">
              <a:noFill/>
              <a:round/>
              <a:headEnd/>
              <a:tailEnd/>
            </a:ln>
          </p:spPr>
          <p:txBody>
            <a:bodyPr/>
            <a:lstStyle/>
            <a:p>
              <a:endParaRPr lang="ja-JP" altLang="en-US"/>
            </a:p>
          </p:txBody>
        </p:sp>
        <p:sp>
          <p:nvSpPr>
            <p:cNvPr id="50211" name="Freeform 208"/>
            <p:cNvSpPr>
              <a:spLocks/>
            </p:cNvSpPr>
            <p:nvPr/>
          </p:nvSpPr>
          <p:spPr bwMode="auto">
            <a:xfrm>
              <a:off x="2564" y="1541"/>
              <a:ext cx="414" cy="150"/>
            </a:xfrm>
            <a:custGeom>
              <a:avLst/>
              <a:gdLst>
                <a:gd name="T0" fmla="*/ 1 w 828"/>
                <a:gd name="T1" fmla="*/ 0 h 302"/>
                <a:gd name="T2" fmla="*/ 1 w 828"/>
                <a:gd name="T3" fmla="*/ 0 h 302"/>
                <a:gd name="T4" fmla="*/ 1 w 828"/>
                <a:gd name="T5" fmla="*/ 0 h 302"/>
                <a:gd name="T6" fmla="*/ 1 w 828"/>
                <a:gd name="T7" fmla="*/ 0 h 302"/>
                <a:gd name="T8" fmla="*/ 1 w 828"/>
                <a:gd name="T9" fmla="*/ 0 h 302"/>
                <a:gd name="T10" fmla="*/ 1 w 828"/>
                <a:gd name="T11" fmla="*/ 0 h 302"/>
                <a:gd name="T12" fmla="*/ 1 w 828"/>
                <a:gd name="T13" fmla="*/ 0 h 302"/>
                <a:gd name="T14" fmla="*/ 1 w 828"/>
                <a:gd name="T15" fmla="*/ 0 h 302"/>
                <a:gd name="T16" fmla="*/ 1 w 828"/>
                <a:gd name="T17" fmla="*/ 0 h 302"/>
                <a:gd name="T18" fmla="*/ 1 w 828"/>
                <a:gd name="T19" fmla="*/ 0 h 302"/>
                <a:gd name="T20" fmla="*/ 1 w 828"/>
                <a:gd name="T21" fmla="*/ 0 h 302"/>
                <a:gd name="T22" fmla="*/ 1 w 828"/>
                <a:gd name="T23" fmla="*/ 0 h 302"/>
                <a:gd name="T24" fmla="*/ 1 w 828"/>
                <a:gd name="T25" fmla="*/ 0 h 302"/>
                <a:gd name="T26" fmla="*/ 1 w 828"/>
                <a:gd name="T27" fmla="*/ 0 h 302"/>
                <a:gd name="T28" fmla="*/ 1 w 828"/>
                <a:gd name="T29" fmla="*/ 0 h 302"/>
                <a:gd name="T30" fmla="*/ 0 w 828"/>
                <a:gd name="T31" fmla="*/ 0 h 302"/>
                <a:gd name="T32" fmla="*/ 1 w 828"/>
                <a:gd name="T33" fmla="*/ 0 h 302"/>
                <a:gd name="T34" fmla="*/ 1 w 828"/>
                <a:gd name="T35" fmla="*/ 0 h 302"/>
                <a:gd name="T36" fmla="*/ 1 w 828"/>
                <a:gd name="T37" fmla="*/ 0 h 302"/>
                <a:gd name="T38" fmla="*/ 1 w 828"/>
                <a:gd name="T39" fmla="*/ 0 h 302"/>
                <a:gd name="T40" fmla="*/ 1 w 828"/>
                <a:gd name="T41" fmla="*/ 0 h 302"/>
                <a:gd name="T42" fmla="*/ 1 w 828"/>
                <a:gd name="T43" fmla="*/ 0 h 3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8"/>
                <a:gd name="T67" fmla="*/ 0 h 302"/>
                <a:gd name="T68" fmla="*/ 828 w 828"/>
                <a:gd name="T69" fmla="*/ 302 h 30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8" h="302">
                  <a:moveTo>
                    <a:pt x="234" y="23"/>
                  </a:moveTo>
                  <a:lnTo>
                    <a:pt x="480" y="0"/>
                  </a:lnTo>
                  <a:lnTo>
                    <a:pt x="531" y="37"/>
                  </a:lnTo>
                  <a:lnTo>
                    <a:pt x="594" y="61"/>
                  </a:lnTo>
                  <a:lnTo>
                    <a:pt x="605" y="93"/>
                  </a:lnTo>
                  <a:lnTo>
                    <a:pt x="698" y="112"/>
                  </a:lnTo>
                  <a:lnTo>
                    <a:pt x="784" y="113"/>
                  </a:lnTo>
                  <a:lnTo>
                    <a:pt x="822" y="100"/>
                  </a:lnTo>
                  <a:lnTo>
                    <a:pt x="828" y="106"/>
                  </a:lnTo>
                  <a:lnTo>
                    <a:pt x="622" y="302"/>
                  </a:lnTo>
                  <a:lnTo>
                    <a:pt x="613" y="254"/>
                  </a:lnTo>
                  <a:lnTo>
                    <a:pt x="310" y="54"/>
                  </a:lnTo>
                  <a:lnTo>
                    <a:pt x="72" y="106"/>
                  </a:lnTo>
                  <a:lnTo>
                    <a:pt x="76" y="156"/>
                  </a:lnTo>
                  <a:lnTo>
                    <a:pt x="56" y="157"/>
                  </a:lnTo>
                  <a:lnTo>
                    <a:pt x="0" y="47"/>
                  </a:lnTo>
                  <a:lnTo>
                    <a:pt x="76" y="42"/>
                  </a:lnTo>
                  <a:lnTo>
                    <a:pt x="131" y="53"/>
                  </a:lnTo>
                  <a:lnTo>
                    <a:pt x="178" y="49"/>
                  </a:lnTo>
                  <a:lnTo>
                    <a:pt x="215" y="38"/>
                  </a:lnTo>
                  <a:lnTo>
                    <a:pt x="234" y="23"/>
                  </a:lnTo>
                  <a:close/>
                </a:path>
              </a:pathLst>
            </a:custGeom>
            <a:solidFill>
              <a:srgbClr val="C7695C"/>
            </a:solidFill>
            <a:ln w="9525">
              <a:noFill/>
              <a:round/>
              <a:headEnd/>
              <a:tailEnd/>
            </a:ln>
          </p:spPr>
          <p:txBody>
            <a:bodyPr/>
            <a:lstStyle/>
            <a:p>
              <a:endParaRPr lang="ja-JP" altLang="en-US"/>
            </a:p>
          </p:txBody>
        </p:sp>
        <p:sp>
          <p:nvSpPr>
            <p:cNvPr id="50212" name="Freeform 209"/>
            <p:cNvSpPr>
              <a:spLocks/>
            </p:cNvSpPr>
            <p:nvPr/>
          </p:nvSpPr>
          <p:spPr bwMode="auto">
            <a:xfrm>
              <a:off x="2591" y="1618"/>
              <a:ext cx="174" cy="215"/>
            </a:xfrm>
            <a:custGeom>
              <a:avLst/>
              <a:gdLst>
                <a:gd name="T0" fmla="*/ 1 w 348"/>
                <a:gd name="T1" fmla="*/ 1 h 430"/>
                <a:gd name="T2" fmla="*/ 1 w 348"/>
                <a:gd name="T3" fmla="*/ 1 h 430"/>
                <a:gd name="T4" fmla="*/ 1 w 348"/>
                <a:gd name="T5" fmla="*/ 1 h 430"/>
                <a:gd name="T6" fmla="*/ 1 w 348"/>
                <a:gd name="T7" fmla="*/ 1 h 430"/>
                <a:gd name="T8" fmla="*/ 1 w 348"/>
                <a:gd name="T9" fmla="*/ 1 h 430"/>
                <a:gd name="T10" fmla="*/ 1 w 348"/>
                <a:gd name="T11" fmla="*/ 1 h 430"/>
                <a:gd name="T12" fmla="*/ 1 w 348"/>
                <a:gd name="T13" fmla="*/ 1 h 430"/>
                <a:gd name="T14" fmla="*/ 1 w 348"/>
                <a:gd name="T15" fmla="*/ 1 h 430"/>
                <a:gd name="T16" fmla="*/ 1 w 348"/>
                <a:gd name="T17" fmla="*/ 1 h 430"/>
                <a:gd name="T18" fmla="*/ 1 w 348"/>
                <a:gd name="T19" fmla="*/ 1 h 430"/>
                <a:gd name="T20" fmla="*/ 1 w 348"/>
                <a:gd name="T21" fmla="*/ 1 h 430"/>
                <a:gd name="T22" fmla="*/ 1 w 348"/>
                <a:gd name="T23" fmla="*/ 1 h 430"/>
                <a:gd name="T24" fmla="*/ 1 w 348"/>
                <a:gd name="T25" fmla="*/ 1 h 430"/>
                <a:gd name="T26" fmla="*/ 1 w 348"/>
                <a:gd name="T27" fmla="*/ 1 h 430"/>
                <a:gd name="T28" fmla="*/ 0 w 348"/>
                <a:gd name="T29" fmla="*/ 0 h 430"/>
                <a:gd name="T30" fmla="*/ 1 w 348"/>
                <a:gd name="T31" fmla="*/ 1 h 430"/>
                <a:gd name="T32" fmla="*/ 1 w 348"/>
                <a:gd name="T33" fmla="*/ 1 h 4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8"/>
                <a:gd name="T52" fmla="*/ 0 h 430"/>
                <a:gd name="T53" fmla="*/ 348 w 348"/>
                <a:gd name="T54" fmla="*/ 430 h 4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8" h="430">
                  <a:moveTo>
                    <a:pt x="17" y="3"/>
                  </a:moveTo>
                  <a:lnTo>
                    <a:pt x="348" y="243"/>
                  </a:lnTo>
                  <a:lnTo>
                    <a:pt x="170" y="299"/>
                  </a:lnTo>
                  <a:lnTo>
                    <a:pt x="179" y="325"/>
                  </a:lnTo>
                  <a:lnTo>
                    <a:pt x="101" y="375"/>
                  </a:lnTo>
                  <a:lnTo>
                    <a:pt x="120" y="430"/>
                  </a:lnTo>
                  <a:lnTo>
                    <a:pt x="36" y="428"/>
                  </a:lnTo>
                  <a:lnTo>
                    <a:pt x="77" y="396"/>
                  </a:lnTo>
                  <a:lnTo>
                    <a:pt x="112" y="343"/>
                  </a:lnTo>
                  <a:lnTo>
                    <a:pt x="112" y="286"/>
                  </a:lnTo>
                  <a:lnTo>
                    <a:pt x="92" y="260"/>
                  </a:lnTo>
                  <a:lnTo>
                    <a:pt x="57" y="233"/>
                  </a:lnTo>
                  <a:lnTo>
                    <a:pt x="81" y="176"/>
                  </a:lnTo>
                  <a:lnTo>
                    <a:pt x="33" y="63"/>
                  </a:lnTo>
                  <a:lnTo>
                    <a:pt x="0" y="0"/>
                  </a:lnTo>
                  <a:lnTo>
                    <a:pt x="17" y="3"/>
                  </a:lnTo>
                  <a:close/>
                </a:path>
              </a:pathLst>
            </a:custGeom>
            <a:solidFill>
              <a:srgbClr val="C7695C"/>
            </a:solidFill>
            <a:ln w="9525">
              <a:noFill/>
              <a:round/>
              <a:headEnd/>
              <a:tailEnd/>
            </a:ln>
          </p:spPr>
          <p:txBody>
            <a:bodyPr/>
            <a:lstStyle/>
            <a:p>
              <a:endParaRPr lang="ja-JP" altLang="en-US"/>
            </a:p>
          </p:txBody>
        </p:sp>
        <p:sp>
          <p:nvSpPr>
            <p:cNvPr id="50213" name="Freeform 210"/>
            <p:cNvSpPr>
              <a:spLocks/>
            </p:cNvSpPr>
            <p:nvPr/>
          </p:nvSpPr>
          <p:spPr bwMode="auto">
            <a:xfrm>
              <a:off x="2773" y="1680"/>
              <a:ext cx="105" cy="155"/>
            </a:xfrm>
            <a:custGeom>
              <a:avLst/>
              <a:gdLst>
                <a:gd name="T0" fmla="*/ 1 w 210"/>
                <a:gd name="T1" fmla="*/ 0 h 309"/>
                <a:gd name="T2" fmla="*/ 0 w 210"/>
                <a:gd name="T3" fmla="*/ 1 h 309"/>
                <a:gd name="T4" fmla="*/ 1 w 210"/>
                <a:gd name="T5" fmla="*/ 1 h 309"/>
                <a:gd name="T6" fmla="*/ 1 w 210"/>
                <a:gd name="T7" fmla="*/ 1 h 309"/>
                <a:gd name="T8" fmla="*/ 1 w 210"/>
                <a:gd name="T9" fmla="*/ 1 h 309"/>
                <a:gd name="T10" fmla="*/ 1 w 210"/>
                <a:gd name="T11" fmla="*/ 1 h 309"/>
                <a:gd name="T12" fmla="*/ 1 w 210"/>
                <a:gd name="T13" fmla="*/ 1 h 309"/>
                <a:gd name="T14" fmla="*/ 1 w 210"/>
                <a:gd name="T15" fmla="*/ 1 h 309"/>
                <a:gd name="T16" fmla="*/ 1 w 210"/>
                <a:gd name="T17" fmla="*/ 0 h 309"/>
                <a:gd name="T18" fmla="*/ 1 w 210"/>
                <a:gd name="T19" fmla="*/ 0 h 30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0"/>
                <a:gd name="T31" fmla="*/ 0 h 309"/>
                <a:gd name="T32" fmla="*/ 210 w 210"/>
                <a:gd name="T33" fmla="*/ 309 h 30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0" h="309">
                  <a:moveTo>
                    <a:pt x="210" y="0"/>
                  </a:moveTo>
                  <a:lnTo>
                    <a:pt x="0" y="123"/>
                  </a:lnTo>
                  <a:lnTo>
                    <a:pt x="33" y="197"/>
                  </a:lnTo>
                  <a:lnTo>
                    <a:pt x="101" y="275"/>
                  </a:lnTo>
                  <a:lnTo>
                    <a:pt x="134" y="309"/>
                  </a:lnTo>
                  <a:lnTo>
                    <a:pt x="158" y="305"/>
                  </a:lnTo>
                  <a:lnTo>
                    <a:pt x="132" y="95"/>
                  </a:lnTo>
                  <a:lnTo>
                    <a:pt x="209" y="17"/>
                  </a:lnTo>
                  <a:lnTo>
                    <a:pt x="210" y="0"/>
                  </a:lnTo>
                  <a:close/>
                </a:path>
              </a:pathLst>
            </a:custGeom>
            <a:solidFill>
              <a:srgbClr val="C7695C"/>
            </a:solidFill>
            <a:ln w="9525">
              <a:noFill/>
              <a:round/>
              <a:headEnd/>
              <a:tailEnd/>
            </a:ln>
          </p:spPr>
          <p:txBody>
            <a:bodyPr/>
            <a:lstStyle/>
            <a:p>
              <a:endParaRPr lang="ja-JP" altLang="en-US"/>
            </a:p>
          </p:txBody>
        </p:sp>
        <p:sp>
          <p:nvSpPr>
            <p:cNvPr id="50214" name="Freeform 211"/>
            <p:cNvSpPr>
              <a:spLocks/>
            </p:cNvSpPr>
            <p:nvPr/>
          </p:nvSpPr>
          <p:spPr bwMode="auto">
            <a:xfrm>
              <a:off x="2514" y="1491"/>
              <a:ext cx="102" cy="50"/>
            </a:xfrm>
            <a:custGeom>
              <a:avLst/>
              <a:gdLst>
                <a:gd name="T0" fmla="*/ 0 w 205"/>
                <a:gd name="T1" fmla="*/ 0 h 99"/>
                <a:gd name="T2" fmla="*/ 0 w 205"/>
                <a:gd name="T3" fmla="*/ 1 h 99"/>
                <a:gd name="T4" fmla="*/ 0 w 205"/>
                <a:gd name="T5" fmla="*/ 1 h 99"/>
                <a:gd name="T6" fmla="*/ 0 w 205"/>
                <a:gd name="T7" fmla="*/ 1 h 99"/>
                <a:gd name="T8" fmla="*/ 0 w 205"/>
                <a:gd name="T9" fmla="*/ 1 h 99"/>
                <a:gd name="T10" fmla="*/ 0 w 205"/>
                <a:gd name="T11" fmla="*/ 1 h 99"/>
                <a:gd name="T12" fmla="*/ 0 w 205"/>
                <a:gd name="T13" fmla="*/ 1 h 99"/>
                <a:gd name="T14" fmla="*/ 0 w 205"/>
                <a:gd name="T15" fmla="*/ 0 h 99"/>
                <a:gd name="T16" fmla="*/ 0 w 205"/>
                <a:gd name="T17" fmla="*/ 0 h 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5"/>
                <a:gd name="T28" fmla="*/ 0 h 99"/>
                <a:gd name="T29" fmla="*/ 205 w 205"/>
                <a:gd name="T30" fmla="*/ 99 h 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5" h="99">
                  <a:moveTo>
                    <a:pt x="74" y="0"/>
                  </a:moveTo>
                  <a:lnTo>
                    <a:pt x="205" y="15"/>
                  </a:lnTo>
                  <a:lnTo>
                    <a:pt x="174" y="38"/>
                  </a:lnTo>
                  <a:lnTo>
                    <a:pt x="149" y="89"/>
                  </a:lnTo>
                  <a:lnTo>
                    <a:pt x="63" y="99"/>
                  </a:lnTo>
                  <a:lnTo>
                    <a:pt x="39" y="69"/>
                  </a:lnTo>
                  <a:lnTo>
                    <a:pt x="0" y="45"/>
                  </a:lnTo>
                  <a:lnTo>
                    <a:pt x="74" y="0"/>
                  </a:lnTo>
                  <a:close/>
                </a:path>
              </a:pathLst>
            </a:custGeom>
            <a:solidFill>
              <a:srgbClr val="C7695C"/>
            </a:solidFill>
            <a:ln w="9525">
              <a:noFill/>
              <a:round/>
              <a:headEnd/>
              <a:tailEnd/>
            </a:ln>
          </p:spPr>
          <p:txBody>
            <a:bodyPr/>
            <a:lstStyle/>
            <a:p>
              <a:endParaRPr lang="ja-JP" altLang="en-US"/>
            </a:p>
          </p:txBody>
        </p:sp>
        <p:sp>
          <p:nvSpPr>
            <p:cNvPr id="50215" name="Freeform 212"/>
            <p:cNvSpPr>
              <a:spLocks/>
            </p:cNvSpPr>
            <p:nvPr/>
          </p:nvSpPr>
          <p:spPr bwMode="auto">
            <a:xfrm>
              <a:off x="2643" y="1604"/>
              <a:ext cx="122" cy="93"/>
            </a:xfrm>
            <a:custGeom>
              <a:avLst/>
              <a:gdLst>
                <a:gd name="T0" fmla="*/ 1 w 242"/>
                <a:gd name="T1" fmla="*/ 0 h 188"/>
                <a:gd name="T2" fmla="*/ 0 w 242"/>
                <a:gd name="T3" fmla="*/ 0 h 188"/>
                <a:gd name="T4" fmla="*/ 1 w 242"/>
                <a:gd name="T5" fmla="*/ 0 h 188"/>
                <a:gd name="T6" fmla="*/ 1 w 242"/>
                <a:gd name="T7" fmla="*/ 0 h 188"/>
                <a:gd name="T8" fmla="*/ 1 w 242"/>
                <a:gd name="T9" fmla="*/ 0 h 188"/>
                <a:gd name="T10" fmla="*/ 1 w 242"/>
                <a:gd name="T11" fmla="*/ 0 h 188"/>
                <a:gd name="T12" fmla="*/ 0 60000 65536"/>
                <a:gd name="T13" fmla="*/ 0 60000 65536"/>
                <a:gd name="T14" fmla="*/ 0 60000 65536"/>
                <a:gd name="T15" fmla="*/ 0 60000 65536"/>
                <a:gd name="T16" fmla="*/ 0 60000 65536"/>
                <a:gd name="T17" fmla="*/ 0 60000 65536"/>
                <a:gd name="T18" fmla="*/ 0 w 242"/>
                <a:gd name="T19" fmla="*/ 0 h 188"/>
                <a:gd name="T20" fmla="*/ 242 w 242"/>
                <a:gd name="T21" fmla="*/ 188 h 188"/>
              </a:gdLst>
              <a:ahLst/>
              <a:cxnLst>
                <a:cxn ang="T12">
                  <a:pos x="T0" y="T1"/>
                </a:cxn>
                <a:cxn ang="T13">
                  <a:pos x="T2" y="T3"/>
                </a:cxn>
                <a:cxn ang="T14">
                  <a:pos x="T4" y="T5"/>
                </a:cxn>
                <a:cxn ang="T15">
                  <a:pos x="T6" y="T7"/>
                </a:cxn>
                <a:cxn ang="T16">
                  <a:pos x="T8" y="T9"/>
                </a:cxn>
                <a:cxn ang="T17">
                  <a:pos x="T10" y="T11"/>
                </a:cxn>
              </a:cxnLst>
              <a:rect l="T18" t="T19" r="T20" b="T21"/>
              <a:pathLst>
                <a:path w="242" h="188">
                  <a:moveTo>
                    <a:pt x="4" y="0"/>
                  </a:moveTo>
                  <a:lnTo>
                    <a:pt x="0" y="16"/>
                  </a:lnTo>
                  <a:lnTo>
                    <a:pt x="241" y="188"/>
                  </a:lnTo>
                  <a:lnTo>
                    <a:pt x="242" y="170"/>
                  </a:lnTo>
                  <a:lnTo>
                    <a:pt x="4" y="0"/>
                  </a:lnTo>
                  <a:close/>
                </a:path>
              </a:pathLst>
            </a:custGeom>
            <a:solidFill>
              <a:srgbClr val="E6FFE6"/>
            </a:solidFill>
            <a:ln w="9525">
              <a:noFill/>
              <a:round/>
              <a:headEnd/>
              <a:tailEnd/>
            </a:ln>
          </p:spPr>
          <p:txBody>
            <a:bodyPr/>
            <a:lstStyle/>
            <a:p>
              <a:endParaRPr lang="ja-JP" altLang="en-US"/>
            </a:p>
          </p:txBody>
        </p:sp>
        <p:sp>
          <p:nvSpPr>
            <p:cNvPr id="50216" name="Freeform 213"/>
            <p:cNvSpPr>
              <a:spLocks/>
            </p:cNvSpPr>
            <p:nvPr/>
          </p:nvSpPr>
          <p:spPr bwMode="auto">
            <a:xfrm>
              <a:off x="2680" y="1600"/>
              <a:ext cx="104" cy="81"/>
            </a:xfrm>
            <a:custGeom>
              <a:avLst/>
              <a:gdLst>
                <a:gd name="T0" fmla="*/ 1 w 207"/>
                <a:gd name="T1" fmla="*/ 0 h 164"/>
                <a:gd name="T2" fmla="*/ 0 w 207"/>
                <a:gd name="T3" fmla="*/ 0 h 164"/>
                <a:gd name="T4" fmla="*/ 1 w 207"/>
                <a:gd name="T5" fmla="*/ 0 h 164"/>
                <a:gd name="T6" fmla="*/ 1 w 207"/>
                <a:gd name="T7" fmla="*/ 0 h 164"/>
                <a:gd name="T8" fmla="*/ 1 w 207"/>
                <a:gd name="T9" fmla="*/ 0 h 164"/>
                <a:gd name="T10" fmla="*/ 1 w 207"/>
                <a:gd name="T11" fmla="*/ 0 h 164"/>
                <a:gd name="T12" fmla="*/ 0 60000 65536"/>
                <a:gd name="T13" fmla="*/ 0 60000 65536"/>
                <a:gd name="T14" fmla="*/ 0 60000 65536"/>
                <a:gd name="T15" fmla="*/ 0 60000 65536"/>
                <a:gd name="T16" fmla="*/ 0 60000 65536"/>
                <a:gd name="T17" fmla="*/ 0 60000 65536"/>
                <a:gd name="T18" fmla="*/ 0 w 207"/>
                <a:gd name="T19" fmla="*/ 0 h 164"/>
                <a:gd name="T20" fmla="*/ 207 w 207"/>
                <a:gd name="T21" fmla="*/ 164 h 164"/>
              </a:gdLst>
              <a:ahLst/>
              <a:cxnLst>
                <a:cxn ang="T12">
                  <a:pos x="T0" y="T1"/>
                </a:cxn>
                <a:cxn ang="T13">
                  <a:pos x="T2" y="T3"/>
                </a:cxn>
                <a:cxn ang="T14">
                  <a:pos x="T4" y="T5"/>
                </a:cxn>
                <a:cxn ang="T15">
                  <a:pos x="T6" y="T7"/>
                </a:cxn>
                <a:cxn ang="T16">
                  <a:pos x="T8" y="T9"/>
                </a:cxn>
                <a:cxn ang="T17">
                  <a:pos x="T10" y="T11"/>
                </a:cxn>
              </a:cxnLst>
              <a:rect l="T18" t="T19" r="T20" b="T21"/>
              <a:pathLst>
                <a:path w="207" h="164">
                  <a:moveTo>
                    <a:pt x="1" y="0"/>
                  </a:moveTo>
                  <a:lnTo>
                    <a:pt x="0" y="16"/>
                  </a:lnTo>
                  <a:lnTo>
                    <a:pt x="207" y="164"/>
                  </a:lnTo>
                  <a:lnTo>
                    <a:pt x="207" y="149"/>
                  </a:lnTo>
                  <a:lnTo>
                    <a:pt x="1" y="0"/>
                  </a:lnTo>
                  <a:close/>
                </a:path>
              </a:pathLst>
            </a:custGeom>
            <a:solidFill>
              <a:srgbClr val="E6FFE6"/>
            </a:solidFill>
            <a:ln w="9525">
              <a:noFill/>
              <a:round/>
              <a:headEnd/>
              <a:tailEnd/>
            </a:ln>
          </p:spPr>
          <p:txBody>
            <a:bodyPr/>
            <a:lstStyle/>
            <a:p>
              <a:endParaRPr lang="ja-JP" altLang="en-US"/>
            </a:p>
          </p:txBody>
        </p:sp>
        <p:sp>
          <p:nvSpPr>
            <p:cNvPr id="50217" name="Freeform 214"/>
            <p:cNvSpPr>
              <a:spLocks/>
            </p:cNvSpPr>
            <p:nvPr/>
          </p:nvSpPr>
          <p:spPr bwMode="auto">
            <a:xfrm>
              <a:off x="2713" y="1594"/>
              <a:ext cx="88" cy="73"/>
            </a:xfrm>
            <a:custGeom>
              <a:avLst/>
              <a:gdLst>
                <a:gd name="T0" fmla="*/ 0 w 176"/>
                <a:gd name="T1" fmla="*/ 0 h 144"/>
                <a:gd name="T2" fmla="*/ 0 w 176"/>
                <a:gd name="T3" fmla="*/ 1 h 144"/>
                <a:gd name="T4" fmla="*/ 1 w 176"/>
                <a:gd name="T5" fmla="*/ 1 h 144"/>
                <a:gd name="T6" fmla="*/ 1 w 176"/>
                <a:gd name="T7" fmla="*/ 1 h 144"/>
                <a:gd name="T8" fmla="*/ 0 w 176"/>
                <a:gd name="T9" fmla="*/ 0 h 144"/>
                <a:gd name="T10" fmla="*/ 0 w 176"/>
                <a:gd name="T11" fmla="*/ 0 h 144"/>
                <a:gd name="T12" fmla="*/ 0 60000 65536"/>
                <a:gd name="T13" fmla="*/ 0 60000 65536"/>
                <a:gd name="T14" fmla="*/ 0 60000 65536"/>
                <a:gd name="T15" fmla="*/ 0 60000 65536"/>
                <a:gd name="T16" fmla="*/ 0 60000 65536"/>
                <a:gd name="T17" fmla="*/ 0 60000 65536"/>
                <a:gd name="T18" fmla="*/ 0 w 176"/>
                <a:gd name="T19" fmla="*/ 0 h 144"/>
                <a:gd name="T20" fmla="*/ 176 w 176"/>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176" h="144">
                  <a:moveTo>
                    <a:pt x="0" y="0"/>
                  </a:moveTo>
                  <a:lnTo>
                    <a:pt x="0" y="12"/>
                  </a:lnTo>
                  <a:lnTo>
                    <a:pt x="176" y="144"/>
                  </a:lnTo>
                  <a:lnTo>
                    <a:pt x="176" y="127"/>
                  </a:lnTo>
                  <a:lnTo>
                    <a:pt x="0" y="0"/>
                  </a:lnTo>
                  <a:close/>
                </a:path>
              </a:pathLst>
            </a:custGeom>
            <a:solidFill>
              <a:srgbClr val="E6FFE6"/>
            </a:solidFill>
            <a:ln w="9525">
              <a:noFill/>
              <a:round/>
              <a:headEnd/>
              <a:tailEnd/>
            </a:ln>
          </p:spPr>
          <p:txBody>
            <a:bodyPr/>
            <a:lstStyle/>
            <a:p>
              <a:endParaRPr lang="ja-JP" altLang="en-US"/>
            </a:p>
          </p:txBody>
        </p:sp>
        <p:sp>
          <p:nvSpPr>
            <p:cNvPr id="50218" name="Freeform 215"/>
            <p:cNvSpPr>
              <a:spLocks/>
            </p:cNvSpPr>
            <p:nvPr/>
          </p:nvSpPr>
          <p:spPr bwMode="auto">
            <a:xfrm>
              <a:off x="2801" y="1653"/>
              <a:ext cx="12" cy="16"/>
            </a:xfrm>
            <a:custGeom>
              <a:avLst/>
              <a:gdLst>
                <a:gd name="T0" fmla="*/ 1 w 24"/>
                <a:gd name="T1" fmla="*/ 0 h 33"/>
                <a:gd name="T2" fmla="*/ 1 w 24"/>
                <a:gd name="T3" fmla="*/ 0 h 33"/>
                <a:gd name="T4" fmla="*/ 0 w 24"/>
                <a:gd name="T5" fmla="*/ 0 h 33"/>
                <a:gd name="T6" fmla="*/ 1 w 24"/>
                <a:gd name="T7" fmla="*/ 0 h 33"/>
                <a:gd name="T8" fmla="*/ 1 w 24"/>
                <a:gd name="T9" fmla="*/ 0 h 33"/>
                <a:gd name="T10" fmla="*/ 1 w 24"/>
                <a:gd name="T11" fmla="*/ 0 h 33"/>
                <a:gd name="T12" fmla="*/ 0 60000 65536"/>
                <a:gd name="T13" fmla="*/ 0 60000 65536"/>
                <a:gd name="T14" fmla="*/ 0 60000 65536"/>
                <a:gd name="T15" fmla="*/ 0 60000 65536"/>
                <a:gd name="T16" fmla="*/ 0 60000 65536"/>
                <a:gd name="T17" fmla="*/ 0 60000 65536"/>
                <a:gd name="T18" fmla="*/ 0 w 24"/>
                <a:gd name="T19" fmla="*/ 0 h 33"/>
                <a:gd name="T20" fmla="*/ 24 w 24"/>
                <a:gd name="T21" fmla="*/ 33 h 33"/>
              </a:gdLst>
              <a:ahLst/>
              <a:cxnLst>
                <a:cxn ang="T12">
                  <a:pos x="T0" y="T1"/>
                </a:cxn>
                <a:cxn ang="T13">
                  <a:pos x="T2" y="T3"/>
                </a:cxn>
                <a:cxn ang="T14">
                  <a:pos x="T4" y="T5"/>
                </a:cxn>
                <a:cxn ang="T15">
                  <a:pos x="T6" y="T7"/>
                </a:cxn>
                <a:cxn ang="T16">
                  <a:pos x="T8" y="T9"/>
                </a:cxn>
                <a:cxn ang="T17">
                  <a:pos x="T10" y="T11"/>
                </a:cxn>
              </a:cxnLst>
              <a:rect l="T18" t="T19" r="T20" b="T21"/>
              <a:pathLst>
                <a:path w="24" h="33">
                  <a:moveTo>
                    <a:pt x="20" y="0"/>
                  </a:moveTo>
                  <a:lnTo>
                    <a:pt x="24" y="22"/>
                  </a:lnTo>
                  <a:lnTo>
                    <a:pt x="0" y="33"/>
                  </a:lnTo>
                  <a:lnTo>
                    <a:pt x="2" y="11"/>
                  </a:lnTo>
                  <a:lnTo>
                    <a:pt x="20" y="0"/>
                  </a:lnTo>
                  <a:close/>
                </a:path>
              </a:pathLst>
            </a:custGeom>
            <a:solidFill>
              <a:srgbClr val="F59E91"/>
            </a:solidFill>
            <a:ln w="9525">
              <a:noFill/>
              <a:round/>
              <a:headEnd/>
              <a:tailEnd/>
            </a:ln>
          </p:spPr>
          <p:txBody>
            <a:bodyPr/>
            <a:lstStyle/>
            <a:p>
              <a:endParaRPr lang="ja-JP" altLang="en-US"/>
            </a:p>
          </p:txBody>
        </p:sp>
        <p:sp>
          <p:nvSpPr>
            <p:cNvPr id="50219" name="Freeform 216"/>
            <p:cNvSpPr>
              <a:spLocks/>
            </p:cNvSpPr>
            <p:nvPr/>
          </p:nvSpPr>
          <p:spPr bwMode="auto">
            <a:xfrm>
              <a:off x="2783" y="1670"/>
              <a:ext cx="14" cy="11"/>
            </a:xfrm>
            <a:custGeom>
              <a:avLst/>
              <a:gdLst>
                <a:gd name="T0" fmla="*/ 1 w 27"/>
                <a:gd name="T1" fmla="*/ 0 h 23"/>
                <a:gd name="T2" fmla="*/ 1 w 27"/>
                <a:gd name="T3" fmla="*/ 0 h 23"/>
                <a:gd name="T4" fmla="*/ 0 w 27"/>
                <a:gd name="T5" fmla="*/ 0 h 23"/>
                <a:gd name="T6" fmla="*/ 1 w 27"/>
                <a:gd name="T7" fmla="*/ 0 h 23"/>
                <a:gd name="T8" fmla="*/ 1 w 27"/>
                <a:gd name="T9" fmla="*/ 0 h 23"/>
                <a:gd name="T10" fmla="*/ 1 w 27"/>
                <a:gd name="T11" fmla="*/ 0 h 23"/>
                <a:gd name="T12" fmla="*/ 0 60000 65536"/>
                <a:gd name="T13" fmla="*/ 0 60000 65536"/>
                <a:gd name="T14" fmla="*/ 0 60000 65536"/>
                <a:gd name="T15" fmla="*/ 0 60000 65536"/>
                <a:gd name="T16" fmla="*/ 0 60000 65536"/>
                <a:gd name="T17" fmla="*/ 0 60000 65536"/>
                <a:gd name="T18" fmla="*/ 0 w 27"/>
                <a:gd name="T19" fmla="*/ 0 h 23"/>
                <a:gd name="T20" fmla="*/ 27 w 27"/>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27" h="23">
                  <a:moveTo>
                    <a:pt x="24" y="0"/>
                  </a:moveTo>
                  <a:lnTo>
                    <a:pt x="27" y="15"/>
                  </a:lnTo>
                  <a:lnTo>
                    <a:pt x="0" y="23"/>
                  </a:lnTo>
                  <a:lnTo>
                    <a:pt x="1" y="4"/>
                  </a:lnTo>
                  <a:lnTo>
                    <a:pt x="24" y="0"/>
                  </a:lnTo>
                  <a:close/>
                </a:path>
              </a:pathLst>
            </a:custGeom>
            <a:solidFill>
              <a:srgbClr val="F59E91"/>
            </a:solidFill>
            <a:ln w="9525">
              <a:noFill/>
              <a:round/>
              <a:headEnd/>
              <a:tailEnd/>
            </a:ln>
          </p:spPr>
          <p:txBody>
            <a:bodyPr/>
            <a:lstStyle/>
            <a:p>
              <a:endParaRPr lang="ja-JP" altLang="en-US"/>
            </a:p>
          </p:txBody>
        </p:sp>
        <p:sp>
          <p:nvSpPr>
            <p:cNvPr id="50220" name="Freeform 217"/>
            <p:cNvSpPr>
              <a:spLocks/>
            </p:cNvSpPr>
            <p:nvPr/>
          </p:nvSpPr>
          <p:spPr bwMode="auto">
            <a:xfrm>
              <a:off x="2764" y="1681"/>
              <a:ext cx="12" cy="16"/>
            </a:xfrm>
            <a:custGeom>
              <a:avLst/>
              <a:gdLst>
                <a:gd name="T0" fmla="*/ 1 w 24"/>
                <a:gd name="T1" fmla="*/ 0 h 32"/>
                <a:gd name="T2" fmla="*/ 1 w 24"/>
                <a:gd name="T3" fmla="*/ 1 h 32"/>
                <a:gd name="T4" fmla="*/ 0 w 24"/>
                <a:gd name="T5" fmla="*/ 1 h 32"/>
                <a:gd name="T6" fmla="*/ 0 w 24"/>
                <a:gd name="T7" fmla="*/ 1 h 32"/>
                <a:gd name="T8" fmla="*/ 1 w 24"/>
                <a:gd name="T9" fmla="*/ 0 h 32"/>
                <a:gd name="T10" fmla="*/ 1 w 24"/>
                <a:gd name="T11" fmla="*/ 0 h 32"/>
                <a:gd name="T12" fmla="*/ 0 60000 65536"/>
                <a:gd name="T13" fmla="*/ 0 60000 65536"/>
                <a:gd name="T14" fmla="*/ 0 60000 65536"/>
                <a:gd name="T15" fmla="*/ 0 60000 65536"/>
                <a:gd name="T16" fmla="*/ 0 60000 65536"/>
                <a:gd name="T17" fmla="*/ 0 60000 65536"/>
                <a:gd name="T18" fmla="*/ 0 w 24"/>
                <a:gd name="T19" fmla="*/ 0 h 32"/>
                <a:gd name="T20" fmla="*/ 24 w 24"/>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24" h="32">
                  <a:moveTo>
                    <a:pt x="17" y="0"/>
                  </a:moveTo>
                  <a:lnTo>
                    <a:pt x="24" y="18"/>
                  </a:lnTo>
                  <a:lnTo>
                    <a:pt x="0" y="32"/>
                  </a:lnTo>
                  <a:lnTo>
                    <a:pt x="0" y="12"/>
                  </a:lnTo>
                  <a:lnTo>
                    <a:pt x="17" y="0"/>
                  </a:lnTo>
                  <a:close/>
                </a:path>
              </a:pathLst>
            </a:custGeom>
            <a:solidFill>
              <a:srgbClr val="F59E91"/>
            </a:solidFill>
            <a:ln w="9525">
              <a:noFill/>
              <a:round/>
              <a:headEnd/>
              <a:tailEnd/>
            </a:ln>
          </p:spPr>
          <p:txBody>
            <a:bodyPr/>
            <a:lstStyle/>
            <a:p>
              <a:endParaRPr lang="ja-JP" altLang="en-US"/>
            </a:p>
          </p:txBody>
        </p:sp>
        <p:sp>
          <p:nvSpPr>
            <p:cNvPr id="50221" name="Freeform 218"/>
            <p:cNvSpPr>
              <a:spLocks/>
            </p:cNvSpPr>
            <p:nvPr/>
          </p:nvSpPr>
          <p:spPr bwMode="auto">
            <a:xfrm>
              <a:off x="2858" y="1550"/>
              <a:ext cx="258" cy="273"/>
            </a:xfrm>
            <a:custGeom>
              <a:avLst/>
              <a:gdLst>
                <a:gd name="T0" fmla="*/ 1 w 515"/>
                <a:gd name="T1" fmla="*/ 1 h 545"/>
                <a:gd name="T2" fmla="*/ 0 w 515"/>
                <a:gd name="T3" fmla="*/ 1 h 545"/>
                <a:gd name="T4" fmla="*/ 1 w 515"/>
                <a:gd name="T5" fmla="*/ 1 h 545"/>
                <a:gd name="T6" fmla="*/ 1 w 515"/>
                <a:gd name="T7" fmla="*/ 1 h 545"/>
                <a:gd name="T8" fmla="*/ 1 w 515"/>
                <a:gd name="T9" fmla="*/ 1 h 545"/>
                <a:gd name="T10" fmla="*/ 1 w 515"/>
                <a:gd name="T11" fmla="*/ 1 h 545"/>
                <a:gd name="T12" fmla="*/ 1 w 515"/>
                <a:gd name="T13" fmla="*/ 1 h 545"/>
                <a:gd name="T14" fmla="*/ 1 w 515"/>
                <a:gd name="T15" fmla="*/ 1 h 545"/>
                <a:gd name="T16" fmla="*/ 1 w 515"/>
                <a:gd name="T17" fmla="*/ 1 h 545"/>
                <a:gd name="T18" fmla="*/ 1 w 515"/>
                <a:gd name="T19" fmla="*/ 1 h 545"/>
                <a:gd name="T20" fmla="*/ 1 w 515"/>
                <a:gd name="T21" fmla="*/ 1 h 545"/>
                <a:gd name="T22" fmla="*/ 1 w 515"/>
                <a:gd name="T23" fmla="*/ 1 h 545"/>
                <a:gd name="T24" fmla="*/ 1 w 515"/>
                <a:gd name="T25" fmla="*/ 1 h 545"/>
                <a:gd name="T26" fmla="*/ 1 w 515"/>
                <a:gd name="T27" fmla="*/ 0 h 545"/>
                <a:gd name="T28" fmla="*/ 1 w 515"/>
                <a:gd name="T29" fmla="*/ 1 h 545"/>
                <a:gd name="T30" fmla="*/ 1 w 515"/>
                <a:gd name="T31" fmla="*/ 1 h 54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5"/>
                <a:gd name="T49" fmla="*/ 0 h 545"/>
                <a:gd name="T50" fmla="*/ 515 w 515"/>
                <a:gd name="T51" fmla="*/ 545 h 54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5" h="545">
                  <a:moveTo>
                    <a:pt x="384" y="4"/>
                  </a:moveTo>
                  <a:lnTo>
                    <a:pt x="0" y="356"/>
                  </a:lnTo>
                  <a:lnTo>
                    <a:pt x="159" y="545"/>
                  </a:lnTo>
                  <a:lnTo>
                    <a:pt x="103" y="448"/>
                  </a:lnTo>
                  <a:lnTo>
                    <a:pt x="183" y="527"/>
                  </a:lnTo>
                  <a:lnTo>
                    <a:pt x="123" y="433"/>
                  </a:lnTo>
                  <a:lnTo>
                    <a:pt x="209" y="509"/>
                  </a:lnTo>
                  <a:lnTo>
                    <a:pt x="77" y="362"/>
                  </a:lnTo>
                  <a:lnTo>
                    <a:pt x="420" y="59"/>
                  </a:lnTo>
                  <a:lnTo>
                    <a:pt x="507" y="58"/>
                  </a:lnTo>
                  <a:lnTo>
                    <a:pt x="429" y="34"/>
                  </a:lnTo>
                  <a:lnTo>
                    <a:pt x="512" y="23"/>
                  </a:lnTo>
                  <a:lnTo>
                    <a:pt x="425" y="18"/>
                  </a:lnTo>
                  <a:lnTo>
                    <a:pt x="515" y="0"/>
                  </a:lnTo>
                  <a:lnTo>
                    <a:pt x="384" y="4"/>
                  </a:lnTo>
                  <a:close/>
                </a:path>
              </a:pathLst>
            </a:custGeom>
            <a:solidFill>
              <a:srgbClr val="E6FFE6"/>
            </a:solidFill>
            <a:ln w="9525">
              <a:noFill/>
              <a:round/>
              <a:headEnd/>
              <a:tailEnd/>
            </a:ln>
          </p:spPr>
          <p:txBody>
            <a:bodyPr/>
            <a:lstStyle/>
            <a:p>
              <a:endParaRPr lang="ja-JP" altLang="en-US"/>
            </a:p>
          </p:txBody>
        </p:sp>
        <p:sp>
          <p:nvSpPr>
            <p:cNvPr id="50222" name="Freeform 219"/>
            <p:cNvSpPr>
              <a:spLocks/>
            </p:cNvSpPr>
            <p:nvPr/>
          </p:nvSpPr>
          <p:spPr bwMode="auto">
            <a:xfrm>
              <a:off x="2864" y="1557"/>
              <a:ext cx="196" cy="211"/>
            </a:xfrm>
            <a:custGeom>
              <a:avLst/>
              <a:gdLst>
                <a:gd name="T0" fmla="*/ 1 w 391"/>
                <a:gd name="T1" fmla="*/ 0 h 423"/>
                <a:gd name="T2" fmla="*/ 0 w 391"/>
                <a:gd name="T3" fmla="*/ 0 h 423"/>
                <a:gd name="T4" fmla="*/ 1 w 391"/>
                <a:gd name="T5" fmla="*/ 0 h 423"/>
                <a:gd name="T6" fmla="*/ 1 w 391"/>
                <a:gd name="T7" fmla="*/ 0 h 423"/>
                <a:gd name="T8" fmla="*/ 1 w 391"/>
                <a:gd name="T9" fmla="*/ 0 h 423"/>
                <a:gd name="T10" fmla="*/ 1 w 391"/>
                <a:gd name="T11" fmla="*/ 0 h 423"/>
                <a:gd name="T12" fmla="*/ 1 w 391"/>
                <a:gd name="T13" fmla="*/ 0 h 423"/>
                <a:gd name="T14" fmla="*/ 0 60000 65536"/>
                <a:gd name="T15" fmla="*/ 0 60000 65536"/>
                <a:gd name="T16" fmla="*/ 0 60000 65536"/>
                <a:gd name="T17" fmla="*/ 0 60000 65536"/>
                <a:gd name="T18" fmla="*/ 0 60000 65536"/>
                <a:gd name="T19" fmla="*/ 0 60000 65536"/>
                <a:gd name="T20" fmla="*/ 0 60000 65536"/>
                <a:gd name="T21" fmla="*/ 0 w 391"/>
                <a:gd name="T22" fmla="*/ 0 h 423"/>
                <a:gd name="T23" fmla="*/ 391 w 391"/>
                <a:gd name="T24" fmla="*/ 423 h 4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1" h="423">
                  <a:moveTo>
                    <a:pt x="376" y="0"/>
                  </a:moveTo>
                  <a:lnTo>
                    <a:pt x="0" y="341"/>
                  </a:lnTo>
                  <a:lnTo>
                    <a:pt x="69" y="423"/>
                  </a:lnTo>
                  <a:lnTo>
                    <a:pt x="28" y="350"/>
                  </a:lnTo>
                  <a:lnTo>
                    <a:pt x="391" y="9"/>
                  </a:lnTo>
                  <a:lnTo>
                    <a:pt x="376" y="0"/>
                  </a:lnTo>
                  <a:close/>
                </a:path>
              </a:pathLst>
            </a:custGeom>
            <a:solidFill>
              <a:srgbClr val="FFFFFF"/>
            </a:solidFill>
            <a:ln w="9525">
              <a:noFill/>
              <a:round/>
              <a:headEnd/>
              <a:tailEnd/>
            </a:ln>
          </p:spPr>
          <p:txBody>
            <a:bodyPr/>
            <a:lstStyle/>
            <a:p>
              <a:endParaRPr lang="ja-JP" altLang="en-US"/>
            </a:p>
          </p:txBody>
        </p:sp>
        <p:sp>
          <p:nvSpPr>
            <p:cNvPr id="50223" name="Freeform 220"/>
            <p:cNvSpPr>
              <a:spLocks/>
            </p:cNvSpPr>
            <p:nvPr/>
          </p:nvSpPr>
          <p:spPr bwMode="auto">
            <a:xfrm>
              <a:off x="2607" y="1370"/>
              <a:ext cx="69" cy="75"/>
            </a:xfrm>
            <a:custGeom>
              <a:avLst/>
              <a:gdLst>
                <a:gd name="T0" fmla="*/ 0 w 138"/>
                <a:gd name="T1" fmla="*/ 0 h 150"/>
                <a:gd name="T2" fmla="*/ 1 w 138"/>
                <a:gd name="T3" fmla="*/ 1 h 150"/>
                <a:gd name="T4" fmla="*/ 1 w 138"/>
                <a:gd name="T5" fmla="*/ 1 h 150"/>
                <a:gd name="T6" fmla="*/ 1 w 138"/>
                <a:gd name="T7" fmla="*/ 1 h 150"/>
                <a:gd name="T8" fmla="*/ 0 w 138"/>
                <a:gd name="T9" fmla="*/ 0 h 150"/>
                <a:gd name="T10" fmla="*/ 0 w 138"/>
                <a:gd name="T11" fmla="*/ 0 h 150"/>
                <a:gd name="T12" fmla="*/ 0 60000 65536"/>
                <a:gd name="T13" fmla="*/ 0 60000 65536"/>
                <a:gd name="T14" fmla="*/ 0 60000 65536"/>
                <a:gd name="T15" fmla="*/ 0 60000 65536"/>
                <a:gd name="T16" fmla="*/ 0 60000 65536"/>
                <a:gd name="T17" fmla="*/ 0 60000 65536"/>
                <a:gd name="T18" fmla="*/ 0 w 138"/>
                <a:gd name="T19" fmla="*/ 0 h 150"/>
                <a:gd name="T20" fmla="*/ 138 w 138"/>
                <a:gd name="T21" fmla="*/ 150 h 150"/>
              </a:gdLst>
              <a:ahLst/>
              <a:cxnLst>
                <a:cxn ang="T12">
                  <a:pos x="T0" y="T1"/>
                </a:cxn>
                <a:cxn ang="T13">
                  <a:pos x="T2" y="T3"/>
                </a:cxn>
                <a:cxn ang="T14">
                  <a:pos x="T4" y="T5"/>
                </a:cxn>
                <a:cxn ang="T15">
                  <a:pos x="T6" y="T7"/>
                </a:cxn>
                <a:cxn ang="T16">
                  <a:pos x="T8" y="T9"/>
                </a:cxn>
                <a:cxn ang="T17">
                  <a:pos x="T10" y="T11"/>
                </a:cxn>
              </a:cxnLst>
              <a:rect l="T18" t="T19" r="T20" b="T21"/>
              <a:pathLst>
                <a:path w="138" h="150">
                  <a:moveTo>
                    <a:pt x="0" y="0"/>
                  </a:moveTo>
                  <a:lnTo>
                    <a:pt x="14" y="146"/>
                  </a:lnTo>
                  <a:lnTo>
                    <a:pt x="138" y="150"/>
                  </a:lnTo>
                  <a:lnTo>
                    <a:pt x="33" y="131"/>
                  </a:lnTo>
                  <a:lnTo>
                    <a:pt x="0" y="0"/>
                  </a:lnTo>
                  <a:close/>
                </a:path>
              </a:pathLst>
            </a:custGeom>
            <a:solidFill>
              <a:srgbClr val="FFFFFF"/>
            </a:solidFill>
            <a:ln w="9525">
              <a:noFill/>
              <a:round/>
              <a:headEnd/>
              <a:tailEnd/>
            </a:ln>
          </p:spPr>
          <p:txBody>
            <a:bodyPr/>
            <a:lstStyle/>
            <a:p>
              <a:endParaRPr lang="ja-JP" altLang="en-US"/>
            </a:p>
          </p:txBody>
        </p:sp>
        <p:sp>
          <p:nvSpPr>
            <p:cNvPr id="50224" name="Freeform 221"/>
            <p:cNvSpPr>
              <a:spLocks/>
            </p:cNvSpPr>
            <p:nvPr/>
          </p:nvSpPr>
          <p:spPr bwMode="auto">
            <a:xfrm>
              <a:off x="2457" y="1336"/>
              <a:ext cx="39" cy="90"/>
            </a:xfrm>
            <a:custGeom>
              <a:avLst/>
              <a:gdLst>
                <a:gd name="T0" fmla="*/ 1 w 76"/>
                <a:gd name="T1" fmla="*/ 0 h 180"/>
                <a:gd name="T2" fmla="*/ 0 w 76"/>
                <a:gd name="T3" fmla="*/ 1 h 180"/>
                <a:gd name="T4" fmla="*/ 1 w 76"/>
                <a:gd name="T5" fmla="*/ 1 h 180"/>
                <a:gd name="T6" fmla="*/ 1 w 76"/>
                <a:gd name="T7" fmla="*/ 1 h 180"/>
                <a:gd name="T8" fmla="*/ 1 w 76"/>
                <a:gd name="T9" fmla="*/ 0 h 180"/>
                <a:gd name="T10" fmla="*/ 1 w 76"/>
                <a:gd name="T11" fmla="*/ 0 h 180"/>
                <a:gd name="T12" fmla="*/ 0 60000 65536"/>
                <a:gd name="T13" fmla="*/ 0 60000 65536"/>
                <a:gd name="T14" fmla="*/ 0 60000 65536"/>
                <a:gd name="T15" fmla="*/ 0 60000 65536"/>
                <a:gd name="T16" fmla="*/ 0 60000 65536"/>
                <a:gd name="T17" fmla="*/ 0 60000 65536"/>
                <a:gd name="T18" fmla="*/ 0 w 76"/>
                <a:gd name="T19" fmla="*/ 0 h 180"/>
                <a:gd name="T20" fmla="*/ 76 w 76"/>
                <a:gd name="T21" fmla="*/ 180 h 180"/>
              </a:gdLst>
              <a:ahLst/>
              <a:cxnLst>
                <a:cxn ang="T12">
                  <a:pos x="T0" y="T1"/>
                </a:cxn>
                <a:cxn ang="T13">
                  <a:pos x="T2" y="T3"/>
                </a:cxn>
                <a:cxn ang="T14">
                  <a:pos x="T4" y="T5"/>
                </a:cxn>
                <a:cxn ang="T15">
                  <a:pos x="T6" y="T7"/>
                </a:cxn>
                <a:cxn ang="T16">
                  <a:pos x="T8" y="T9"/>
                </a:cxn>
                <a:cxn ang="T17">
                  <a:pos x="T10" y="T11"/>
                </a:cxn>
              </a:cxnLst>
              <a:rect l="T18" t="T19" r="T20" b="T21"/>
              <a:pathLst>
                <a:path w="76" h="180">
                  <a:moveTo>
                    <a:pt x="17" y="0"/>
                  </a:moveTo>
                  <a:lnTo>
                    <a:pt x="0" y="126"/>
                  </a:lnTo>
                  <a:lnTo>
                    <a:pt x="76" y="180"/>
                  </a:lnTo>
                  <a:lnTo>
                    <a:pt x="17" y="121"/>
                  </a:lnTo>
                  <a:lnTo>
                    <a:pt x="17" y="0"/>
                  </a:lnTo>
                  <a:close/>
                </a:path>
              </a:pathLst>
            </a:custGeom>
            <a:solidFill>
              <a:srgbClr val="FFFFFF"/>
            </a:solidFill>
            <a:ln w="9525">
              <a:noFill/>
              <a:round/>
              <a:headEnd/>
              <a:tailEnd/>
            </a:ln>
          </p:spPr>
          <p:txBody>
            <a:bodyPr/>
            <a:lstStyle/>
            <a:p>
              <a:endParaRPr lang="ja-JP" altLang="en-US"/>
            </a:p>
          </p:txBody>
        </p:sp>
        <p:sp>
          <p:nvSpPr>
            <p:cNvPr id="50225" name="Freeform 222"/>
            <p:cNvSpPr>
              <a:spLocks/>
            </p:cNvSpPr>
            <p:nvPr/>
          </p:nvSpPr>
          <p:spPr bwMode="auto">
            <a:xfrm>
              <a:off x="2257" y="906"/>
              <a:ext cx="59" cy="66"/>
            </a:xfrm>
            <a:custGeom>
              <a:avLst/>
              <a:gdLst>
                <a:gd name="T0" fmla="*/ 0 w 119"/>
                <a:gd name="T1" fmla="*/ 1 h 132"/>
                <a:gd name="T2" fmla="*/ 0 w 119"/>
                <a:gd name="T3" fmla="*/ 1 h 132"/>
                <a:gd name="T4" fmla="*/ 0 w 119"/>
                <a:gd name="T5" fmla="*/ 1 h 132"/>
                <a:gd name="T6" fmla="*/ 0 w 119"/>
                <a:gd name="T7" fmla="*/ 1 h 132"/>
                <a:gd name="T8" fmla="*/ 0 w 119"/>
                <a:gd name="T9" fmla="*/ 1 h 132"/>
                <a:gd name="T10" fmla="*/ 0 w 119"/>
                <a:gd name="T11" fmla="*/ 1 h 132"/>
                <a:gd name="T12" fmla="*/ 0 w 119"/>
                <a:gd name="T13" fmla="*/ 0 h 132"/>
                <a:gd name="T14" fmla="*/ 0 w 119"/>
                <a:gd name="T15" fmla="*/ 1 h 132"/>
                <a:gd name="T16" fmla="*/ 0 w 119"/>
                <a:gd name="T17" fmla="*/ 1 h 132"/>
                <a:gd name="T18" fmla="*/ 0 w 119"/>
                <a:gd name="T19" fmla="*/ 1 h 132"/>
                <a:gd name="T20" fmla="*/ 0 w 119"/>
                <a:gd name="T21" fmla="*/ 1 h 132"/>
                <a:gd name="T22" fmla="*/ 0 w 119"/>
                <a:gd name="T23" fmla="*/ 1 h 132"/>
                <a:gd name="T24" fmla="*/ 0 w 119"/>
                <a:gd name="T25" fmla="*/ 1 h 132"/>
                <a:gd name="T26" fmla="*/ 0 w 119"/>
                <a:gd name="T27" fmla="*/ 1 h 132"/>
                <a:gd name="T28" fmla="*/ 0 w 119"/>
                <a:gd name="T29" fmla="*/ 1 h 132"/>
                <a:gd name="T30" fmla="*/ 0 w 119"/>
                <a:gd name="T31" fmla="*/ 1 h 132"/>
                <a:gd name="T32" fmla="*/ 0 w 119"/>
                <a:gd name="T33" fmla="*/ 1 h 132"/>
                <a:gd name="T34" fmla="*/ 0 w 119"/>
                <a:gd name="T35" fmla="*/ 1 h 132"/>
                <a:gd name="T36" fmla="*/ 0 w 119"/>
                <a:gd name="T37" fmla="*/ 1 h 132"/>
                <a:gd name="T38" fmla="*/ 0 w 119"/>
                <a:gd name="T39" fmla="*/ 1 h 1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9"/>
                <a:gd name="T61" fmla="*/ 0 h 132"/>
                <a:gd name="T62" fmla="*/ 119 w 119"/>
                <a:gd name="T63" fmla="*/ 132 h 13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9" h="132">
                  <a:moveTo>
                    <a:pt x="19" y="132"/>
                  </a:moveTo>
                  <a:lnTo>
                    <a:pt x="1" y="100"/>
                  </a:lnTo>
                  <a:lnTo>
                    <a:pt x="0" y="71"/>
                  </a:lnTo>
                  <a:lnTo>
                    <a:pt x="7" y="43"/>
                  </a:lnTo>
                  <a:lnTo>
                    <a:pt x="24" y="19"/>
                  </a:lnTo>
                  <a:lnTo>
                    <a:pt x="48" y="4"/>
                  </a:lnTo>
                  <a:lnTo>
                    <a:pt x="78" y="0"/>
                  </a:lnTo>
                  <a:lnTo>
                    <a:pt x="115" y="2"/>
                  </a:lnTo>
                  <a:lnTo>
                    <a:pt x="44" y="23"/>
                  </a:lnTo>
                  <a:lnTo>
                    <a:pt x="115" y="17"/>
                  </a:lnTo>
                  <a:lnTo>
                    <a:pt x="46" y="43"/>
                  </a:lnTo>
                  <a:lnTo>
                    <a:pt x="117" y="39"/>
                  </a:lnTo>
                  <a:lnTo>
                    <a:pt x="48" y="61"/>
                  </a:lnTo>
                  <a:lnTo>
                    <a:pt x="119" y="59"/>
                  </a:lnTo>
                  <a:lnTo>
                    <a:pt x="59" y="80"/>
                  </a:lnTo>
                  <a:lnTo>
                    <a:pt x="38" y="87"/>
                  </a:lnTo>
                  <a:lnTo>
                    <a:pt x="26" y="103"/>
                  </a:lnTo>
                  <a:lnTo>
                    <a:pt x="20" y="115"/>
                  </a:lnTo>
                  <a:lnTo>
                    <a:pt x="19" y="132"/>
                  </a:lnTo>
                  <a:close/>
                </a:path>
              </a:pathLst>
            </a:custGeom>
            <a:solidFill>
              <a:srgbClr val="F59E91"/>
            </a:solidFill>
            <a:ln w="9525">
              <a:noFill/>
              <a:round/>
              <a:headEnd/>
              <a:tailEnd/>
            </a:ln>
          </p:spPr>
          <p:txBody>
            <a:bodyPr/>
            <a:lstStyle/>
            <a:p>
              <a:endParaRPr lang="ja-JP" altLang="en-US"/>
            </a:p>
          </p:txBody>
        </p:sp>
        <p:sp>
          <p:nvSpPr>
            <p:cNvPr id="50226" name="Freeform 223"/>
            <p:cNvSpPr>
              <a:spLocks/>
            </p:cNvSpPr>
            <p:nvPr/>
          </p:nvSpPr>
          <p:spPr bwMode="auto">
            <a:xfrm>
              <a:off x="2283" y="919"/>
              <a:ext cx="11" cy="12"/>
            </a:xfrm>
            <a:custGeom>
              <a:avLst/>
              <a:gdLst>
                <a:gd name="T0" fmla="*/ 0 w 21"/>
                <a:gd name="T1" fmla="*/ 1 h 24"/>
                <a:gd name="T2" fmla="*/ 1 w 21"/>
                <a:gd name="T3" fmla="*/ 1 h 24"/>
                <a:gd name="T4" fmla="*/ 1 w 21"/>
                <a:gd name="T5" fmla="*/ 1 h 24"/>
                <a:gd name="T6" fmla="*/ 1 w 21"/>
                <a:gd name="T7" fmla="*/ 0 h 24"/>
                <a:gd name="T8" fmla="*/ 0 w 21"/>
                <a:gd name="T9" fmla="*/ 1 h 24"/>
                <a:gd name="T10" fmla="*/ 0 w 21"/>
                <a:gd name="T11" fmla="*/ 1 h 24"/>
                <a:gd name="T12" fmla="*/ 0 60000 65536"/>
                <a:gd name="T13" fmla="*/ 0 60000 65536"/>
                <a:gd name="T14" fmla="*/ 0 60000 65536"/>
                <a:gd name="T15" fmla="*/ 0 60000 65536"/>
                <a:gd name="T16" fmla="*/ 0 60000 65536"/>
                <a:gd name="T17" fmla="*/ 0 60000 65536"/>
                <a:gd name="T18" fmla="*/ 0 w 21"/>
                <a:gd name="T19" fmla="*/ 0 h 24"/>
                <a:gd name="T20" fmla="*/ 21 w 21"/>
                <a:gd name="T21" fmla="*/ 24 h 24"/>
              </a:gdLst>
              <a:ahLst/>
              <a:cxnLst>
                <a:cxn ang="T12">
                  <a:pos x="T0" y="T1"/>
                </a:cxn>
                <a:cxn ang="T13">
                  <a:pos x="T2" y="T3"/>
                </a:cxn>
                <a:cxn ang="T14">
                  <a:pos x="T4" y="T5"/>
                </a:cxn>
                <a:cxn ang="T15">
                  <a:pos x="T6" y="T7"/>
                </a:cxn>
                <a:cxn ang="T16">
                  <a:pos x="T8" y="T9"/>
                </a:cxn>
                <a:cxn ang="T17">
                  <a:pos x="T10" y="T11"/>
                </a:cxn>
              </a:cxnLst>
              <a:rect l="T18" t="T19" r="T20" b="T21"/>
              <a:pathLst>
                <a:path w="21" h="24">
                  <a:moveTo>
                    <a:pt x="0" y="4"/>
                  </a:moveTo>
                  <a:lnTo>
                    <a:pt x="9" y="24"/>
                  </a:lnTo>
                  <a:lnTo>
                    <a:pt x="21" y="22"/>
                  </a:lnTo>
                  <a:lnTo>
                    <a:pt x="10" y="0"/>
                  </a:lnTo>
                  <a:lnTo>
                    <a:pt x="0" y="4"/>
                  </a:lnTo>
                  <a:close/>
                </a:path>
              </a:pathLst>
            </a:custGeom>
            <a:solidFill>
              <a:srgbClr val="000000"/>
            </a:solidFill>
            <a:ln w="9525">
              <a:noFill/>
              <a:round/>
              <a:headEnd/>
              <a:tailEnd/>
            </a:ln>
          </p:spPr>
          <p:txBody>
            <a:bodyPr/>
            <a:lstStyle/>
            <a:p>
              <a:endParaRPr lang="ja-JP" altLang="en-US"/>
            </a:p>
          </p:txBody>
        </p:sp>
        <p:sp>
          <p:nvSpPr>
            <p:cNvPr id="50227" name="Freeform 224"/>
            <p:cNvSpPr>
              <a:spLocks/>
            </p:cNvSpPr>
            <p:nvPr/>
          </p:nvSpPr>
          <p:spPr bwMode="auto">
            <a:xfrm>
              <a:off x="2301" y="919"/>
              <a:ext cx="8" cy="14"/>
            </a:xfrm>
            <a:custGeom>
              <a:avLst/>
              <a:gdLst>
                <a:gd name="T0" fmla="*/ 1 w 16"/>
                <a:gd name="T1" fmla="*/ 0 h 28"/>
                <a:gd name="T2" fmla="*/ 0 w 16"/>
                <a:gd name="T3" fmla="*/ 1 h 28"/>
                <a:gd name="T4" fmla="*/ 1 w 16"/>
                <a:gd name="T5" fmla="*/ 1 h 28"/>
                <a:gd name="T6" fmla="*/ 1 w 16"/>
                <a:gd name="T7" fmla="*/ 1 h 28"/>
                <a:gd name="T8" fmla="*/ 1 w 16"/>
                <a:gd name="T9" fmla="*/ 0 h 28"/>
                <a:gd name="T10" fmla="*/ 1 w 16"/>
                <a:gd name="T11" fmla="*/ 0 h 28"/>
                <a:gd name="T12" fmla="*/ 0 60000 65536"/>
                <a:gd name="T13" fmla="*/ 0 60000 65536"/>
                <a:gd name="T14" fmla="*/ 0 60000 65536"/>
                <a:gd name="T15" fmla="*/ 0 60000 65536"/>
                <a:gd name="T16" fmla="*/ 0 60000 65536"/>
                <a:gd name="T17" fmla="*/ 0 60000 65536"/>
                <a:gd name="T18" fmla="*/ 0 w 16"/>
                <a:gd name="T19" fmla="*/ 0 h 28"/>
                <a:gd name="T20" fmla="*/ 16 w 16"/>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16" h="28">
                  <a:moveTo>
                    <a:pt x="5" y="0"/>
                  </a:moveTo>
                  <a:lnTo>
                    <a:pt x="0" y="28"/>
                  </a:lnTo>
                  <a:lnTo>
                    <a:pt x="9" y="27"/>
                  </a:lnTo>
                  <a:lnTo>
                    <a:pt x="16" y="3"/>
                  </a:lnTo>
                  <a:lnTo>
                    <a:pt x="5" y="0"/>
                  </a:lnTo>
                  <a:close/>
                </a:path>
              </a:pathLst>
            </a:custGeom>
            <a:solidFill>
              <a:srgbClr val="000000"/>
            </a:solidFill>
            <a:ln w="9525">
              <a:noFill/>
              <a:round/>
              <a:headEnd/>
              <a:tailEnd/>
            </a:ln>
          </p:spPr>
          <p:txBody>
            <a:bodyPr/>
            <a:lstStyle/>
            <a:p>
              <a:endParaRPr lang="ja-JP" altLang="en-US"/>
            </a:p>
          </p:txBody>
        </p:sp>
        <p:sp>
          <p:nvSpPr>
            <p:cNvPr id="50228" name="Freeform 225"/>
            <p:cNvSpPr>
              <a:spLocks/>
            </p:cNvSpPr>
            <p:nvPr/>
          </p:nvSpPr>
          <p:spPr bwMode="auto">
            <a:xfrm>
              <a:off x="2306" y="915"/>
              <a:ext cx="49" cy="33"/>
            </a:xfrm>
            <a:custGeom>
              <a:avLst/>
              <a:gdLst>
                <a:gd name="T0" fmla="*/ 1 w 98"/>
                <a:gd name="T1" fmla="*/ 0 h 67"/>
                <a:gd name="T2" fmla="*/ 1 w 98"/>
                <a:gd name="T3" fmla="*/ 0 h 67"/>
                <a:gd name="T4" fmla="*/ 1 w 98"/>
                <a:gd name="T5" fmla="*/ 0 h 67"/>
                <a:gd name="T6" fmla="*/ 1 w 98"/>
                <a:gd name="T7" fmla="*/ 0 h 67"/>
                <a:gd name="T8" fmla="*/ 1 w 98"/>
                <a:gd name="T9" fmla="*/ 0 h 67"/>
                <a:gd name="T10" fmla="*/ 1 w 98"/>
                <a:gd name="T11" fmla="*/ 0 h 67"/>
                <a:gd name="T12" fmla="*/ 1 w 98"/>
                <a:gd name="T13" fmla="*/ 0 h 67"/>
                <a:gd name="T14" fmla="*/ 1 w 98"/>
                <a:gd name="T15" fmla="*/ 0 h 67"/>
                <a:gd name="T16" fmla="*/ 1 w 98"/>
                <a:gd name="T17" fmla="*/ 0 h 67"/>
                <a:gd name="T18" fmla="*/ 0 w 98"/>
                <a:gd name="T19" fmla="*/ 0 h 67"/>
                <a:gd name="T20" fmla="*/ 1 w 98"/>
                <a:gd name="T21" fmla="*/ 0 h 67"/>
                <a:gd name="T22" fmla="*/ 1 w 98"/>
                <a:gd name="T23" fmla="*/ 0 h 67"/>
                <a:gd name="T24" fmla="*/ 1 w 98"/>
                <a:gd name="T25" fmla="*/ 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8"/>
                <a:gd name="T40" fmla="*/ 0 h 67"/>
                <a:gd name="T41" fmla="*/ 98 w 98"/>
                <a:gd name="T42" fmla="*/ 67 h 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8" h="67">
                  <a:moveTo>
                    <a:pt x="34" y="67"/>
                  </a:moveTo>
                  <a:lnTo>
                    <a:pt x="75" y="43"/>
                  </a:lnTo>
                  <a:lnTo>
                    <a:pt x="98" y="32"/>
                  </a:lnTo>
                  <a:lnTo>
                    <a:pt x="60" y="0"/>
                  </a:lnTo>
                  <a:lnTo>
                    <a:pt x="74" y="30"/>
                  </a:lnTo>
                  <a:lnTo>
                    <a:pt x="39" y="12"/>
                  </a:lnTo>
                  <a:lnTo>
                    <a:pt x="51" y="42"/>
                  </a:lnTo>
                  <a:lnTo>
                    <a:pt x="20" y="34"/>
                  </a:lnTo>
                  <a:lnTo>
                    <a:pt x="31" y="47"/>
                  </a:lnTo>
                  <a:lnTo>
                    <a:pt x="0" y="54"/>
                  </a:lnTo>
                  <a:lnTo>
                    <a:pt x="20" y="56"/>
                  </a:lnTo>
                  <a:lnTo>
                    <a:pt x="34" y="67"/>
                  </a:lnTo>
                  <a:close/>
                </a:path>
              </a:pathLst>
            </a:custGeom>
            <a:solidFill>
              <a:srgbClr val="E6FFE6"/>
            </a:solidFill>
            <a:ln w="9525">
              <a:noFill/>
              <a:round/>
              <a:headEnd/>
              <a:tailEnd/>
            </a:ln>
          </p:spPr>
          <p:txBody>
            <a:bodyPr/>
            <a:lstStyle/>
            <a:p>
              <a:endParaRPr lang="ja-JP" altLang="en-US"/>
            </a:p>
          </p:txBody>
        </p:sp>
        <p:sp>
          <p:nvSpPr>
            <p:cNvPr id="50229" name="Freeform 226"/>
            <p:cNvSpPr>
              <a:spLocks/>
            </p:cNvSpPr>
            <p:nvPr/>
          </p:nvSpPr>
          <p:spPr bwMode="auto">
            <a:xfrm>
              <a:off x="2314" y="921"/>
              <a:ext cx="12" cy="15"/>
            </a:xfrm>
            <a:custGeom>
              <a:avLst/>
              <a:gdLst>
                <a:gd name="T0" fmla="*/ 1 w 24"/>
                <a:gd name="T1" fmla="*/ 1 h 29"/>
                <a:gd name="T2" fmla="*/ 1 w 24"/>
                <a:gd name="T3" fmla="*/ 1 h 29"/>
                <a:gd name="T4" fmla="*/ 0 w 24"/>
                <a:gd name="T5" fmla="*/ 1 h 29"/>
                <a:gd name="T6" fmla="*/ 1 w 24"/>
                <a:gd name="T7" fmla="*/ 0 h 29"/>
                <a:gd name="T8" fmla="*/ 1 w 24"/>
                <a:gd name="T9" fmla="*/ 1 h 29"/>
                <a:gd name="T10" fmla="*/ 1 w 24"/>
                <a:gd name="T11" fmla="*/ 1 h 29"/>
                <a:gd name="T12" fmla="*/ 0 60000 65536"/>
                <a:gd name="T13" fmla="*/ 0 60000 65536"/>
                <a:gd name="T14" fmla="*/ 0 60000 65536"/>
                <a:gd name="T15" fmla="*/ 0 60000 65536"/>
                <a:gd name="T16" fmla="*/ 0 60000 65536"/>
                <a:gd name="T17" fmla="*/ 0 60000 65536"/>
                <a:gd name="T18" fmla="*/ 0 w 24"/>
                <a:gd name="T19" fmla="*/ 0 h 29"/>
                <a:gd name="T20" fmla="*/ 24 w 24"/>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24" h="29">
                  <a:moveTo>
                    <a:pt x="24" y="2"/>
                  </a:moveTo>
                  <a:lnTo>
                    <a:pt x="8" y="29"/>
                  </a:lnTo>
                  <a:lnTo>
                    <a:pt x="0" y="24"/>
                  </a:lnTo>
                  <a:lnTo>
                    <a:pt x="11" y="0"/>
                  </a:lnTo>
                  <a:lnTo>
                    <a:pt x="24" y="2"/>
                  </a:lnTo>
                  <a:close/>
                </a:path>
              </a:pathLst>
            </a:custGeom>
            <a:solidFill>
              <a:srgbClr val="000000"/>
            </a:solidFill>
            <a:ln w="9525">
              <a:noFill/>
              <a:round/>
              <a:headEnd/>
              <a:tailEnd/>
            </a:ln>
          </p:spPr>
          <p:txBody>
            <a:bodyPr/>
            <a:lstStyle/>
            <a:p>
              <a:endParaRPr lang="ja-JP" altLang="en-US"/>
            </a:p>
          </p:txBody>
        </p:sp>
        <p:sp>
          <p:nvSpPr>
            <p:cNvPr id="50230" name="Freeform 227"/>
            <p:cNvSpPr>
              <a:spLocks/>
            </p:cNvSpPr>
            <p:nvPr/>
          </p:nvSpPr>
          <p:spPr bwMode="auto">
            <a:xfrm>
              <a:off x="2234" y="1710"/>
              <a:ext cx="102" cy="199"/>
            </a:xfrm>
            <a:custGeom>
              <a:avLst/>
              <a:gdLst>
                <a:gd name="T0" fmla="*/ 1 w 202"/>
                <a:gd name="T1" fmla="*/ 1 h 398"/>
                <a:gd name="T2" fmla="*/ 1 w 202"/>
                <a:gd name="T3" fmla="*/ 1 h 398"/>
                <a:gd name="T4" fmla="*/ 1 w 202"/>
                <a:gd name="T5" fmla="*/ 1 h 398"/>
                <a:gd name="T6" fmla="*/ 1 w 202"/>
                <a:gd name="T7" fmla="*/ 1 h 398"/>
                <a:gd name="T8" fmla="*/ 1 w 202"/>
                <a:gd name="T9" fmla="*/ 1 h 398"/>
                <a:gd name="T10" fmla="*/ 1 w 202"/>
                <a:gd name="T11" fmla="*/ 1 h 398"/>
                <a:gd name="T12" fmla="*/ 1 w 202"/>
                <a:gd name="T13" fmla="*/ 1 h 398"/>
                <a:gd name="T14" fmla="*/ 1 w 202"/>
                <a:gd name="T15" fmla="*/ 1 h 398"/>
                <a:gd name="T16" fmla="*/ 0 w 202"/>
                <a:gd name="T17" fmla="*/ 1 h 398"/>
                <a:gd name="T18" fmla="*/ 1 w 202"/>
                <a:gd name="T19" fmla="*/ 1 h 398"/>
                <a:gd name="T20" fmla="*/ 1 w 202"/>
                <a:gd name="T21" fmla="*/ 1 h 398"/>
                <a:gd name="T22" fmla="*/ 1 w 202"/>
                <a:gd name="T23" fmla="*/ 0 h 398"/>
                <a:gd name="T24" fmla="*/ 1 w 202"/>
                <a:gd name="T25" fmla="*/ 1 h 398"/>
                <a:gd name="T26" fmla="*/ 1 w 202"/>
                <a:gd name="T27" fmla="*/ 1 h 39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2"/>
                <a:gd name="T43" fmla="*/ 0 h 398"/>
                <a:gd name="T44" fmla="*/ 202 w 202"/>
                <a:gd name="T45" fmla="*/ 398 h 39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2" h="398">
                  <a:moveTo>
                    <a:pt x="202" y="8"/>
                  </a:moveTo>
                  <a:lnTo>
                    <a:pt x="146" y="83"/>
                  </a:lnTo>
                  <a:lnTo>
                    <a:pt x="108" y="170"/>
                  </a:lnTo>
                  <a:lnTo>
                    <a:pt x="103" y="251"/>
                  </a:lnTo>
                  <a:lnTo>
                    <a:pt x="33" y="273"/>
                  </a:lnTo>
                  <a:lnTo>
                    <a:pt x="13" y="398"/>
                  </a:lnTo>
                  <a:lnTo>
                    <a:pt x="9" y="229"/>
                  </a:lnTo>
                  <a:lnTo>
                    <a:pt x="23" y="165"/>
                  </a:lnTo>
                  <a:lnTo>
                    <a:pt x="0" y="47"/>
                  </a:lnTo>
                  <a:lnTo>
                    <a:pt x="4" y="3"/>
                  </a:lnTo>
                  <a:lnTo>
                    <a:pt x="87" y="14"/>
                  </a:lnTo>
                  <a:lnTo>
                    <a:pt x="163" y="0"/>
                  </a:lnTo>
                  <a:lnTo>
                    <a:pt x="202" y="8"/>
                  </a:lnTo>
                  <a:close/>
                </a:path>
              </a:pathLst>
            </a:custGeom>
            <a:solidFill>
              <a:srgbClr val="D9D694"/>
            </a:solidFill>
            <a:ln w="9525">
              <a:noFill/>
              <a:round/>
              <a:headEnd/>
              <a:tailEnd/>
            </a:ln>
          </p:spPr>
          <p:txBody>
            <a:bodyPr/>
            <a:lstStyle/>
            <a:p>
              <a:endParaRPr lang="ja-JP" altLang="en-US"/>
            </a:p>
          </p:txBody>
        </p:sp>
        <p:sp>
          <p:nvSpPr>
            <p:cNvPr id="50231" name="Freeform 228"/>
            <p:cNvSpPr>
              <a:spLocks/>
            </p:cNvSpPr>
            <p:nvPr/>
          </p:nvSpPr>
          <p:spPr bwMode="auto">
            <a:xfrm>
              <a:off x="2321" y="1707"/>
              <a:ext cx="111" cy="17"/>
            </a:xfrm>
            <a:custGeom>
              <a:avLst/>
              <a:gdLst>
                <a:gd name="T0" fmla="*/ 0 w 221"/>
                <a:gd name="T1" fmla="*/ 1 h 33"/>
                <a:gd name="T2" fmla="*/ 1 w 221"/>
                <a:gd name="T3" fmla="*/ 0 h 33"/>
                <a:gd name="T4" fmla="*/ 1 w 221"/>
                <a:gd name="T5" fmla="*/ 1 h 33"/>
                <a:gd name="T6" fmla="*/ 1 w 221"/>
                <a:gd name="T7" fmla="*/ 1 h 33"/>
                <a:gd name="T8" fmla="*/ 1 w 221"/>
                <a:gd name="T9" fmla="*/ 1 h 33"/>
                <a:gd name="T10" fmla="*/ 1 w 221"/>
                <a:gd name="T11" fmla="*/ 1 h 33"/>
                <a:gd name="T12" fmla="*/ 1 w 221"/>
                <a:gd name="T13" fmla="*/ 1 h 33"/>
                <a:gd name="T14" fmla="*/ 0 w 221"/>
                <a:gd name="T15" fmla="*/ 1 h 33"/>
                <a:gd name="T16" fmla="*/ 0 w 221"/>
                <a:gd name="T17" fmla="*/ 1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1"/>
                <a:gd name="T28" fmla="*/ 0 h 33"/>
                <a:gd name="T29" fmla="*/ 221 w 221"/>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1" h="33">
                  <a:moveTo>
                    <a:pt x="0" y="8"/>
                  </a:moveTo>
                  <a:lnTo>
                    <a:pt x="111" y="0"/>
                  </a:lnTo>
                  <a:lnTo>
                    <a:pt x="220" y="2"/>
                  </a:lnTo>
                  <a:lnTo>
                    <a:pt x="221" y="9"/>
                  </a:lnTo>
                  <a:lnTo>
                    <a:pt x="118" y="12"/>
                  </a:lnTo>
                  <a:lnTo>
                    <a:pt x="36" y="26"/>
                  </a:lnTo>
                  <a:lnTo>
                    <a:pt x="5" y="33"/>
                  </a:lnTo>
                  <a:lnTo>
                    <a:pt x="0" y="8"/>
                  </a:lnTo>
                  <a:close/>
                </a:path>
              </a:pathLst>
            </a:custGeom>
            <a:solidFill>
              <a:srgbClr val="D9D694"/>
            </a:solidFill>
            <a:ln w="9525">
              <a:noFill/>
              <a:round/>
              <a:headEnd/>
              <a:tailEnd/>
            </a:ln>
          </p:spPr>
          <p:txBody>
            <a:bodyPr/>
            <a:lstStyle/>
            <a:p>
              <a:endParaRPr lang="ja-JP" altLang="en-US"/>
            </a:p>
          </p:txBody>
        </p:sp>
        <p:sp>
          <p:nvSpPr>
            <p:cNvPr id="50232" name="Freeform 229"/>
            <p:cNvSpPr>
              <a:spLocks/>
            </p:cNvSpPr>
            <p:nvPr/>
          </p:nvSpPr>
          <p:spPr bwMode="auto">
            <a:xfrm>
              <a:off x="2239" y="1872"/>
              <a:ext cx="251" cy="80"/>
            </a:xfrm>
            <a:custGeom>
              <a:avLst/>
              <a:gdLst>
                <a:gd name="T0" fmla="*/ 0 w 501"/>
                <a:gd name="T1" fmla="*/ 0 h 161"/>
                <a:gd name="T2" fmla="*/ 0 w 501"/>
                <a:gd name="T3" fmla="*/ 0 h 161"/>
                <a:gd name="T4" fmla="*/ 1 w 501"/>
                <a:gd name="T5" fmla="*/ 0 h 161"/>
                <a:gd name="T6" fmla="*/ 1 w 501"/>
                <a:gd name="T7" fmla="*/ 0 h 161"/>
                <a:gd name="T8" fmla="*/ 1 w 501"/>
                <a:gd name="T9" fmla="*/ 0 h 161"/>
                <a:gd name="T10" fmla="*/ 1 w 501"/>
                <a:gd name="T11" fmla="*/ 0 h 161"/>
                <a:gd name="T12" fmla="*/ 1 w 501"/>
                <a:gd name="T13" fmla="*/ 0 h 161"/>
                <a:gd name="T14" fmla="*/ 1 w 501"/>
                <a:gd name="T15" fmla="*/ 0 h 161"/>
                <a:gd name="T16" fmla="*/ 1 w 501"/>
                <a:gd name="T17" fmla="*/ 0 h 161"/>
                <a:gd name="T18" fmla="*/ 1 w 501"/>
                <a:gd name="T19" fmla="*/ 0 h 161"/>
                <a:gd name="T20" fmla="*/ 1 w 501"/>
                <a:gd name="T21" fmla="*/ 0 h 161"/>
                <a:gd name="T22" fmla="*/ 1 w 501"/>
                <a:gd name="T23" fmla="*/ 0 h 161"/>
                <a:gd name="T24" fmla="*/ 1 w 501"/>
                <a:gd name="T25" fmla="*/ 0 h 161"/>
                <a:gd name="T26" fmla="*/ 1 w 501"/>
                <a:gd name="T27" fmla="*/ 0 h 161"/>
                <a:gd name="T28" fmla="*/ 1 w 501"/>
                <a:gd name="T29" fmla="*/ 0 h 161"/>
                <a:gd name="T30" fmla="*/ 0 w 501"/>
                <a:gd name="T31" fmla="*/ 0 h 161"/>
                <a:gd name="T32" fmla="*/ 0 w 501"/>
                <a:gd name="T33" fmla="*/ 0 h 16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61"/>
                <a:gd name="T53" fmla="*/ 501 w 501"/>
                <a:gd name="T54" fmla="*/ 161 h 16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61">
                  <a:moveTo>
                    <a:pt x="0" y="100"/>
                  </a:moveTo>
                  <a:lnTo>
                    <a:pt x="0" y="161"/>
                  </a:lnTo>
                  <a:lnTo>
                    <a:pt x="101" y="151"/>
                  </a:lnTo>
                  <a:lnTo>
                    <a:pt x="228" y="154"/>
                  </a:lnTo>
                  <a:lnTo>
                    <a:pt x="327" y="154"/>
                  </a:lnTo>
                  <a:lnTo>
                    <a:pt x="439" y="146"/>
                  </a:lnTo>
                  <a:lnTo>
                    <a:pt x="501" y="153"/>
                  </a:lnTo>
                  <a:lnTo>
                    <a:pt x="496" y="0"/>
                  </a:lnTo>
                  <a:lnTo>
                    <a:pt x="462" y="17"/>
                  </a:lnTo>
                  <a:lnTo>
                    <a:pt x="379" y="87"/>
                  </a:lnTo>
                  <a:lnTo>
                    <a:pt x="323" y="119"/>
                  </a:lnTo>
                  <a:lnTo>
                    <a:pt x="245" y="86"/>
                  </a:lnTo>
                  <a:lnTo>
                    <a:pt x="176" y="133"/>
                  </a:lnTo>
                  <a:lnTo>
                    <a:pt x="149" y="143"/>
                  </a:lnTo>
                  <a:lnTo>
                    <a:pt x="59" y="110"/>
                  </a:lnTo>
                  <a:lnTo>
                    <a:pt x="0" y="100"/>
                  </a:lnTo>
                  <a:close/>
                </a:path>
              </a:pathLst>
            </a:custGeom>
            <a:solidFill>
              <a:srgbClr val="D9D694"/>
            </a:solidFill>
            <a:ln w="9525">
              <a:noFill/>
              <a:round/>
              <a:headEnd/>
              <a:tailEnd/>
            </a:ln>
          </p:spPr>
          <p:txBody>
            <a:bodyPr/>
            <a:lstStyle/>
            <a:p>
              <a:endParaRPr lang="ja-JP" altLang="en-US"/>
            </a:p>
          </p:txBody>
        </p:sp>
        <p:sp>
          <p:nvSpPr>
            <p:cNvPr id="50233" name="Freeform 230"/>
            <p:cNvSpPr>
              <a:spLocks/>
            </p:cNvSpPr>
            <p:nvPr/>
          </p:nvSpPr>
          <p:spPr bwMode="auto">
            <a:xfrm>
              <a:off x="2398" y="1706"/>
              <a:ext cx="89" cy="172"/>
            </a:xfrm>
            <a:custGeom>
              <a:avLst/>
              <a:gdLst>
                <a:gd name="T0" fmla="*/ 1 w 177"/>
                <a:gd name="T1" fmla="*/ 1 h 344"/>
                <a:gd name="T2" fmla="*/ 1 w 177"/>
                <a:gd name="T3" fmla="*/ 0 h 344"/>
                <a:gd name="T4" fmla="*/ 1 w 177"/>
                <a:gd name="T5" fmla="*/ 1 h 344"/>
                <a:gd name="T6" fmla="*/ 1 w 177"/>
                <a:gd name="T7" fmla="*/ 1 h 344"/>
                <a:gd name="T8" fmla="*/ 1 w 177"/>
                <a:gd name="T9" fmla="*/ 1 h 344"/>
                <a:gd name="T10" fmla="*/ 1 w 177"/>
                <a:gd name="T11" fmla="*/ 1 h 344"/>
                <a:gd name="T12" fmla="*/ 1 w 177"/>
                <a:gd name="T13" fmla="*/ 1 h 344"/>
                <a:gd name="T14" fmla="*/ 1 w 177"/>
                <a:gd name="T15" fmla="*/ 1 h 344"/>
                <a:gd name="T16" fmla="*/ 1 w 177"/>
                <a:gd name="T17" fmla="*/ 1 h 344"/>
                <a:gd name="T18" fmla="*/ 1 w 177"/>
                <a:gd name="T19" fmla="*/ 1 h 344"/>
                <a:gd name="T20" fmla="*/ 1 w 177"/>
                <a:gd name="T21" fmla="*/ 1 h 344"/>
                <a:gd name="T22" fmla="*/ 1 w 177"/>
                <a:gd name="T23" fmla="*/ 1 h 344"/>
                <a:gd name="T24" fmla="*/ 0 w 177"/>
                <a:gd name="T25" fmla="*/ 1 h 344"/>
                <a:gd name="T26" fmla="*/ 1 w 177"/>
                <a:gd name="T27" fmla="*/ 1 h 344"/>
                <a:gd name="T28" fmla="*/ 1 w 177"/>
                <a:gd name="T29" fmla="*/ 1 h 344"/>
                <a:gd name="T30" fmla="*/ 1 w 177"/>
                <a:gd name="T31" fmla="*/ 1 h 344"/>
                <a:gd name="T32" fmla="*/ 1 w 177"/>
                <a:gd name="T33" fmla="*/ 1 h 344"/>
                <a:gd name="T34" fmla="*/ 1 w 177"/>
                <a:gd name="T35" fmla="*/ 1 h 344"/>
                <a:gd name="T36" fmla="*/ 1 w 177"/>
                <a:gd name="T37" fmla="*/ 1 h 344"/>
                <a:gd name="T38" fmla="*/ 1 w 177"/>
                <a:gd name="T39" fmla="*/ 1 h 3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7"/>
                <a:gd name="T61" fmla="*/ 0 h 344"/>
                <a:gd name="T62" fmla="*/ 177 w 177"/>
                <a:gd name="T63" fmla="*/ 344 h 3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7" h="344">
                  <a:moveTo>
                    <a:pt x="59" y="4"/>
                  </a:moveTo>
                  <a:lnTo>
                    <a:pt x="130" y="0"/>
                  </a:lnTo>
                  <a:lnTo>
                    <a:pt x="167" y="2"/>
                  </a:lnTo>
                  <a:lnTo>
                    <a:pt x="174" y="244"/>
                  </a:lnTo>
                  <a:lnTo>
                    <a:pt x="177" y="312"/>
                  </a:lnTo>
                  <a:lnTo>
                    <a:pt x="174" y="343"/>
                  </a:lnTo>
                  <a:lnTo>
                    <a:pt x="163" y="344"/>
                  </a:lnTo>
                  <a:lnTo>
                    <a:pt x="167" y="303"/>
                  </a:lnTo>
                  <a:lnTo>
                    <a:pt x="123" y="286"/>
                  </a:lnTo>
                  <a:lnTo>
                    <a:pt x="143" y="276"/>
                  </a:lnTo>
                  <a:lnTo>
                    <a:pt x="107" y="148"/>
                  </a:lnTo>
                  <a:lnTo>
                    <a:pt x="37" y="115"/>
                  </a:lnTo>
                  <a:lnTo>
                    <a:pt x="0" y="136"/>
                  </a:lnTo>
                  <a:lnTo>
                    <a:pt x="16" y="98"/>
                  </a:lnTo>
                  <a:lnTo>
                    <a:pt x="48" y="59"/>
                  </a:lnTo>
                  <a:lnTo>
                    <a:pt x="79" y="40"/>
                  </a:lnTo>
                  <a:lnTo>
                    <a:pt x="79" y="16"/>
                  </a:lnTo>
                  <a:lnTo>
                    <a:pt x="62" y="10"/>
                  </a:lnTo>
                  <a:lnTo>
                    <a:pt x="59" y="4"/>
                  </a:lnTo>
                  <a:close/>
                </a:path>
              </a:pathLst>
            </a:custGeom>
            <a:solidFill>
              <a:srgbClr val="D9D694"/>
            </a:solidFill>
            <a:ln w="9525">
              <a:noFill/>
              <a:round/>
              <a:headEnd/>
              <a:tailEnd/>
            </a:ln>
          </p:spPr>
          <p:txBody>
            <a:bodyPr/>
            <a:lstStyle/>
            <a:p>
              <a:endParaRPr lang="ja-JP" altLang="en-US"/>
            </a:p>
          </p:txBody>
        </p:sp>
        <p:sp>
          <p:nvSpPr>
            <p:cNvPr id="50234" name="Freeform 231"/>
            <p:cNvSpPr>
              <a:spLocks/>
            </p:cNvSpPr>
            <p:nvPr/>
          </p:nvSpPr>
          <p:spPr bwMode="auto">
            <a:xfrm>
              <a:off x="2404" y="1340"/>
              <a:ext cx="39" cy="79"/>
            </a:xfrm>
            <a:custGeom>
              <a:avLst/>
              <a:gdLst>
                <a:gd name="T0" fmla="*/ 1 w 78"/>
                <a:gd name="T1" fmla="*/ 1 h 157"/>
                <a:gd name="T2" fmla="*/ 0 w 78"/>
                <a:gd name="T3" fmla="*/ 1 h 157"/>
                <a:gd name="T4" fmla="*/ 1 w 78"/>
                <a:gd name="T5" fmla="*/ 1 h 157"/>
                <a:gd name="T6" fmla="*/ 1 w 78"/>
                <a:gd name="T7" fmla="*/ 1 h 157"/>
                <a:gd name="T8" fmla="*/ 1 w 78"/>
                <a:gd name="T9" fmla="*/ 1 h 157"/>
                <a:gd name="T10" fmla="*/ 1 w 78"/>
                <a:gd name="T11" fmla="*/ 1 h 157"/>
                <a:gd name="T12" fmla="*/ 1 w 78"/>
                <a:gd name="T13" fmla="*/ 0 h 157"/>
                <a:gd name="T14" fmla="*/ 1 w 78"/>
                <a:gd name="T15" fmla="*/ 1 h 157"/>
                <a:gd name="T16" fmla="*/ 1 w 78"/>
                <a:gd name="T17" fmla="*/ 1 h 1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
                <a:gd name="T28" fmla="*/ 0 h 157"/>
                <a:gd name="T29" fmla="*/ 78 w 78"/>
                <a:gd name="T30" fmla="*/ 157 h 1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 h="157">
                  <a:moveTo>
                    <a:pt x="67" y="119"/>
                  </a:moveTo>
                  <a:lnTo>
                    <a:pt x="0" y="157"/>
                  </a:lnTo>
                  <a:lnTo>
                    <a:pt x="11" y="27"/>
                  </a:lnTo>
                  <a:lnTo>
                    <a:pt x="21" y="96"/>
                  </a:lnTo>
                  <a:lnTo>
                    <a:pt x="41" y="8"/>
                  </a:lnTo>
                  <a:lnTo>
                    <a:pt x="47" y="82"/>
                  </a:lnTo>
                  <a:lnTo>
                    <a:pt x="78" y="0"/>
                  </a:lnTo>
                  <a:lnTo>
                    <a:pt x="67" y="119"/>
                  </a:lnTo>
                  <a:close/>
                </a:path>
              </a:pathLst>
            </a:custGeom>
            <a:solidFill>
              <a:srgbClr val="B0C2B0"/>
            </a:solidFill>
            <a:ln w="9525">
              <a:noFill/>
              <a:round/>
              <a:headEnd/>
              <a:tailEnd/>
            </a:ln>
          </p:spPr>
          <p:txBody>
            <a:bodyPr/>
            <a:lstStyle/>
            <a:p>
              <a:endParaRPr lang="ja-JP" altLang="en-US"/>
            </a:p>
          </p:txBody>
        </p:sp>
        <p:sp>
          <p:nvSpPr>
            <p:cNvPr id="50235" name="Freeform 232"/>
            <p:cNvSpPr>
              <a:spLocks/>
            </p:cNvSpPr>
            <p:nvPr/>
          </p:nvSpPr>
          <p:spPr bwMode="auto">
            <a:xfrm>
              <a:off x="2565" y="1392"/>
              <a:ext cx="30" cy="76"/>
            </a:xfrm>
            <a:custGeom>
              <a:avLst/>
              <a:gdLst>
                <a:gd name="T0" fmla="*/ 0 w 61"/>
                <a:gd name="T1" fmla="*/ 1 h 151"/>
                <a:gd name="T2" fmla="*/ 0 w 61"/>
                <a:gd name="T3" fmla="*/ 1 h 151"/>
                <a:gd name="T4" fmla="*/ 0 w 61"/>
                <a:gd name="T5" fmla="*/ 1 h 151"/>
                <a:gd name="T6" fmla="*/ 0 w 61"/>
                <a:gd name="T7" fmla="*/ 0 h 151"/>
                <a:gd name="T8" fmla="*/ 0 w 61"/>
                <a:gd name="T9" fmla="*/ 1 h 151"/>
                <a:gd name="T10" fmla="*/ 0 w 61"/>
                <a:gd name="T11" fmla="*/ 1 h 151"/>
                <a:gd name="T12" fmla="*/ 0 w 61"/>
                <a:gd name="T13" fmla="*/ 1 h 151"/>
                <a:gd name="T14" fmla="*/ 0 w 61"/>
                <a:gd name="T15" fmla="*/ 1 h 151"/>
                <a:gd name="T16" fmla="*/ 0 w 61"/>
                <a:gd name="T17" fmla="*/ 1 h 1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1"/>
                <a:gd name="T28" fmla="*/ 0 h 151"/>
                <a:gd name="T29" fmla="*/ 61 w 61"/>
                <a:gd name="T30" fmla="*/ 151 h 1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1" h="151">
                  <a:moveTo>
                    <a:pt x="4" y="19"/>
                  </a:moveTo>
                  <a:lnTo>
                    <a:pt x="0" y="151"/>
                  </a:lnTo>
                  <a:lnTo>
                    <a:pt x="61" y="114"/>
                  </a:lnTo>
                  <a:lnTo>
                    <a:pt x="48" y="0"/>
                  </a:lnTo>
                  <a:lnTo>
                    <a:pt x="40" y="72"/>
                  </a:lnTo>
                  <a:lnTo>
                    <a:pt x="23" y="1"/>
                  </a:lnTo>
                  <a:lnTo>
                    <a:pt x="16" y="86"/>
                  </a:lnTo>
                  <a:lnTo>
                    <a:pt x="4" y="19"/>
                  </a:lnTo>
                  <a:close/>
                </a:path>
              </a:pathLst>
            </a:custGeom>
            <a:solidFill>
              <a:srgbClr val="B0C2B0"/>
            </a:solidFill>
            <a:ln w="9525">
              <a:noFill/>
              <a:round/>
              <a:headEnd/>
              <a:tailEnd/>
            </a:ln>
          </p:spPr>
          <p:txBody>
            <a:bodyPr/>
            <a:lstStyle/>
            <a:p>
              <a:endParaRPr lang="ja-JP" altLang="en-US"/>
            </a:p>
          </p:txBody>
        </p:sp>
        <p:sp>
          <p:nvSpPr>
            <p:cNvPr id="50236" name="Freeform 233"/>
            <p:cNvSpPr>
              <a:spLocks/>
            </p:cNvSpPr>
            <p:nvPr/>
          </p:nvSpPr>
          <p:spPr bwMode="auto">
            <a:xfrm>
              <a:off x="2415" y="1432"/>
              <a:ext cx="127" cy="68"/>
            </a:xfrm>
            <a:custGeom>
              <a:avLst/>
              <a:gdLst>
                <a:gd name="T0" fmla="*/ 1 w 254"/>
                <a:gd name="T1" fmla="*/ 1 h 136"/>
                <a:gd name="T2" fmla="*/ 1 w 254"/>
                <a:gd name="T3" fmla="*/ 1 h 136"/>
                <a:gd name="T4" fmla="*/ 1 w 254"/>
                <a:gd name="T5" fmla="*/ 1 h 136"/>
                <a:gd name="T6" fmla="*/ 1 w 254"/>
                <a:gd name="T7" fmla="*/ 1 h 136"/>
                <a:gd name="T8" fmla="*/ 1 w 254"/>
                <a:gd name="T9" fmla="*/ 1 h 136"/>
                <a:gd name="T10" fmla="*/ 0 w 254"/>
                <a:gd name="T11" fmla="*/ 1 h 136"/>
                <a:gd name="T12" fmla="*/ 1 w 254"/>
                <a:gd name="T13" fmla="*/ 1 h 136"/>
                <a:gd name="T14" fmla="*/ 1 w 254"/>
                <a:gd name="T15" fmla="*/ 1 h 136"/>
                <a:gd name="T16" fmla="*/ 1 w 254"/>
                <a:gd name="T17" fmla="*/ 1 h 136"/>
                <a:gd name="T18" fmla="*/ 1 w 254"/>
                <a:gd name="T19" fmla="*/ 1 h 136"/>
                <a:gd name="T20" fmla="*/ 1 w 254"/>
                <a:gd name="T21" fmla="*/ 1 h 136"/>
                <a:gd name="T22" fmla="*/ 1 w 254"/>
                <a:gd name="T23" fmla="*/ 0 h 136"/>
                <a:gd name="T24" fmla="*/ 1 w 254"/>
                <a:gd name="T25" fmla="*/ 1 h 136"/>
                <a:gd name="T26" fmla="*/ 1 w 254"/>
                <a:gd name="T27" fmla="*/ 1 h 136"/>
                <a:gd name="T28" fmla="*/ 1 w 254"/>
                <a:gd name="T29" fmla="*/ 1 h 1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54"/>
                <a:gd name="T46" fmla="*/ 0 h 136"/>
                <a:gd name="T47" fmla="*/ 254 w 254"/>
                <a:gd name="T48" fmla="*/ 136 h 1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54" h="136">
                  <a:moveTo>
                    <a:pt x="254" y="93"/>
                  </a:moveTo>
                  <a:lnTo>
                    <a:pt x="167" y="136"/>
                  </a:lnTo>
                  <a:lnTo>
                    <a:pt x="127" y="113"/>
                  </a:lnTo>
                  <a:lnTo>
                    <a:pt x="86" y="96"/>
                  </a:lnTo>
                  <a:lnTo>
                    <a:pt x="36" y="88"/>
                  </a:lnTo>
                  <a:lnTo>
                    <a:pt x="0" y="85"/>
                  </a:lnTo>
                  <a:lnTo>
                    <a:pt x="95" y="86"/>
                  </a:lnTo>
                  <a:lnTo>
                    <a:pt x="16" y="53"/>
                  </a:lnTo>
                  <a:lnTo>
                    <a:pt x="118" y="73"/>
                  </a:lnTo>
                  <a:lnTo>
                    <a:pt x="47" y="19"/>
                  </a:lnTo>
                  <a:lnTo>
                    <a:pt x="134" y="59"/>
                  </a:lnTo>
                  <a:lnTo>
                    <a:pt x="83" y="0"/>
                  </a:lnTo>
                  <a:lnTo>
                    <a:pt x="186" y="55"/>
                  </a:lnTo>
                  <a:lnTo>
                    <a:pt x="254" y="93"/>
                  </a:lnTo>
                  <a:close/>
                </a:path>
              </a:pathLst>
            </a:custGeom>
            <a:solidFill>
              <a:srgbClr val="8A998A"/>
            </a:solidFill>
            <a:ln w="9525">
              <a:noFill/>
              <a:round/>
              <a:headEnd/>
              <a:tailEnd/>
            </a:ln>
          </p:spPr>
          <p:txBody>
            <a:bodyPr/>
            <a:lstStyle/>
            <a:p>
              <a:endParaRPr lang="ja-JP" altLang="en-US"/>
            </a:p>
          </p:txBody>
        </p:sp>
        <p:sp>
          <p:nvSpPr>
            <p:cNvPr id="50237" name="Freeform 234"/>
            <p:cNvSpPr>
              <a:spLocks/>
            </p:cNvSpPr>
            <p:nvPr/>
          </p:nvSpPr>
          <p:spPr bwMode="auto">
            <a:xfrm>
              <a:off x="2637" y="1460"/>
              <a:ext cx="67" cy="20"/>
            </a:xfrm>
            <a:custGeom>
              <a:avLst/>
              <a:gdLst>
                <a:gd name="T0" fmla="*/ 0 w 135"/>
                <a:gd name="T1" fmla="*/ 1 h 39"/>
                <a:gd name="T2" fmla="*/ 0 w 135"/>
                <a:gd name="T3" fmla="*/ 1 h 39"/>
                <a:gd name="T4" fmla="*/ 0 w 135"/>
                <a:gd name="T5" fmla="*/ 1 h 39"/>
                <a:gd name="T6" fmla="*/ 0 w 135"/>
                <a:gd name="T7" fmla="*/ 0 h 39"/>
                <a:gd name="T8" fmla="*/ 0 w 135"/>
                <a:gd name="T9" fmla="*/ 1 h 39"/>
                <a:gd name="T10" fmla="*/ 0 w 135"/>
                <a:gd name="T11" fmla="*/ 1 h 39"/>
                <a:gd name="T12" fmla="*/ 0 w 135"/>
                <a:gd name="T13" fmla="*/ 1 h 39"/>
                <a:gd name="T14" fmla="*/ 0 60000 65536"/>
                <a:gd name="T15" fmla="*/ 0 60000 65536"/>
                <a:gd name="T16" fmla="*/ 0 60000 65536"/>
                <a:gd name="T17" fmla="*/ 0 60000 65536"/>
                <a:gd name="T18" fmla="*/ 0 60000 65536"/>
                <a:gd name="T19" fmla="*/ 0 60000 65536"/>
                <a:gd name="T20" fmla="*/ 0 60000 65536"/>
                <a:gd name="T21" fmla="*/ 0 w 135"/>
                <a:gd name="T22" fmla="*/ 0 h 39"/>
                <a:gd name="T23" fmla="*/ 135 w 13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5" h="39">
                  <a:moveTo>
                    <a:pt x="112" y="39"/>
                  </a:moveTo>
                  <a:lnTo>
                    <a:pt x="135" y="27"/>
                  </a:lnTo>
                  <a:lnTo>
                    <a:pt x="123" y="2"/>
                  </a:lnTo>
                  <a:lnTo>
                    <a:pt x="0" y="0"/>
                  </a:lnTo>
                  <a:lnTo>
                    <a:pt x="95" y="12"/>
                  </a:lnTo>
                  <a:lnTo>
                    <a:pt x="112" y="39"/>
                  </a:lnTo>
                  <a:close/>
                </a:path>
              </a:pathLst>
            </a:custGeom>
            <a:solidFill>
              <a:srgbClr val="8A998A"/>
            </a:solidFill>
            <a:ln w="9525">
              <a:noFill/>
              <a:round/>
              <a:headEnd/>
              <a:tailEnd/>
            </a:ln>
          </p:spPr>
          <p:txBody>
            <a:bodyPr/>
            <a:lstStyle/>
            <a:p>
              <a:endParaRPr lang="ja-JP" altLang="en-US"/>
            </a:p>
          </p:txBody>
        </p:sp>
        <p:sp>
          <p:nvSpPr>
            <p:cNvPr id="50238" name="Freeform 235"/>
            <p:cNvSpPr>
              <a:spLocks/>
            </p:cNvSpPr>
            <p:nvPr/>
          </p:nvSpPr>
          <p:spPr bwMode="auto">
            <a:xfrm>
              <a:off x="2506" y="1572"/>
              <a:ext cx="89" cy="221"/>
            </a:xfrm>
            <a:custGeom>
              <a:avLst/>
              <a:gdLst>
                <a:gd name="T0" fmla="*/ 1 w 178"/>
                <a:gd name="T1" fmla="*/ 0 h 442"/>
                <a:gd name="T2" fmla="*/ 0 w 178"/>
                <a:gd name="T3" fmla="*/ 1 h 442"/>
                <a:gd name="T4" fmla="*/ 1 w 178"/>
                <a:gd name="T5" fmla="*/ 1 h 442"/>
                <a:gd name="T6" fmla="*/ 1 w 178"/>
                <a:gd name="T7" fmla="*/ 1 h 442"/>
                <a:gd name="T8" fmla="*/ 1 w 178"/>
                <a:gd name="T9" fmla="*/ 1 h 442"/>
                <a:gd name="T10" fmla="*/ 1 w 178"/>
                <a:gd name="T11" fmla="*/ 1 h 442"/>
                <a:gd name="T12" fmla="*/ 1 w 178"/>
                <a:gd name="T13" fmla="*/ 1 h 442"/>
                <a:gd name="T14" fmla="*/ 1 w 178"/>
                <a:gd name="T15" fmla="*/ 1 h 442"/>
                <a:gd name="T16" fmla="*/ 1 w 178"/>
                <a:gd name="T17" fmla="*/ 1 h 442"/>
                <a:gd name="T18" fmla="*/ 1 w 178"/>
                <a:gd name="T19" fmla="*/ 1 h 442"/>
                <a:gd name="T20" fmla="*/ 1 w 178"/>
                <a:gd name="T21" fmla="*/ 1 h 442"/>
                <a:gd name="T22" fmla="*/ 1 w 178"/>
                <a:gd name="T23" fmla="*/ 1 h 442"/>
                <a:gd name="T24" fmla="*/ 1 w 178"/>
                <a:gd name="T25" fmla="*/ 1 h 442"/>
                <a:gd name="T26" fmla="*/ 1 w 178"/>
                <a:gd name="T27" fmla="*/ 1 h 442"/>
                <a:gd name="T28" fmla="*/ 1 w 178"/>
                <a:gd name="T29" fmla="*/ 1 h 442"/>
                <a:gd name="T30" fmla="*/ 1 w 178"/>
                <a:gd name="T31" fmla="*/ 1 h 442"/>
                <a:gd name="T32" fmla="*/ 1 w 178"/>
                <a:gd name="T33" fmla="*/ 1 h 442"/>
                <a:gd name="T34" fmla="*/ 1 w 178"/>
                <a:gd name="T35" fmla="*/ 1 h 442"/>
                <a:gd name="T36" fmla="*/ 1 w 178"/>
                <a:gd name="T37" fmla="*/ 1 h 442"/>
                <a:gd name="T38" fmla="*/ 1 w 178"/>
                <a:gd name="T39" fmla="*/ 1 h 442"/>
                <a:gd name="T40" fmla="*/ 1 w 178"/>
                <a:gd name="T41" fmla="*/ 1 h 442"/>
                <a:gd name="T42" fmla="*/ 1 w 178"/>
                <a:gd name="T43" fmla="*/ 1 h 442"/>
                <a:gd name="T44" fmla="*/ 1 w 178"/>
                <a:gd name="T45" fmla="*/ 1 h 442"/>
                <a:gd name="T46" fmla="*/ 1 w 178"/>
                <a:gd name="T47" fmla="*/ 1 h 442"/>
                <a:gd name="T48" fmla="*/ 1 w 178"/>
                <a:gd name="T49" fmla="*/ 1 h 442"/>
                <a:gd name="T50" fmla="*/ 1 w 178"/>
                <a:gd name="T51" fmla="*/ 0 h 442"/>
                <a:gd name="T52" fmla="*/ 1 w 178"/>
                <a:gd name="T53" fmla="*/ 0 h 44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78"/>
                <a:gd name="T82" fmla="*/ 0 h 442"/>
                <a:gd name="T83" fmla="*/ 178 w 178"/>
                <a:gd name="T84" fmla="*/ 442 h 44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78" h="442">
                  <a:moveTo>
                    <a:pt x="106" y="0"/>
                  </a:moveTo>
                  <a:lnTo>
                    <a:pt x="0" y="200"/>
                  </a:lnTo>
                  <a:lnTo>
                    <a:pt x="12" y="222"/>
                  </a:lnTo>
                  <a:lnTo>
                    <a:pt x="26" y="249"/>
                  </a:lnTo>
                  <a:lnTo>
                    <a:pt x="30" y="271"/>
                  </a:lnTo>
                  <a:lnTo>
                    <a:pt x="28" y="307"/>
                  </a:lnTo>
                  <a:lnTo>
                    <a:pt x="20" y="358"/>
                  </a:lnTo>
                  <a:lnTo>
                    <a:pt x="5" y="399"/>
                  </a:lnTo>
                  <a:lnTo>
                    <a:pt x="1" y="409"/>
                  </a:lnTo>
                  <a:lnTo>
                    <a:pt x="1" y="425"/>
                  </a:lnTo>
                  <a:lnTo>
                    <a:pt x="22" y="442"/>
                  </a:lnTo>
                  <a:lnTo>
                    <a:pt x="82" y="442"/>
                  </a:lnTo>
                  <a:lnTo>
                    <a:pt x="26" y="418"/>
                  </a:lnTo>
                  <a:lnTo>
                    <a:pt x="113" y="407"/>
                  </a:lnTo>
                  <a:lnTo>
                    <a:pt x="43" y="366"/>
                  </a:lnTo>
                  <a:lnTo>
                    <a:pt x="150" y="346"/>
                  </a:lnTo>
                  <a:lnTo>
                    <a:pt x="59" y="315"/>
                  </a:lnTo>
                  <a:lnTo>
                    <a:pt x="178" y="289"/>
                  </a:lnTo>
                  <a:lnTo>
                    <a:pt x="66" y="260"/>
                  </a:lnTo>
                  <a:lnTo>
                    <a:pt x="176" y="220"/>
                  </a:lnTo>
                  <a:lnTo>
                    <a:pt x="59" y="216"/>
                  </a:lnTo>
                  <a:lnTo>
                    <a:pt x="147" y="157"/>
                  </a:lnTo>
                  <a:lnTo>
                    <a:pt x="83" y="157"/>
                  </a:lnTo>
                  <a:lnTo>
                    <a:pt x="133" y="91"/>
                  </a:lnTo>
                  <a:lnTo>
                    <a:pt x="70" y="114"/>
                  </a:lnTo>
                  <a:lnTo>
                    <a:pt x="106" y="0"/>
                  </a:lnTo>
                  <a:close/>
                </a:path>
              </a:pathLst>
            </a:custGeom>
            <a:solidFill>
              <a:srgbClr val="E6FFE6"/>
            </a:solidFill>
            <a:ln w="9525">
              <a:noFill/>
              <a:round/>
              <a:headEnd/>
              <a:tailEnd/>
            </a:ln>
          </p:spPr>
          <p:txBody>
            <a:bodyPr/>
            <a:lstStyle/>
            <a:p>
              <a:endParaRPr lang="ja-JP" altLang="en-US"/>
            </a:p>
          </p:txBody>
        </p:sp>
        <p:sp>
          <p:nvSpPr>
            <p:cNvPr id="50239" name="Freeform 236"/>
            <p:cNvSpPr>
              <a:spLocks/>
            </p:cNvSpPr>
            <p:nvPr/>
          </p:nvSpPr>
          <p:spPr bwMode="auto">
            <a:xfrm>
              <a:off x="2593" y="1625"/>
              <a:ext cx="37" cy="18"/>
            </a:xfrm>
            <a:custGeom>
              <a:avLst/>
              <a:gdLst>
                <a:gd name="T0" fmla="*/ 1 w 73"/>
                <a:gd name="T1" fmla="*/ 0 h 36"/>
                <a:gd name="T2" fmla="*/ 0 w 73"/>
                <a:gd name="T3" fmla="*/ 1 h 36"/>
                <a:gd name="T4" fmla="*/ 1 w 73"/>
                <a:gd name="T5" fmla="*/ 1 h 36"/>
                <a:gd name="T6" fmla="*/ 1 w 73"/>
                <a:gd name="T7" fmla="*/ 1 h 36"/>
                <a:gd name="T8" fmla="*/ 1 w 73"/>
                <a:gd name="T9" fmla="*/ 0 h 36"/>
                <a:gd name="T10" fmla="*/ 1 w 73"/>
                <a:gd name="T11" fmla="*/ 0 h 36"/>
                <a:gd name="T12" fmla="*/ 0 60000 65536"/>
                <a:gd name="T13" fmla="*/ 0 60000 65536"/>
                <a:gd name="T14" fmla="*/ 0 60000 65536"/>
                <a:gd name="T15" fmla="*/ 0 60000 65536"/>
                <a:gd name="T16" fmla="*/ 0 60000 65536"/>
                <a:gd name="T17" fmla="*/ 0 60000 65536"/>
                <a:gd name="T18" fmla="*/ 0 w 73"/>
                <a:gd name="T19" fmla="*/ 0 h 36"/>
                <a:gd name="T20" fmla="*/ 73 w 73"/>
                <a:gd name="T21" fmla="*/ 36 h 36"/>
              </a:gdLst>
              <a:ahLst/>
              <a:cxnLst>
                <a:cxn ang="T12">
                  <a:pos x="T0" y="T1"/>
                </a:cxn>
                <a:cxn ang="T13">
                  <a:pos x="T2" y="T3"/>
                </a:cxn>
                <a:cxn ang="T14">
                  <a:pos x="T4" y="T5"/>
                </a:cxn>
                <a:cxn ang="T15">
                  <a:pos x="T6" y="T7"/>
                </a:cxn>
                <a:cxn ang="T16">
                  <a:pos x="T8" y="T9"/>
                </a:cxn>
                <a:cxn ang="T17">
                  <a:pos x="T10" y="T11"/>
                </a:cxn>
              </a:cxnLst>
              <a:rect l="T18" t="T19" r="T20" b="T21"/>
              <a:pathLst>
                <a:path w="73" h="36">
                  <a:moveTo>
                    <a:pt x="54" y="0"/>
                  </a:moveTo>
                  <a:lnTo>
                    <a:pt x="0" y="23"/>
                  </a:lnTo>
                  <a:lnTo>
                    <a:pt x="4" y="36"/>
                  </a:lnTo>
                  <a:lnTo>
                    <a:pt x="73" y="8"/>
                  </a:lnTo>
                  <a:lnTo>
                    <a:pt x="54" y="0"/>
                  </a:lnTo>
                  <a:close/>
                </a:path>
              </a:pathLst>
            </a:custGeom>
            <a:solidFill>
              <a:srgbClr val="000000"/>
            </a:solidFill>
            <a:ln w="9525">
              <a:noFill/>
              <a:round/>
              <a:headEnd/>
              <a:tailEnd/>
            </a:ln>
          </p:spPr>
          <p:txBody>
            <a:bodyPr/>
            <a:lstStyle/>
            <a:p>
              <a:endParaRPr lang="ja-JP" altLang="en-US"/>
            </a:p>
          </p:txBody>
        </p:sp>
        <p:sp>
          <p:nvSpPr>
            <p:cNvPr id="50240" name="Freeform 237"/>
            <p:cNvSpPr>
              <a:spLocks/>
            </p:cNvSpPr>
            <p:nvPr/>
          </p:nvSpPr>
          <p:spPr bwMode="auto">
            <a:xfrm>
              <a:off x="2574" y="1750"/>
              <a:ext cx="60" cy="69"/>
            </a:xfrm>
            <a:custGeom>
              <a:avLst/>
              <a:gdLst>
                <a:gd name="T0" fmla="*/ 1 w 120"/>
                <a:gd name="T1" fmla="*/ 0 h 138"/>
                <a:gd name="T2" fmla="*/ 1 w 120"/>
                <a:gd name="T3" fmla="*/ 1 h 138"/>
                <a:gd name="T4" fmla="*/ 1 w 120"/>
                <a:gd name="T5" fmla="*/ 1 h 138"/>
                <a:gd name="T6" fmla="*/ 1 w 120"/>
                <a:gd name="T7" fmla="*/ 1 h 138"/>
                <a:gd name="T8" fmla="*/ 1 w 120"/>
                <a:gd name="T9" fmla="*/ 1 h 138"/>
                <a:gd name="T10" fmla="*/ 1 w 120"/>
                <a:gd name="T11" fmla="*/ 1 h 138"/>
                <a:gd name="T12" fmla="*/ 0 w 120"/>
                <a:gd name="T13" fmla="*/ 1 h 138"/>
                <a:gd name="T14" fmla="*/ 1 w 120"/>
                <a:gd name="T15" fmla="*/ 1 h 138"/>
                <a:gd name="T16" fmla="*/ 1 w 120"/>
                <a:gd name="T17" fmla="*/ 1 h 138"/>
                <a:gd name="T18" fmla="*/ 1 w 120"/>
                <a:gd name="T19" fmla="*/ 1 h 138"/>
                <a:gd name="T20" fmla="*/ 1 w 120"/>
                <a:gd name="T21" fmla="*/ 1 h 138"/>
                <a:gd name="T22" fmla="*/ 1 w 120"/>
                <a:gd name="T23" fmla="*/ 1 h 138"/>
                <a:gd name="T24" fmla="*/ 1 w 120"/>
                <a:gd name="T25" fmla="*/ 1 h 138"/>
                <a:gd name="T26" fmla="*/ 1 w 120"/>
                <a:gd name="T27" fmla="*/ 1 h 138"/>
                <a:gd name="T28" fmla="*/ 1 w 120"/>
                <a:gd name="T29" fmla="*/ 1 h 138"/>
                <a:gd name="T30" fmla="*/ 1 w 120"/>
                <a:gd name="T31" fmla="*/ 0 h 138"/>
                <a:gd name="T32" fmla="*/ 1 w 120"/>
                <a:gd name="T33" fmla="*/ 0 h 1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0"/>
                <a:gd name="T52" fmla="*/ 0 h 138"/>
                <a:gd name="T53" fmla="*/ 120 w 120"/>
                <a:gd name="T54" fmla="*/ 138 h 1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0" h="138">
                  <a:moveTo>
                    <a:pt x="77" y="0"/>
                  </a:moveTo>
                  <a:lnTo>
                    <a:pt x="64" y="8"/>
                  </a:lnTo>
                  <a:lnTo>
                    <a:pt x="76" y="33"/>
                  </a:lnTo>
                  <a:lnTo>
                    <a:pt x="76" y="68"/>
                  </a:lnTo>
                  <a:lnTo>
                    <a:pt x="64" y="99"/>
                  </a:lnTo>
                  <a:lnTo>
                    <a:pt x="41" y="115"/>
                  </a:lnTo>
                  <a:lnTo>
                    <a:pt x="0" y="124"/>
                  </a:lnTo>
                  <a:lnTo>
                    <a:pt x="51" y="124"/>
                  </a:lnTo>
                  <a:lnTo>
                    <a:pt x="18" y="138"/>
                  </a:lnTo>
                  <a:lnTo>
                    <a:pt x="56" y="135"/>
                  </a:lnTo>
                  <a:lnTo>
                    <a:pt x="81" y="123"/>
                  </a:lnTo>
                  <a:lnTo>
                    <a:pt x="107" y="100"/>
                  </a:lnTo>
                  <a:lnTo>
                    <a:pt x="120" y="72"/>
                  </a:lnTo>
                  <a:lnTo>
                    <a:pt x="119" y="38"/>
                  </a:lnTo>
                  <a:lnTo>
                    <a:pt x="108" y="13"/>
                  </a:lnTo>
                  <a:lnTo>
                    <a:pt x="77" y="0"/>
                  </a:lnTo>
                  <a:close/>
                </a:path>
              </a:pathLst>
            </a:custGeom>
            <a:solidFill>
              <a:srgbClr val="D4EBD4"/>
            </a:solidFill>
            <a:ln w="9525">
              <a:noFill/>
              <a:round/>
              <a:headEnd/>
              <a:tailEnd/>
            </a:ln>
          </p:spPr>
          <p:txBody>
            <a:bodyPr/>
            <a:lstStyle/>
            <a:p>
              <a:endParaRPr lang="ja-JP" altLang="en-US"/>
            </a:p>
          </p:txBody>
        </p:sp>
        <p:sp>
          <p:nvSpPr>
            <p:cNvPr id="50241" name="Freeform 238"/>
            <p:cNvSpPr>
              <a:spLocks/>
            </p:cNvSpPr>
            <p:nvPr/>
          </p:nvSpPr>
          <p:spPr bwMode="auto">
            <a:xfrm>
              <a:off x="3050" y="1702"/>
              <a:ext cx="165" cy="240"/>
            </a:xfrm>
            <a:custGeom>
              <a:avLst/>
              <a:gdLst>
                <a:gd name="T0" fmla="*/ 1 w 329"/>
                <a:gd name="T1" fmla="*/ 1 h 480"/>
                <a:gd name="T2" fmla="*/ 1 w 329"/>
                <a:gd name="T3" fmla="*/ 1 h 480"/>
                <a:gd name="T4" fmla="*/ 1 w 329"/>
                <a:gd name="T5" fmla="*/ 0 h 480"/>
                <a:gd name="T6" fmla="*/ 0 w 329"/>
                <a:gd name="T7" fmla="*/ 1 h 480"/>
                <a:gd name="T8" fmla="*/ 1 w 329"/>
                <a:gd name="T9" fmla="*/ 1 h 480"/>
                <a:gd name="T10" fmla="*/ 1 w 329"/>
                <a:gd name="T11" fmla="*/ 1 h 480"/>
                <a:gd name="T12" fmla="*/ 1 w 329"/>
                <a:gd name="T13" fmla="*/ 1 h 480"/>
                <a:gd name="T14" fmla="*/ 1 w 329"/>
                <a:gd name="T15" fmla="*/ 1 h 480"/>
                <a:gd name="T16" fmla="*/ 1 w 329"/>
                <a:gd name="T17" fmla="*/ 1 h 480"/>
                <a:gd name="T18" fmla="*/ 1 w 329"/>
                <a:gd name="T19" fmla="*/ 1 h 480"/>
                <a:gd name="T20" fmla="*/ 1 w 329"/>
                <a:gd name="T21" fmla="*/ 1 h 480"/>
                <a:gd name="T22" fmla="*/ 1 w 329"/>
                <a:gd name="T23" fmla="*/ 1 h 4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9"/>
                <a:gd name="T37" fmla="*/ 0 h 480"/>
                <a:gd name="T38" fmla="*/ 329 w 329"/>
                <a:gd name="T39" fmla="*/ 480 h 4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9" h="480">
                  <a:moveTo>
                    <a:pt x="31" y="139"/>
                  </a:moveTo>
                  <a:lnTo>
                    <a:pt x="248" y="35"/>
                  </a:lnTo>
                  <a:lnTo>
                    <a:pt x="329" y="0"/>
                  </a:lnTo>
                  <a:lnTo>
                    <a:pt x="0" y="8"/>
                  </a:lnTo>
                  <a:lnTo>
                    <a:pt x="5" y="241"/>
                  </a:lnTo>
                  <a:lnTo>
                    <a:pt x="13" y="480"/>
                  </a:lnTo>
                  <a:lnTo>
                    <a:pt x="221" y="477"/>
                  </a:lnTo>
                  <a:lnTo>
                    <a:pt x="90" y="326"/>
                  </a:lnTo>
                  <a:lnTo>
                    <a:pt x="23" y="241"/>
                  </a:lnTo>
                  <a:lnTo>
                    <a:pt x="19" y="198"/>
                  </a:lnTo>
                  <a:lnTo>
                    <a:pt x="31" y="139"/>
                  </a:lnTo>
                  <a:close/>
                </a:path>
              </a:pathLst>
            </a:custGeom>
            <a:solidFill>
              <a:srgbClr val="C2D6C2"/>
            </a:solidFill>
            <a:ln w="9525">
              <a:noFill/>
              <a:round/>
              <a:headEnd/>
              <a:tailEnd/>
            </a:ln>
          </p:spPr>
          <p:txBody>
            <a:bodyPr/>
            <a:lstStyle/>
            <a:p>
              <a:endParaRPr lang="ja-JP" altLang="en-US"/>
            </a:p>
          </p:txBody>
        </p:sp>
        <p:sp>
          <p:nvSpPr>
            <p:cNvPr id="50242" name="Freeform 239"/>
            <p:cNvSpPr>
              <a:spLocks/>
            </p:cNvSpPr>
            <p:nvPr/>
          </p:nvSpPr>
          <p:spPr bwMode="auto">
            <a:xfrm>
              <a:off x="3231" y="1700"/>
              <a:ext cx="71" cy="143"/>
            </a:xfrm>
            <a:custGeom>
              <a:avLst/>
              <a:gdLst>
                <a:gd name="T0" fmla="*/ 0 w 142"/>
                <a:gd name="T1" fmla="*/ 0 h 287"/>
                <a:gd name="T2" fmla="*/ 1 w 142"/>
                <a:gd name="T3" fmla="*/ 0 h 287"/>
                <a:gd name="T4" fmla="*/ 1 w 142"/>
                <a:gd name="T5" fmla="*/ 0 h 287"/>
                <a:gd name="T6" fmla="*/ 1 w 142"/>
                <a:gd name="T7" fmla="*/ 0 h 287"/>
                <a:gd name="T8" fmla="*/ 0 w 142"/>
                <a:gd name="T9" fmla="*/ 0 h 287"/>
                <a:gd name="T10" fmla="*/ 0 w 142"/>
                <a:gd name="T11" fmla="*/ 0 h 287"/>
                <a:gd name="T12" fmla="*/ 0 60000 65536"/>
                <a:gd name="T13" fmla="*/ 0 60000 65536"/>
                <a:gd name="T14" fmla="*/ 0 60000 65536"/>
                <a:gd name="T15" fmla="*/ 0 60000 65536"/>
                <a:gd name="T16" fmla="*/ 0 60000 65536"/>
                <a:gd name="T17" fmla="*/ 0 60000 65536"/>
                <a:gd name="T18" fmla="*/ 0 w 142"/>
                <a:gd name="T19" fmla="*/ 0 h 287"/>
                <a:gd name="T20" fmla="*/ 142 w 142"/>
                <a:gd name="T21" fmla="*/ 287 h 287"/>
              </a:gdLst>
              <a:ahLst/>
              <a:cxnLst>
                <a:cxn ang="T12">
                  <a:pos x="T0" y="T1"/>
                </a:cxn>
                <a:cxn ang="T13">
                  <a:pos x="T2" y="T3"/>
                </a:cxn>
                <a:cxn ang="T14">
                  <a:pos x="T4" y="T5"/>
                </a:cxn>
                <a:cxn ang="T15">
                  <a:pos x="T6" y="T7"/>
                </a:cxn>
                <a:cxn ang="T16">
                  <a:pos x="T8" y="T9"/>
                </a:cxn>
                <a:cxn ang="T17">
                  <a:pos x="T10" y="T11"/>
                </a:cxn>
              </a:cxnLst>
              <a:rect l="T18" t="T19" r="T20" b="T21"/>
              <a:pathLst>
                <a:path w="142" h="287">
                  <a:moveTo>
                    <a:pt x="0" y="4"/>
                  </a:moveTo>
                  <a:lnTo>
                    <a:pt x="142" y="0"/>
                  </a:lnTo>
                  <a:lnTo>
                    <a:pt x="142" y="287"/>
                  </a:lnTo>
                  <a:lnTo>
                    <a:pt x="58" y="125"/>
                  </a:lnTo>
                  <a:lnTo>
                    <a:pt x="0" y="4"/>
                  </a:lnTo>
                  <a:close/>
                </a:path>
              </a:pathLst>
            </a:custGeom>
            <a:solidFill>
              <a:srgbClr val="C2D6C2"/>
            </a:solidFill>
            <a:ln w="9525">
              <a:noFill/>
              <a:round/>
              <a:headEnd/>
              <a:tailEnd/>
            </a:ln>
          </p:spPr>
          <p:txBody>
            <a:bodyPr/>
            <a:lstStyle/>
            <a:p>
              <a:endParaRPr lang="ja-JP" altLang="en-US"/>
            </a:p>
          </p:txBody>
        </p:sp>
        <p:sp>
          <p:nvSpPr>
            <p:cNvPr id="50243" name="Freeform 240"/>
            <p:cNvSpPr>
              <a:spLocks/>
            </p:cNvSpPr>
            <p:nvPr/>
          </p:nvSpPr>
          <p:spPr bwMode="auto">
            <a:xfrm>
              <a:off x="3170" y="1826"/>
              <a:ext cx="136" cy="114"/>
            </a:xfrm>
            <a:custGeom>
              <a:avLst/>
              <a:gdLst>
                <a:gd name="T0" fmla="*/ 1 w 272"/>
                <a:gd name="T1" fmla="*/ 1 h 228"/>
                <a:gd name="T2" fmla="*/ 1 w 272"/>
                <a:gd name="T3" fmla="*/ 1 h 228"/>
                <a:gd name="T4" fmla="*/ 0 w 272"/>
                <a:gd name="T5" fmla="*/ 1 h 228"/>
                <a:gd name="T6" fmla="*/ 1 w 272"/>
                <a:gd name="T7" fmla="*/ 1 h 228"/>
                <a:gd name="T8" fmla="*/ 1 w 272"/>
                <a:gd name="T9" fmla="*/ 1 h 228"/>
                <a:gd name="T10" fmla="*/ 1 w 272"/>
                <a:gd name="T11" fmla="*/ 0 h 228"/>
                <a:gd name="T12" fmla="*/ 1 w 272"/>
                <a:gd name="T13" fmla="*/ 1 h 228"/>
                <a:gd name="T14" fmla="*/ 1 w 272"/>
                <a:gd name="T15" fmla="*/ 1 h 228"/>
                <a:gd name="T16" fmla="*/ 0 60000 65536"/>
                <a:gd name="T17" fmla="*/ 0 60000 65536"/>
                <a:gd name="T18" fmla="*/ 0 60000 65536"/>
                <a:gd name="T19" fmla="*/ 0 60000 65536"/>
                <a:gd name="T20" fmla="*/ 0 60000 65536"/>
                <a:gd name="T21" fmla="*/ 0 60000 65536"/>
                <a:gd name="T22" fmla="*/ 0 60000 65536"/>
                <a:gd name="T23" fmla="*/ 0 60000 65536"/>
                <a:gd name="T24" fmla="*/ 0 w 272"/>
                <a:gd name="T25" fmla="*/ 0 h 228"/>
                <a:gd name="T26" fmla="*/ 272 w 272"/>
                <a:gd name="T27" fmla="*/ 228 h 2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2" h="228">
                  <a:moveTo>
                    <a:pt x="267" y="19"/>
                  </a:moveTo>
                  <a:lnTo>
                    <a:pt x="272" y="228"/>
                  </a:lnTo>
                  <a:lnTo>
                    <a:pt x="0" y="226"/>
                  </a:lnTo>
                  <a:lnTo>
                    <a:pt x="237" y="119"/>
                  </a:lnTo>
                  <a:lnTo>
                    <a:pt x="251" y="107"/>
                  </a:lnTo>
                  <a:lnTo>
                    <a:pt x="251" y="0"/>
                  </a:lnTo>
                  <a:lnTo>
                    <a:pt x="267" y="19"/>
                  </a:lnTo>
                  <a:close/>
                </a:path>
              </a:pathLst>
            </a:custGeom>
            <a:solidFill>
              <a:srgbClr val="C2D6C2"/>
            </a:solidFill>
            <a:ln w="9525">
              <a:noFill/>
              <a:round/>
              <a:headEnd/>
              <a:tailEnd/>
            </a:ln>
          </p:spPr>
          <p:txBody>
            <a:bodyPr/>
            <a:lstStyle/>
            <a:p>
              <a:endParaRPr lang="ja-JP" altLang="en-US"/>
            </a:p>
          </p:txBody>
        </p:sp>
        <p:sp>
          <p:nvSpPr>
            <p:cNvPr id="50244" name="Freeform 241"/>
            <p:cNvSpPr>
              <a:spLocks/>
            </p:cNvSpPr>
            <p:nvPr/>
          </p:nvSpPr>
          <p:spPr bwMode="auto">
            <a:xfrm>
              <a:off x="3147" y="1734"/>
              <a:ext cx="57" cy="46"/>
            </a:xfrm>
            <a:custGeom>
              <a:avLst/>
              <a:gdLst>
                <a:gd name="T0" fmla="*/ 0 w 115"/>
                <a:gd name="T1" fmla="*/ 0 h 93"/>
                <a:gd name="T2" fmla="*/ 0 w 115"/>
                <a:gd name="T3" fmla="*/ 0 h 93"/>
                <a:gd name="T4" fmla="*/ 0 w 115"/>
                <a:gd name="T5" fmla="*/ 0 h 93"/>
                <a:gd name="T6" fmla="*/ 0 w 115"/>
                <a:gd name="T7" fmla="*/ 0 h 93"/>
                <a:gd name="T8" fmla="*/ 0 w 115"/>
                <a:gd name="T9" fmla="*/ 0 h 93"/>
                <a:gd name="T10" fmla="*/ 0 w 115"/>
                <a:gd name="T11" fmla="*/ 0 h 93"/>
                <a:gd name="T12" fmla="*/ 0 w 115"/>
                <a:gd name="T13" fmla="*/ 0 h 93"/>
                <a:gd name="T14" fmla="*/ 0 w 115"/>
                <a:gd name="T15" fmla="*/ 0 h 93"/>
                <a:gd name="T16" fmla="*/ 0 w 115"/>
                <a:gd name="T17" fmla="*/ 0 h 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5"/>
                <a:gd name="T28" fmla="*/ 0 h 93"/>
                <a:gd name="T29" fmla="*/ 115 w 115"/>
                <a:gd name="T30" fmla="*/ 93 h 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5" h="93">
                  <a:moveTo>
                    <a:pt x="60" y="0"/>
                  </a:moveTo>
                  <a:lnTo>
                    <a:pt x="115" y="69"/>
                  </a:lnTo>
                  <a:lnTo>
                    <a:pt x="37" y="93"/>
                  </a:lnTo>
                  <a:lnTo>
                    <a:pt x="76" y="57"/>
                  </a:lnTo>
                  <a:lnTo>
                    <a:pt x="16" y="66"/>
                  </a:lnTo>
                  <a:lnTo>
                    <a:pt x="61" y="30"/>
                  </a:lnTo>
                  <a:lnTo>
                    <a:pt x="0" y="45"/>
                  </a:lnTo>
                  <a:lnTo>
                    <a:pt x="60" y="0"/>
                  </a:lnTo>
                  <a:close/>
                </a:path>
              </a:pathLst>
            </a:custGeom>
            <a:solidFill>
              <a:srgbClr val="D4EBD4"/>
            </a:solidFill>
            <a:ln w="9525">
              <a:noFill/>
              <a:round/>
              <a:headEnd/>
              <a:tailEnd/>
            </a:ln>
          </p:spPr>
          <p:txBody>
            <a:bodyPr/>
            <a:lstStyle/>
            <a:p>
              <a:endParaRPr lang="ja-JP" altLang="en-US"/>
            </a:p>
          </p:txBody>
        </p:sp>
        <p:sp>
          <p:nvSpPr>
            <p:cNvPr id="50245" name="Freeform 242"/>
            <p:cNvSpPr>
              <a:spLocks/>
            </p:cNvSpPr>
            <p:nvPr/>
          </p:nvSpPr>
          <p:spPr bwMode="auto">
            <a:xfrm>
              <a:off x="3170" y="1799"/>
              <a:ext cx="42" cy="44"/>
            </a:xfrm>
            <a:custGeom>
              <a:avLst/>
              <a:gdLst>
                <a:gd name="T0" fmla="*/ 0 w 85"/>
                <a:gd name="T1" fmla="*/ 0 h 90"/>
                <a:gd name="T2" fmla="*/ 0 w 85"/>
                <a:gd name="T3" fmla="*/ 0 h 90"/>
                <a:gd name="T4" fmla="*/ 0 w 85"/>
                <a:gd name="T5" fmla="*/ 0 h 90"/>
                <a:gd name="T6" fmla="*/ 0 w 85"/>
                <a:gd name="T7" fmla="*/ 0 h 90"/>
                <a:gd name="T8" fmla="*/ 0 w 85"/>
                <a:gd name="T9" fmla="*/ 0 h 90"/>
                <a:gd name="T10" fmla="*/ 0 w 85"/>
                <a:gd name="T11" fmla="*/ 0 h 90"/>
                <a:gd name="T12" fmla="*/ 0 w 85"/>
                <a:gd name="T13" fmla="*/ 0 h 90"/>
                <a:gd name="T14" fmla="*/ 0 w 85"/>
                <a:gd name="T15" fmla="*/ 0 h 90"/>
                <a:gd name="T16" fmla="*/ 0 w 85"/>
                <a:gd name="T17" fmla="*/ 0 h 90"/>
                <a:gd name="T18" fmla="*/ 0 w 85"/>
                <a:gd name="T19" fmla="*/ 0 h 90"/>
                <a:gd name="T20" fmla="*/ 0 w 85"/>
                <a:gd name="T21" fmla="*/ 0 h 90"/>
                <a:gd name="T22" fmla="*/ 0 w 85"/>
                <a:gd name="T23" fmla="*/ 0 h 90"/>
                <a:gd name="T24" fmla="*/ 0 w 85"/>
                <a:gd name="T25" fmla="*/ 0 h 90"/>
                <a:gd name="T26" fmla="*/ 0 w 85"/>
                <a:gd name="T27" fmla="*/ 0 h 90"/>
                <a:gd name="T28" fmla="*/ 0 w 85"/>
                <a:gd name="T29" fmla="*/ 0 h 90"/>
                <a:gd name="T30" fmla="*/ 0 w 85"/>
                <a:gd name="T31" fmla="*/ 0 h 90"/>
                <a:gd name="T32" fmla="*/ 0 w 85"/>
                <a:gd name="T33" fmla="*/ 0 h 90"/>
                <a:gd name="T34" fmla="*/ 0 w 85"/>
                <a:gd name="T35" fmla="*/ 0 h 90"/>
                <a:gd name="T36" fmla="*/ 0 w 85"/>
                <a:gd name="T37" fmla="*/ 0 h 90"/>
                <a:gd name="T38" fmla="*/ 0 w 85"/>
                <a:gd name="T39" fmla="*/ 0 h 90"/>
                <a:gd name="T40" fmla="*/ 0 w 85"/>
                <a:gd name="T41" fmla="*/ 0 h 90"/>
                <a:gd name="T42" fmla="*/ 0 w 85"/>
                <a:gd name="T43" fmla="*/ 0 h 90"/>
                <a:gd name="T44" fmla="*/ 0 w 85"/>
                <a:gd name="T45" fmla="*/ 0 h 90"/>
                <a:gd name="T46" fmla="*/ 0 w 85"/>
                <a:gd name="T47" fmla="*/ 0 h 90"/>
                <a:gd name="T48" fmla="*/ 0 w 85"/>
                <a:gd name="T49" fmla="*/ 0 h 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90"/>
                <a:gd name="T77" fmla="*/ 85 w 85"/>
                <a:gd name="T78" fmla="*/ 90 h 9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90">
                  <a:moveTo>
                    <a:pt x="22" y="9"/>
                  </a:moveTo>
                  <a:lnTo>
                    <a:pt x="7" y="27"/>
                  </a:lnTo>
                  <a:lnTo>
                    <a:pt x="0" y="46"/>
                  </a:lnTo>
                  <a:lnTo>
                    <a:pt x="4" y="67"/>
                  </a:lnTo>
                  <a:lnTo>
                    <a:pt x="16" y="82"/>
                  </a:lnTo>
                  <a:lnTo>
                    <a:pt x="36" y="90"/>
                  </a:lnTo>
                  <a:lnTo>
                    <a:pt x="57" y="90"/>
                  </a:lnTo>
                  <a:lnTo>
                    <a:pt x="71" y="83"/>
                  </a:lnTo>
                  <a:lnTo>
                    <a:pt x="83" y="68"/>
                  </a:lnTo>
                  <a:lnTo>
                    <a:pt x="85" y="55"/>
                  </a:lnTo>
                  <a:lnTo>
                    <a:pt x="66" y="75"/>
                  </a:lnTo>
                  <a:lnTo>
                    <a:pt x="70" y="50"/>
                  </a:lnTo>
                  <a:lnTo>
                    <a:pt x="52" y="67"/>
                  </a:lnTo>
                  <a:lnTo>
                    <a:pt x="32" y="66"/>
                  </a:lnTo>
                  <a:lnTo>
                    <a:pt x="22" y="50"/>
                  </a:lnTo>
                  <a:lnTo>
                    <a:pt x="24" y="32"/>
                  </a:lnTo>
                  <a:lnTo>
                    <a:pt x="32" y="27"/>
                  </a:lnTo>
                  <a:lnTo>
                    <a:pt x="67" y="23"/>
                  </a:lnTo>
                  <a:lnTo>
                    <a:pt x="34" y="19"/>
                  </a:lnTo>
                  <a:lnTo>
                    <a:pt x="58" y="9"/>
                  </a:lnTo>
                  <a:lnTo>
                    <a:pt x="32" y="11"/>
                  </a:lnTo>
                  <a:lnTo>
                    <a:pt x="47" y="0"/>
                  </a:lnTo>
                  <a:lnTo>
                    <a:pt x="30" y="5"/>
                  </a:lnTo>
                  <a:lnTo>
                    <a:pt x="22" y="9"/>
                  </a:lnTo>
                  <a:close/>
                </a:path>
              </a:pathLst>
            </a:custGeom>
            <a:solidFill>
              <a:srgbClr val="D4D4A1"/>
            </a:solidFill>
            <a:ln w="9525">
              <a:noFill/>
              <a:round/>
              <a:headEnd/>
              <a:tailEnd/>
            </a:ln>
          </p:spPr>
          <p:txBody>
            <a:bodyPr/>
            <a:lstStyle/>
            <a:p>
              <a:endParaRPr lang="ja-JP" altLang="en-US"/>
            </a:p>
          </p:txBody>
        </p:sp>
        <p:sp>
          <p:nvSpPr>
            <p:cNvPr id="50246" name="Freeform 243"/>
            <p:cNvSpPr>
              <a:spLocks/>
            </p:cNvSpPr>
            <p:nvPr/>
          </p:nvSpPr>
          <p:spPr bwMode="auto">
            <a:xfrm>
              <a:off x="3172" y="1812"/>
              <a:ext cx="24" cy="29"/>
            </a:xfrm>
            <a:custGeom>
              <a:avLst/>
              <a:gdLst>
                <a:gd name="T0" fmla="*/ 1 w 48"/>
                <a:gd name="T1" fmla="*/ 0 h 57"/>
                <a:gd name="T2" fmla="*/ 0 w 48"/>
                <a:gd name="T3" fmla="*/ 1 h 57"/>
                <a:gd name="T4" fmla="*/ 1 w 48"/>
                <a:gd name="T5" fmla="*/ 1 h 57"/>
                <a:gd name="T6" fmla="*/ 1 w 48"/>
                <a:gd name="T7" fmla="*/ 1 h 57"/>
                <a:gd name="T8" fmla="*/ 1 w 48"/>
                <a:gd name="T9" fmla="*/ 1 h 57"/>
                <a:gd name="T10" fmla="*/ 1 w 48"/>
                <a:gd name="T11" fmla="*/ 1 h 57"/>
                <a:gd name="T12" fmla="*/ 1 w 48"/>
                <a:gd name="T13" fmla="*/ 1 h 57"/>
                <a:gd name="T14" fmla="*/ 1 w 48"/>
                <a:gd name="T15" fmla="*/ 1 h 57"/>
                <a:gd name="T16" fmla="*/ 1 w 48"/>
                <a:gd name="T17" fmla="*/ 1 h 57"/>
                <a:gd name="T18" fmla="*/ 1 w 48"/>
                <a:gd name="T19" fmla="*/ 0 h 57"/>
                <a:gd name="T20" fmla="*/ 1 w 48"/>
                <a:gd name="T21" fmla="*/ 0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57"/>
                <a:gd name="T35" fmla="*/ 48 w 48"/>
                <a:gd name="T36" fmla="*/ 57 h 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57">
                  <a:moveTo>
                    <a:pt x="8" y="0"/>
                  </a:moveTo>
                  <a:lnTo>
                    <a:pt x="0" y="20"/>
                  </a:lnTo>
                  <a:lnTo>
                    <a:pt x="4" y="40"/>
                  </a:lnTo>
                  <a:lnTo>
                    <a:pt x="16" y="52"/>
                  </a:lnTo>
                  <a:lnTo>
                    <a:pt x="26" y="56"/>
                  </a:lnTo>
                  <a:lnTo>
                    <a:pt x="48" y="57"/>
                  </a:lnTo>
                  <a:lnTo>
                    <a:pt x="26" y="49"/>
                  </a:lnTo>
                  <a:lnTo>
                    <a:pt x="10" y="35"/>
                  </a:lnTo>
                  <a:lnTo>
                    <a:pt x="8" y="19"/>
                  </a:lnTo>
                  <a:lnTo>
                    <a:pt x="8" y="0"/>
                  </a:lnTo>
                  <a:close/>
                </a:path>
              </a:pathLst>
            </a:custGeom>
            <a:solidFill>
              <a:srgbClr val="EBEBD1"/>
            </a:solidFill>
            <a:ln w="9525">
              <a:noFill/>
              <a:round/>
              <a:headEnd/>
              <a:tailEnd/>
            </a:ln>
          </p:spPr>
          <p:txBody>
            <a:bodyPr/>
            <a:lstStyle/>
            <a:p>
              <a:endParaRPr lang="ja-JP" altLang="en-US"/>
            </a:p>
          </p:txBody>
        </p:sp>
        <p:sp>
          <p:nvSpPr>
            <p:cNvPr id="50247" name="Freeform 244"/>
            <p:cNvSpPr>
              <a:spLocks/>
            </p:cNvSpPr>
            <p:nvPr/>
          </p:nvSpPr>
          <p:spPr bwMode="auto">
            <a:xfrm>
              <a:off x="3075" y="1774"/>
              <a:ext cx="124" cy="135"/>
            </a:xfrm>
            <a:custGeom>
              <a:avLst/>
              <a:gdLst>
                <a:gd name="T0" fmla="*/ 0 w 248"/>
                <a:gd name="T1" fmla="*/ 1 h 269"/>
                <a:gd name="T2" fmla="*/ 1 w 248"/>
                <a:gd name="T3" fmla="*/ 1 h 269"/>
                <a:gd name="T4" fmla="*/ 1 w 248"/>
                <a:gd name="T5" fmla="*/ 1 h 269"/>
                <a:gd name="T6" fmla="*/ 1 w 248"/>
                <a:gd name="T7" fmla="*/ 1 h 269"/>
                <a:gd name="T8" fmla="*/ 1 w 248"/>
                <a:gd name="T9" fmla="*/ 1 h 269"/>
                <a:gd name="T10" fmla="*/ 1 w 248"/>
                <a:gd name="T11" fmla="*/ 1 h 269"/>
                <a:gd name="T12" fmla="*/ 1 w 248"/>
                <a:gd name="T13" fmla="*/ 1 h 269"/>
                <a:gd name="T14" fmla="*/ 1 w 248"/>
                <a:gd name="T15" fmla="*/ 1 h 269"/>
                <a:gd name="T16" fmla="*/ 1 w 248"/>
                <a:gd name="T17" fmla="*/ 1 h 269"/>
                <a:gd name="T18" fmla="*/ 1 w 248"/>
                <a:gd name="T19" fmla="*/ 1 h 269"/>
                <a:gd name="T20" fmla="*/ 1 w 248"/>
                <a:gd name="T21" fmla="*/ 1 h 269"/>
                <a:gd name="T22" fmla="*/ 1 w 248"/>
                <a:gd name="T23" fmla="*/ 1 h 269"/>
                <a:gd name="T24" fmla="*/ 1 w 248"/>
                <a:gd name="T25" fmla="*/ 0 h 269"/>
                <a:gd name="T26" fmla="*/ 0 w 248"/>
                <a:gd name="T27" fmla="*/ 1 h 269"/>
                <a:gd name="T28" fmla="*/ 0 w 248"/>
                <a:gd name="T29" fmla="*/ 1 h 2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48"/>
                <a:gd name="T46" fmla="*/ 0 h 269"/>
                <a:gd name="T47" fmla="*/ 248 w 248"/>
                <a:gd name="T48" fmla="*/ 269 h 2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48" h="269">
                  <a:moveTo>
                    <a:pt x="0" y="24"/>
                  </a:moveTo>
                  <a:lnTo>
                    <a:pt x="193" y="269"/>
                  </a:lnTo>
                  <a:lnTo>
                    <a:pt x="248" y="240"/>
                  </a:lnTo>
                  <a:lnTo>
                    <a:pt x="196" y="234"/>
                  </a:lnTo>
                  <a:lnTo>
                    <a:pt x="208" y="190"/>
                  </a:lnTo>
                  <a:lnTo>
                    <a:pt x="153" y="185"/>
                  </a:lnTo>
                  <a:lnTo>
                    <a:pt x="171" y="144"/>
                  </a:lnTo>
                  <a:lnTo>
                    <a:pt x="124" y="146"/>
                  </a:lnTo>
                  <a:lnTo>
                    <a:pt x="129" y="99"/>
                  </a:lnTo>
                  <a:lnTo>
                    <a:pt x="86" y="94"/>
                  </a:lnTo>
                  <a:lnTo>
                    <a:pt x="84" y="52"/>
                  </a:lnTo>
                  <a:lnTo>
                    <a:pt x="43" y="51"/>
                  </a:lnTo>
                  <a:lnTo>
                    <a:pt x="45" y="0"/>
                  </a:lnTo>
                  <a:lnTo>
                    <a:pt x="0" y="24"/>
                  </a:lnTo>
                  <a:close/>
                </a:path>
              </a:pathLst>
            </a:custGeom>
            <a:solidFill>
              <a:srgbClr val="FFD6C9"/>
            </a:solidFill>
            <a:ln w="9525">
              <a:noFill/>
              <a:round/>
              <a:headEnd/>
              <a:tailEnd/>
            </a:ln>
          </p:spPr>
          <p:txBody>
            <a:bodyPr/>
            <a:lstStyle/>
            <a:p>
              <a:endParaRPr lang="ja-JP" altLang="en-US"/>
            </a:p>
          </p:txBody>
        </p:sp>
        <p:sp>
          <p:nvSpPr>
            <p:cNvPr id="50248" name="Freeform 245"/>
            <p:cNvSpPr>
              <a:spLocks/>
            </p:cNvSpPr>
            <p:nvPr/>
          </p:nvSpPr>
          <p:spPr bwMode="auto">
            <a:xfrm>
              <a:off x="3167" y="1884"/>
              <a:ext cx="19" cy="17"/>
            </a:xfrm>
            <a:custGeom>
              <a:avLst/>
              <a:gdLst>
                <a:gd name="T0" fmla="*/ 0 w 37"/>
                <a:gd name="T1" fmla="*/ 0 h 35"/>
                <a:gd name="T2" fmla="*/ 1 w 37"/>
                <a:gd name="T3" fmla="*/ 0 h 35"/>
                <a:gd name="T4" fmla="*/ 1 w 37"/>
                <a:gd name="T5" fmla="*/ 0 h 35"/>
                <a:gd name="T6" fmla="*/ 1 w 37"/>
                <a:gd name="T7" fmla="*/ 0 h 35"/>
                <a:gd name="T8" fmla="*/ 0 w 37"/>
                <a:gd name="T9" fmla="*/ 0 h 35"/>
                <a:gd name="T10" fmla="*/ 0 w 37"/>
                <a:gd name="T11" fmla="*/ 0 h 35"/>
                <a:gd name="T12" fmla="*/ 0 60000 65536"/>
                <a:gd name="T13" fmla="*/ 0 60000 65536"/>
                <a:gd name="T14" fmla="*/ 0 60000 65536"/>
                <a:gd name="T15" fmla="*/ 0 60000 65536"/>
                <a:gd name="T16" fmla="*/ 0 60000 65536"/>
                <a:gd name="T17" fmla="*/ 0 60000 65536"/>
                <a:gd name="T18" fmla="*/ 0 w 37"/>
                <a:gd name="T19" fmla="*/ 0 h 35"/>
                <a:gd name="T20" fmla="*/ 37 w 37"/>
                <a:gd name="T21" fmla="*/ 35 h 35"/>
              </a:gdLst>
              <a:ahLst/>
              <a:cxnLst>
                <a:cxn ang="T12">
                  <a:pos x="T0" y="T1"/>
                </a:cxn>
                <a:cxn ang="T13">
                  <a:pos x="T2" y="T3"/>
                </a:cxn>
                <a:cxn ang="T14">
                  <a:pos x="T4" y="T5"/>
                </a:cxn>
                <a:cxn ang="T15">
                  <a:pos x="T6" y="T7"/>
                </a:cxn>
                <a:cxn ang="T16">
                  <a:pos x="T8" y="T9"/>
                </a:cxn>
                <a:cxn ang="T17">
                  <a:pos x="T10" y="T11"/>
                </a:cxn>
              </a:cxnLst>
              <a:rect l="T18" t="T19" r="T20" b="T21"/>
              <a:pathLst>
                <a:path w="37" h="35">
                  <a:moveTo>
                    <a:pt x="0" y="15"/>
                  </a:moveTo>
                  <a:lnTo>
                    <a:pt x="15" y="35"/>
                  </a:lnTo>
                  <a:lnTo>
                    <a:pt x="37" y="23"/>
                  </a:lnTo>
                  <a:lnTo>
                    <a:pt x="23" y="0"/>
                  </a:lnTo>
                  <a:lnTo>
                    <a:pt x="0" y="15"/>
                  </a:lnTo>
                  <a:close/>
                </a:path>
              </a:pathLst>
            </a:custGeom>
            <a:solidFill>
              <a:srgbClr val="000000"/>
            </a:solidFill>
            <a:ln w="9525">
              <a:noFill/>
              <a:round/>
              <a:headEnd/>
              <a:tailEnd/>
            </a:ln>
          </p:spPr>
          <p:txBody>
            <a:bodyPr/>
            <a:lstStyle/>
            <a:p>
              <a:endParaRPr lang="ja-JP" altLang="en-US"/>
            </a:p>
          </p:txBody>
        </p:sp>
        <p:sp>
          <p:nvSpPr>
            <p:cNvPr id="50249" name="Freeform 246"/>
            <p:cNvSpPr>
              <a:spLocks/>
            </p:cNvSpPr>
            <p:nvPr/>
          </p:nvSpPr>
          <p:spPr bwMode="auto">
            <a:xfrm>
              <a:off x="2799" y="1570"/>
              <a:ext cx="25" cy="18"/>
            </a:xfrm>
            <a:custGeom>
              <a:avLst/>
              <a:gdLst>
                <a:gd name="T0" fmla="*/ 1 w 49"/>
                <a:gd name="T1" fmla="*/ 0 h 36"/>
                <a:gd name="T2" fmla="*/ 0 w 49"/>
                <a:gd name="T3" fmla="*/ 1 h 36"/>
                <a:gd name="T4" fmla="*/ 1 w 49"/>
                <a:gd name="T5" fmla="*/ 1 h 36"/>
                <a:gd name="T6" fmla="*/ 1 w 49"/>
                <a:gd name="T7" fmla="*/ 0 h 36"/>
                <a:gd name="T8" fmla="*/ 1 w 49"/>
                <a:gd name="T9" fmla="*/ 0 h 36"/>
                <a:gd name="T10" fmla="*/ 0 60000 65536"/>
                <a:gd name="T11" fmla="*/ 0 60000 65536"/>
                <a:gd name="T12" fmla="*/ 0 60000 65536"/>
                <a:gd name="T13" fmla="*/ 0 60000 65536"/>
                <a:gd name="T14" fmla="*/ 0 60000 65536"/>
                <a:gd name="T15" fmla="*/ 0 w 49"/>
                <a:gd name="T16" fmla="*/ 0 h 36"/>
                <a:gd name="T17" fmla="*/ 49 w 49"/>
                <a:gd name="T18" fmla="*/ 36 h 36"/>
              </a:gdLst>
              <a:ahLst/>
              <a:cxnLst>
                <a:cxn ang="T10">
                  <a:pos x="T0" y="T1"/>
                </a:cxn>
                <a:cxn ang="T11">
                  <a:pos x="T2" y="T3"/>
                </a:cxn>
                <a:cxn ang="T12">
                  <a:pos x="T4" y="T5"/>
                </a:cxn>
                <a:cxn ang="T13">
                  <a:pos x="T6" y="T7"/>
                </a:cxn>
                <a:cxn ang="T14">
                  <a:pos x="T8" y="T9"/>
                </a:cxn>
              </a:cxnLst>
              <a:rect l="T15" t="T16" r="T17" b="T18"/>
              <a:pathLst>
                <a:path w="49" h="36">
                  <a:moveTo>
                    <a:pt x="11" y="0"/>
                  </a:moveTo>
                  <a:lnTo>
                    <a:pt x="0" y="29"/>
                  </a:lnTo>
                  <a:lnTo>
                    <a:pt x="49" y="36"/>
                  </a:lnTo>
                  <a:lnTo>
                    <a:pt x="11" y="0"/>
                  </a:lnTo>
                  <a:close/>
                </a:path>
              </a:pathLst>
            </a:custGeom>
            <a:solidFill>
              <a:srgbClr val="ABA863"/>
            </a:solidFill>
            <a:ln w="9525">
              <a:noFill/>
              <a:round/>
              <a:headEnd/>
              <a:tailEnd/>
            </a:ln>
          </p:spPr>
          <p:txBody>
            <a:bodyPr/>
            <a:lstStyle/>
            <a:p>
              <a:endParaRPr lang="ja-JP" altLang="en-US"/>
            </a:p>
          </p:txBody>
        </p:sp>
        <p:sp>
          <p:nvSpPr>
            <p:cNvPr id="50250" name="Freeform 247"/>
            <p:cNvSpPr>
              <a:spLocks/>
            </p:cNvSpPr>
            <p:nvPr/>
          </p:nvSpPr>
          <p:spPr bwMode="auto">
            <a:xfrm>
              <a:off x="2869" y="1601"/>
              <a:ext cx="34" cy="17"/>
            </a:xfrm>
            <a:custGeom>
              <a:avLst/>
              <a:gdLst>
                <a:gd name="T0" fmla="*/ 1 w 67"/>
                <a:gd name="T1" fmla="*/ 0 h 35"/>
                <a:gd name="T2" fmla="*/ 0 w 67"/>
                <a:gd name="T3" fmla="*/ 0 h 35"/>
                <a:gd name="T4" fmla="*/ 1 w 67"/>
                <a:gd name="T5" fmla="*/ 0 h 35"/>
                <a:gd name="T6" fmla="*/ 1 w 67"/>
                <a:gd name="T7" fmla="*/ 0 h 35"/>
                <a:gd name="T8" fmla="*/ 1 w 67"/>
                <a:gd name="T9" fmla="*/ 0 h 35"/>
                <a:gd name="T10" fmla="*/ 0 60000 65536"/>
                <a:gd name="T11" fmla="*/ 0 60000 65536"/>
                <a:gd name="T12" fmla="*/ 0 60000 65536"/>
                <a:gd name="T13" fmla="*/ 0 60000 65536"/>
                <a:gd name="T14" fmla="*/ 0 60000 65536"/>
                <a:gd name="T15" fmla="*/ 0 w 67"/>
                <a:gd name="T16" fmla="*/ 0 h 35"/>
                <a:gd name="T17" fmla="*/ 67 w 67"/>
                <a:gd name="T18" fmla="*/ 35 h 35"/>
              </a:gdLst>
              <a:ahLst/>
              <a:cxnLst>
                <a:cxn ang="T10">
                  <a:pos x="T0" y="T1"/>
                </a:cxn>
                <a:cxn ang="T11">
                  <a:pos x="T2" y="T3"/>
                </a:cxn>
                <a:cxn ang="T12">
                  <a:pos x="T4" y="T5"/>
                </a:cxn>
                <a:cxn ang="T13">
                  <a:pos x="T6" y="T7"/>
                </a:cxn>
                <a:cxn ang="T14">
                  <a:pos x="T8" y="T9"/>
                </a:cxn>
              </a:cxnLst>
              <a:rect l="T15" t="T16" r="T17" b="T18"/>
              <a:pathLst>
                <a:path w="67" h="35">
                  <a:moveTo>
                    <a:pt x="36" y="0"/>
                  </a:moveTo>
                  <a:lnTo>
                    <a:pt x="0" y="31"/>
                  </a:lnTo>
                  <a:lnTo>
                    <a:pt x="67" y="35"/>
                  </a:lnTo>
                  <a:lnTo>
                    <a:pt x="36" y="0"/>
                  </a:lnTo>
                  <a:close/>
                </a:path>
              </a:pathLst>
            </a:custGeom>
            <a:solidFill>
              <a:srgbClr val="ABA863"/>
            </a:solidFill>
            <a:ln w="9525">
              <a:noFill/>
              <a:round/>
              <a:headEnd/>
              <a:tailEnd/>
            </a:ln>
          </p:spPr>
          <p:txBody>
            <a:bodyPr/>
            <a:lstStyle/>
            <a:p>
              <a:endParaRPr lang="ja-JP" altLang="en-US"/>
            </a:p>
          </p:txBody>
        </p:sp>
        <p:sp>
          <p:nvSpPr>
            <p:cNvPr id="50251" name="Freeform 248"/>
            <p:cNvSpPr>
              <a:spLocks/>
            </p:cNvSpPr>
            <p:nvPr/>
          </p:nvSpPr>
          <p:spPr bwMode="auto">
            <a:xfrm>
              <a:off x="2820" y="1610"/>
              <a:ext cx="16" cy="21"/>
            </a:xfrm>
            <a:custGeom>
              <a:avLst/>
              <a:gdLst>
                <a:gd name="T0" fmla="*/ 0 w 33"/>
                <a:gd name="T1" fmla="*/ 0 h 41"/>
                <a:gd name="T2" fmla="*/ 0 w 33"/>
                <a:gd name="T3" fmla="*/ 1 h 41"/>
                <a:gd name="T4" fmla="*/ 0 w 33"/>
                <a:gd name="T5" fmla="*/ 1 h 41"/>
                <a:gd name="T6" fmla="*/ 0 w 33"/>
                <a:gd name="T7" fmla="*/ 0 h 41"/>
                <a:gd name="T8" fmla="*/ 0 w 33"/>
                <a:gd name="T9" fmla="*/ 0 h 41"/>
                <a:gd name="T10" fmla="*/ 0 60000 65536"/>
                <a:gd name="T11" fmla="*/ 0 60000 65536"/>
                <a:gd name="T12" fmla="*/ 0 60000 65536"/>
                <a:gd name="T13" fmla="*/ 0 60000 65536"/>
                <a:gd name="T14" fmla="*/ 0 60000 65536"/>
                <a:gd name="T15" fmla="*/ 0 w 33"/>
                <a:gd name="T16" fmla="*/ 0 h 41"/>
                <a:gd name="T17" fmla="*/ 33 w 33"/>
                <a:gd name="T18" fmla="*/ 41 h 41"/>
              </a:gdLst>
              <a:ahLst/>
              <a:cxnLst>
                <a:cxn ang="T10">
                  <a:pos x="T0" y="T1"/>
                </a:cxn>
                <a:cxn ang="T11">
                  <a:pos x="T2" y="T3"/>
                </a:cxn>
                <a:cxn ang="T12">
                  <a:pos x="T4" y="T5"/>
                </a:cxn>
                <a:cxn ang="T13">
                  <a:pos x="T6" y="T7"/>
                </a:cxn>
                <a:cxn ang="T14">
                  <a:pos x="T8" y="T9"/>
                </a:cxn>
              </a:cxnLst>
              <a:rect l="T15" t="T16" r="T17" b="T18"/>
              <a:pathLst>
                <a:path w="33" h="41">
                  <a:moveTo>
                    <a:pt x="15" y="0"/>
                  </a:moveTo>
                  <a:lnTo>
                    <a:pt x="0" y="27"/>
                  </a:lnTo>
                  <a:lnTo>
                    <a:pt x="33" y="41"/>
                  </a:lnTo>
                  <a:lnTo>
                    <a:pt x="15" y="0"/>
                  </a:lnTo>
                  <a:close/>
                </a:path>
              </a:pathLst>
            </a:custGeom>
            <a:solidFill>
              <a:srgbClr val="ABA863"/>
            </a:solidFill>
            <a:ln w="9525">
              <a:noFill/>
              <a:round/>
              <a:headEnd/>
              <a:tailEnd/>
            </a:ln>
          </p:spPr>
          <p:txBody>
            <a:bodyPr/>
            <a:lstStyle/>
            <a:p>
              <a:endParaRPr lang="ja-JP" altLang="en-US"/>
            </a:p>
          </p:txBody>
        </p:sp>
        <p:sp>
          <p:nvSpPr>
            <p:cNvPr id="50252" name="Freeform 249"/>
            <p:cNvSpPr>
              <a:spLocks/>
            </p:cNvSpPr>
            <p:nvPr/>
          </p:nvSpPr>
          <p:spPr bwMode="auto">
            <a:xfrm>
              <a:off x="2635" y="1657"/>
              <a:ext cx="23" cy="22"/>
            </a:xfrm>
            <a:custGeom>
              <a:avLst/>
              <a:gdLst>
                <a:gd name="T0" fmla="*/ 0 w 45"/>
                <a:gd name="T1" fmla="*/ 0 h 45"/>
                <a:gd name="T2" fmla="*/ 1 w 45"/>
                <a:gd name="T3" fmla="*/ 0 h 45"/>
                <a:gd name="T4" fmla="*/ 1 w 45"/>
                <a:gd name="T5" fmla="*/ 0 h 45"/>
                <a:gd name="T6" fmla="*/ 0 w 45"/>
                <a:gd name="T7" fmla="*/ 0 h 45"/>
                <a:gd name="T8" fmla="*/ 0 w 45"/>
                <a:gd name="T9" fmla="*/ 0 h 45"/>
                <a:gd name="T10" fmla="*/ 0 60000 65536"/>
                <a:gd name="T11" fmla="*/ 0 60000 65536"/>
                <a:gd name="T12" fmla="*/ 0 60000 65536"/>
                <a:gd name="T13" fmla="*/ 0 60000 65536"/>
                <a:gd name="T14" fmla="*/ 0 60000 65536"/>
                <a:gd name="T15" fmla="*/ 0 w 45"/>
                <a:gd name="T16" fmla="*/ 0 h 45"/>
                <a:gd name="T17" fmla="*/ 45 w 45"/>
                <a:gd name="T18" fmla="*/ 45 h 45"/>
              </a:gdLst>
              <a:ahLst/>
              <a:cxnLst>
                <a:cxn ang="T10">
                  <a:pos x="T0" y="T1"/>
                </a:cxn>
                <a:cxn ang="T11">
                  <a:pos x="T2" y="T3"/>
                </a:cxn>
                <a:cxn ang="T12">
                  <a:pos x="T4" y="T5"/>
                </a:cxn>
                <a:cxn ang="T13">
                  <a:pos x="T6" y="T7"/>
                </a:cxn>
                <a:cxn ang="T14">
                  <a:pos x="T8" y="T9"/>
                </a:cxn>
              </a:cxnLst>
              <a:rect l="T15" t="T16" r="T17" b="T18"/>
              <a:pathLst>
                <a:path w="45" h="45">
                  <a:moveTo>
                    <a:pt x="0" y="0"/>
                  </a:moveTo>
                  <a:lnTo>
                    <a:pt x="45" y="25"/>
                  </a:lnTo>
                  <a:lnTo>
                    <a:pt x="9" y="45"/>
                  </a:lnTo>
                  <a:lnTo>
                    <a:pt x="0" y="0"/>
                  </a:lnTo>
                  <a:close/>
                </a:path>
              </a:pathLst>
            </a:custGeom>
            <a:solidFill>
              <a:srgbClr val="ABA863"/>
            </a:solidFill>
            <a:ln w="9525">
              <a:noFill/>
              <a:round/>
              <a:headEnd/>
              <a:tailEnd/>
            </a:ln>
          </p:spPr>
          <p:txBody>
            <a:bodyPr/>
            <a:lstStyle/>
            <a:p>
              <a:endParaRPr lang="ja-JP" altLang="en-US"/>
            </a:p>
          </p:txBody>
        </p:sp>
        <p:sp>
          <p:nvSpPr>
            <p:cNvPr id="50253" name="Freeform 250"/>
            <p:cNvSpPr>
              <a:spLocks/>
            </p:cNvSpPr>
            <p:nvPr/>
          </p:nvSpPr>
          <p:spPr bwMode="auto">
            <a:xfrm>
              <a:off x="2645" y="1697"/>
              <a:ext cx="27" cy="25"/>
            </a:xfrm>
            <a:custGeom>
              <a:avLst/>
              <a:gdLst>
                <a:gd name="T0" fmla="*/ 1 w 52"/>
                <a:gd name="T1" fmla="*/ 0 h 48"/>
                <a:gd name="T2" fmla="*/ 0 w 52"/>
                <a:gd name="T3" fmla="*/ 1 h 48"/>
                <a:gd name="T4" fmla="*/ 1 w 52"/>
                <a:gd name="T5" fmla="*/ 1 h 48"/>
                <a:gd name="T6" fmla="*/ 1 w 52"/>
                <a:gd name="T7" fmla="*/ 0 h 48"/>
                <a:gd name="T8" fmla="*/ 1 w 52"/>
                <a:gd name="T9" fmla="*/ 0 h 48"/>
                <a:gd name="T10" fmla="*/ 0 60000 65536"/>
                <a:gd name="T11" fmla="*/ 0 60000 65536"/>
                <a:gd name="T12" fmla="*/ 0 60000 65536"/>
                <a:gd name="T13" fmla="*/ 0 60000 65536"/>
                <a:gd name="T14" fmla="*/ 0 60000 65536"/>
                <a:gd name="T15" fmla="*/ 0 w 52"/>
                <a:gd name="T16" fmla="*/ 0 h 48"/>
                <a:gd name="T17" fmla="*/ 52 w 52"/>
                <a:gd name="T18" fmla="*/ 48 h 48"/>
              </a:gdLst>
              <a:ahLst/>
              <a:cxnLst>
                <a:cxn ang="T10">
                  <a:pos x="T0" y="T1"/>
                </a:cxn>
                <a:cxn ang="T11">
                  <a:pos x="T2" y="T3"/>
                </a:cxn>
                <a:cxn ang="T12">
                  <a:pos x="T4" y="T5"/>
                </a:cxn>
                <a:cxn ang="T13">
                  <a:pos x="T6" y="T7"/>
                </a:cxn>
                <a:cxn ang="T14">
                  <a:pos x="T8" y="T9"/>
                </a:cxn>
              </a:cxnLst>
              <a:rect l="T15" t="T16" r="T17" b="T18"/>
              <a:pathLst>
                <a:path w="52" h="48">
                  <a:moveTo>
                    <a:pt x="52" y="0"/>
                  </a:moveTo>
                  <a:lnTo>
                    <a:pt x="0" y="16"/>
                  </a:lnTo>
                  <a:lnTo>
                    <a:pt x="31" y="48"/>
                  </a:lnTo>
                  <a:lnTo>
                    <a:pt x="52" y="0"/>
                  </a:lnTo>
                  <a:close/>
                </a:path>
              </a:pathLst>
            </a:custGeom>
            <a:solidFill>
              <a:srgbClr val="ABA863"/>
            </a:solidFill>
            <a:ln w="9525">
              <a:noFill/>
              <a:round/>
              <a:headEnd/>
              <a:tailEnd/>
            </a:ln>
          </p:spPr>
          <p:txBody>
            <a:bodyPr/>
            <a:lstStyle/>
            <a:p>
              <a:endParaRPr lang="ja-JP" altLang="en-US"/>
            </a:p>
          </p:txBody>
        </p:sp>
        <p:sp>
          <p:nvSpPr>
            <p:cNvPr id="50254" name="Freeform 251"/>
            <p:cNvSpPr>
              <a:spLocks/>
            </p:cNvSpPr>
            <p:nvPr/>
          </p:nvSpPr>
          <p:spPr bwMode="auto">
            <a:xfrm>
              <a:off x="2698" y="1717"/>
              <a:ext cx="29" cy="17"/>
            </a:xfrm>
            <a:custGeom>
              <a:avLst/>
              <a:gdLst>
                <a:gd name="T0" fmla="*/ 0 w 59"/>
                <a:gd name="T1" fmla="*/ 0 h 34"/>
                <a:gd name="T2" fmla="*/ 0 w 59"/>
                <a:gd name="T3" fmla="*/ 1 h 34"/>
                <a:gd name="T4" fmla="*/ 0 w 59"/>
                <a:gd name="T5" fmla="*/ 1 h 34"/>
                <a:gd name="T6" fmla="*/ 0 w 59"/>
                <a:gd name="T7" fmla="*/ 0 h 34"/>
                <a:gd name="T8" fmla="*/ 0 w 59"/>
                <a:gd name="T9" fmla="*/ 0 h 34"/>
                <a:gd name="T10" fmla="*/ 0 60000 65536"/>
                <a:gd name="T11" fmla="*/ 0 60000 65536"/>
                <a:gd name="T12" fmla="*/ 0 60000 65536"/>
                <a:gd name="T13" fmla="*/ 0 60000 65536"/>
                <a:gd name="T14" fmla="*/ 0 60000 65536"/>
                <a:gd name="T15" fmla="*/ 0 w 59"/>
                <a:gd name="T16" fmla="*/ 0 h 34"/>
                <a:gd name="T17" fmla="*/ 59 w 59"/>
                <a:gd name="T18" fmla="*/ 34 h 34"/>
              </a:gdLst>
              <a:ahLst/>
              <a:cxnLst>
                <a:cxn ang="T10">
                  <a:pos x="T0" y="T1"/>
                </a:cxn>
                <a:cxn ang="T11">
                  <a:pos x="T2" y="T3"/>
                </a:cxn>
                <a:cxn ang="T12">
                  <a:pos x="T4" y="T5"/>
                </a:cxn>
                <a:cxn ang="T13">
                  <a:pos x="T6" y="T7"/>
                </a:cxn>
                <a:cxn ang="T14">
                  <a:pos x="T8" y="T9"/>
                </a:cxn>
              </a:cxnLst>
              <a:rect l="T15" t="T16" r="T17" b="T18"/>
              <a:pathLst>
                <a:path w="59" h="34">
                  <a:moveTo>
                    <a:pt x="0" y="0"/>
                  </a:moveTo>
                  <a:lnTo>
                    <a:pt x="0" y="34"/>
                  </a:lnTo>
                  <a:lnTo>
                    <a:pt x="59" y="20"/>
                  </a:lnTo>
                  <a:lnTo>
                    <a:pt x="0" y="0"/>
                  </a:lnTo>
                  <a:close/>
                </a:path>
              </a:pathLst>
            </a:custGeom>
            <a:solidFill>
              <a:srgbClr val="ABA863"/>
            </a:solidFill>
            <a:ln w="9525">
              <a:noFill/>
              <a:round/>
              <a:headEnd/>
              <a:tailEnd/>
            </a:ln>
          </p:spPr>
          <p:txBody>
            <a:bodyPr/>
            <a:lstStyle/>
            <a:p>
              <a:endParaRPr lang="ja-JP" altLang="en-US"/>
            </a:p>
          </p:txBody>
        </p:sp>
        <p:sp>
          <p:nvSpPr>
            <p:cNvPr id="50255" name="Freeform 252"/>
            <p:cNvSpPr>
              <a:spLocks/>
            </p:cNvSpPr>
            <p:nvPr/>
          </p:nvSpPr>
          <p:spPr bwMode="auto">
            <a:xfrm>
              <a:off x="2659" y="1743"/>
              <a:ext cx="15" cy="32"/>
            </a:xfrm>
            <a:custGeom>
              <a:avLst/>
              <a:gdLst>
                <a:gd name="T0" fmla="*/ 0 w 29"/>
                <a:gd name="T1" fmla="*/ 1 h 64"/>
                <a:gd name="T2" fmla="*/ 1 w 29"/>
                <a:gd name="T3" fmla="*/ 1 h 64"/>
                <a:gd name="T4" fmla="*/ 1 w 29"/>
                <a:gd name="T5" fmla="*/ 0 h 64"/>
                <a:gd name="T6" fmla="*/ 0 w 29"/>
                <a:gd name="T7" fmla="*/ 1 h 64"/>
                <a:gd name="T8" fmla="*/ 0 w 29"/>
                <a:gd name="T9" fmla="*/ 1 h 64"/>
                <a:gd name="T10" fmla="*/ 0 60000 65536"/>
                <a:gd name="T11" fmla="*/ 0 60000 65536"/>
                <a:gd name="T12" fmla="*/ 0 60000 65536"/>
                <a:gd name="T13" fmla="*/ 0 60000 65536"/>
                <a:gd name="T14" fmla="*/ 0 60000 65536"/>
                <a:gd name="T15" fmla="*/ 0 w 29"/>
                <a:gd name="T16" fmla="*/ 0 h 64"/>
                <a:gd name="T17" fmla="*/ 29 w 29"/>
                <a:gd name="T18" fmla="*/ 64 h 64"/>
              </a:gdLst>
              <a:ahLst/>
              <a:cxnLst>
                <a:cxn ang="T10">
                  <a:pos x="T0" y="T1"/>
                </a:cxn>
                <a:cxn ang="T11">
                  <a:pos x="T2" y="T3"/>
                </a:cxn>
                <a:cxn ang="T12">
                  <a:pos x="T4" y="T5"/>
                </a:cxn>
                <a:cxn ang="T13">
                  <a:pos x="T6" y="T7"/>
                </a:cxn>
                <a:cxn ang="T14">
                  <a:pos x="T8" y="T9"/>
                </a:cxn>
              </a:cxnLst>
              <a:rect l="T15" t="T16" r="T17" b="T18"/>
              <a:pathLst>
                <a:path w="29" h="64">
                  <a:moveTo>
                    <a:pt x="0" y="15"/>
                  </a:moveTo>
                  <a:lnTo>
                    <a:pt x="10" y="64"/>
                  </a:lnTo>
                  <a:lnTo>
                    <a:pt x="29" y="0"/>
                  </a:lnTo>
                  <a:lnTo>
                    <a:pt x="0" y="15"/>
                  </a:lnTo>
                  <a:close/>
                </a:path>
              </a:pathLst>
            </a:custGeom>
            <a:solidFill>
              <a:srgbClr val="ABA863"/>
            </a:solidFill>
            <a:ln w="9525">
              <a:noFill/>
              <a:round/>
              <a:headEnd/>
              <a:tailEnd/>
            </a:ln>
          </p:spPr>
          <p:txBody>
            <a:bodyPr/>
            <a:lstStyle/>
            <a:p>
              <a:endParaRPr lang="ja-JP" altLang="en-US"/>
            </a:p>
          </p:txBody>
        </p:sp>
        <p:sp>
          <p:nvSpPr>
            <p:cNvPr id="50256" name="Freeform 253"/>
            <p:cNvSpPr>
              <a:spLocks/>
            </p:cNvSpPr>
            <p:nvPr/>
          </p:nvSpPr>
          <p:spPr bwMode="auto">
            <a:xfrm>
              <a:off x="2787" y="1732"/>
              <a:ext cx="26" cy="18"/>
            </a:xfrm>
            <a:custGeom>
              <a:avLst/>
              <a:gdLst>
                <a:gd name="T0" fmla="*/ 1 w 51"/>
                <a:gd name="T1" fmla="*/ 0 h 38"/>
                <a:gd name="T2" fmla="*/ 0 w 51"/>
                <a:gd name="T3" fmla="*/ 0 h 38"/>
                <a:gd name="T4" fmla="*/ 1 w 51"/>
                <a:gd name="T5" fmla="*/ 0 h 38"/>
                <a:gd name="T6" fmla="*/ 1 w 51"/>
                <a:gd name="T7" fmla="*/ 0 h 38"/>
                <a:gd name="T8" fmla="*/ 1 w 51"/>
                <a:gd name="T9" fmla="*/ 0 h 38"/>
                <a:gd name="T10" fmla="*/ 0 60000 65536"/>
                <a:gd name="T11" fmla="*/ 0 60000 65536"/>
                <a:gd name="T12" fmla="*/ 0 60000 65536"/>
                <a:gd name="T13" fmla="*/ 0 60000 65536"/>
                <a:gd name="T14" fmla="*/ 0 60000 65536"/>
                <a:gd name="T15" fmla="*/ 0 w 51"/>
                <a:gd name="T16" fmla="*/ 0 h 38"/>
                <a:gd name="T17" fmla="*/ 51 w 51"/>
                <a:gd name="T18" fmla="*/ 38 h 38"/>
              </a:gdLst>
              <a:ahLst/>
              <a:cxnLst>
                <a:cxn ang="T10">
                  <a:pos x="T0" y="T1"/>
                </a:cxn>
                <a:cxn ang="T11">
                  <a:pos x="T2" y="T3"/>
                </a:cxn>
                <a:cxn ang="T12">
                  <a:pos x="T4" y="T5"/>
                </a:cxn>
                <a:cxn ang="T13">
                  <a:pos x="T6" y="T7"/>
                </a:cxn>
                <a:cxn ang="T14">
                  <a:pos x="T8" y="T9"/>
                </a:cxn>
              </a:cxnLst>
              <a:rect l="T15" t="T16" r="T17" b="T18"/>
              <a:pathLst>
                <a:path w="51" h="38">
                  <a:moveTo>
                    <a:pt x="41" y="0"/>
                  </a:moveTo>
                  <a:lnTo>
                    <a:pt x="0" y="15"/>
                  </a:lnTo>
                  <a:lnTo>
                    <a:pt x="51" y="38"/>
                  </a:lnTo>
                  <a:lnTo>
                    <a:pt x="41" y="0"/>
                  </a:lnTo>
                  <a:close/>
                </a:path>
              </a:pathLst>
            </a:custGeom>
            <a:solidFill>
              <a:srgbClr val="ABA863"/>
            </a:solidFill>
            <a:ln w="9525">
              <a:noFill/>
              <a:round/>
              <a:headEnd/>
              <a:tailEnd/>
            </a:ln>
          </p:spPr>
          <p:txBody>
            <a:bodyPr/>
            <a:lstStyle/>
            <a:p>
              <a:endParaRPr lang="ja-JP" altLang="en-US"/>
            </a:p>
          </p:txBody>
        </p:sp>
        <p:sp>
          <p:nvSpPr>
            <p:cNvPr id="50257" name="Freeform 254"/>
            <p:cNvSpPr>
              <a:spLocks/>
            </p:cNvSpPr>
            <p:nvPr/>
          </p:nvSpPr>
          <p:spPr bwMode="auto">
            <a:xfrm>
              <a:off x="2814" y="1766"/>
              <a:ext cx="20" cy="27"/>
            </a:xfrm>
            <a:custGeom>
              <a:avLst/>
              <a:gdLst>
                <a:gd name="T0" fmla="*/ 0 w 42"/>
                <a:gd name="T1" fmla="*/ 0 h 55"/>
                <a:gd name="T2" fmla="*/ 0 w 42"/>
                <a:gd name="T3" fmla="*/ 0 h 55"/>
                <a:gd name="T4" fmla="*/ 0 w 42"/>
                <a:gd name="T5" fmla="*/ 0 h 55"/>
                <a:gd name="T6" fmla="*/ 0 w 42"/>
                <a:gd name="T7" fmla="*/ 0 h 55"/>
                <a:gd name="T8" fmla="*/ 0 w 42"/>
                <a:gd name="T9" fmla="*/ 0 h 55"/>
                <a:gd name="T10" fmla="*/ 0 60000 65536"/>
                <a:gd name="T11" fmla="*/ 0 60000 65536"/>
                <a:gd name="T12" fmla="*/ 0 60000 65536"/>
                <a:gd name="T13" fmla="*/ 0 60000 65536"/>
                <a:gd name="T14" fmla="*/ 0 60000 65536"/>
                <a:gd name="T15" fmla="*/ 0 w 42"/>
                <a:gd name="T16" fmla="*/ 0 h 55"/>
                <a:gd name="T17" fmla="*/ 42 w 42"/>
                <a:gd name="T18" fmla="*/ 55 h 55"/>
              </a:gdLst>
              <a:ahLst/>
              <a:cxnLst>
                <a:cxn ang="T10">
                  <a:pos x="T0" y="T1"/>
                </a:cxn>
                <a:cxn ang="T11">
                  <a:pos x="T2" y="T3"/>
                </a:cxn>
                <a:cxn ang="T12">
                  <a:pos x="T4" y="T5"/>
                </a:cxn>
                <a:cxn ang="T13">
                  <a:pos x="T6" y="T7"/>
                </a:cxn>
                <a:cxn ang="T14">
                  <a:pos x="T8" y="T9"/>
                </a:cxn>
              </a:cxnLst>
              <a:rect l="T15" t="T16" r="T17" b="T18"/>
              <a:pathLst>
                <a:path w="42" h="55">
                  <a:moveTo>
                    <a:pt x="0" y="11"/>
                  </a:moveTo>
                  <a:lnTo>
                    <a:pt x="42" y="0"/>
                  </a:lnTo>
                  <a:lnTo>
                    <a:pt x="35" y="55"/>
                  </a:lnTo>
                  <a:lnTo>
                    <a:pt x="0" y="11"/>
                  </a:lnTo>
                  <a:close/>
                </a:path>
              </a:pathLst>
            </a:custGeom>
            <a:solidFill>
              <a:srgbClr val="ABA863"/>
            </a:solidFill>
            <a:ln w="9525">
              <a:noFill/>
              <a:round/>
              <a:headEnd/>
              <a:tailEnd/>
            </a:ln>
          </p:spPr>
          <p:txBody>
            <a:bodyPr/>
            <a:lstStyle/>
            <a:p>
              <a:endParaRPr lang="ja-JP" altLang="en-US"/>
            </a:p>
          </p:txBody>
        </p:sp>
        <p:sp>
          <p:nvSpPr>
            <p:cNvPr id="50258" name="Freeform 255"/>
            <p:cNvSpPr>
              <a:spLocks/>
            </p:cNvSpPr>
            <p:nvPr/>
          </p:nvSpPr>
          <p:spPr bwMode="auto">
            <a:xfrm>
              <a:off x="2882" y="1643"/>
              <a:ext cx="21" cy="22"/>
            </a:xfrm>
            <a:custGeom>
              <a:avLst/>
              <a:gdLst>
                <a:gd name="T0" fmla="*/ 0 w 41"/>
                <a:gd name="T1" fmla="*/ 0 h 46"/>
                <a:gd name="T2" fmla="*/ 1 w 41"/>
                <a:gd name="T3" fmla="*/ 0 h 46"/>
                <a:gd name="T4" fmla="*/ 1 w 41"/>
                <a:gd name="T5" fmla="*/ 0 h 46"/>
                <a:gd name="T6" fmla="*/ 0 w 41"/>
                <a:gd name="T7" fmla="*/ 0 h 46"/>
                <a:gd name="T8" fmla="*/ 0 w 41"/>
                <a:gd name="T9" fmla="*/ 0 h 46"/>
                <a:gd name="T10" fmla="*/ 0 60000 65536"/>
                <a:gd name="T11" fmla="*/ 0 60000 65536"/>
                <a:gd name="T12" fmla="*/ 0 60000 65536"/>
                <a:gd name="T13" fmla="*/ 0 60000 65536"/>
                <a:gd name="T14" fmla="*/ 0 60000 65536"/>
                <a:gd name="T15" fmla="*/ 0 w 41"/>
                <a:gd name="T16" fmla="*/ 0 h 46"/>
                <a:gd name="T17" fmla="*/ 41 w 41"/>
                <a:gd name="T18" fmla="*/ 46 h 46"/>
              </a:gdLst>
              <a:ahLst/>
              <a:cxnLst>
                <a:cxn ang="T10">
                  <a:pos x="T0" y="T1"/>
                </a:cxn>
                <a:cxn ang="T11">
                  <a:pos x="T2" y="T3"/>
                </a:cxn>
                <a:cxn ang="T12">
                  <a:pos x="T4" y="T5"/>
                </a:cxn>
                <a:cxn ang="T13">
                  <a:pos x="T6" y="T7"/>
                </a:cxn>
                <a:cxn ang="T14">
                  <a:pos x="T8" y="T9"/>
                </a:cxn>
              </a:cxnLst>
              <a:rect l="T15" t="T16" r="T17" b="T18"/>
              <a:pathLst>
                <a:path w="41" h="46">
                  <a:moveTo>
                    <a:pt x="0" y="3"/>
                  </a:moveTo>
                  <a:lnTo>
                    <a:pt x="6" y="46"/>
                  </a:lnTo>
                  <a:lnTo>
                    <a:pt x="41" y="0"/>
                  </a:lnTo>
                  <a:lnTo>
                    <a:pt x="0" y="3"/>
                  </a:lnTo>
                  <a:close/>
                </a:path>
              </a:pathLst>
            </a:custGeom>
            <a:solidFill>
              <a:srgbClr val="ABA863"/>
            </a:solidFill>
            <a:ln w="9525">
              <a:noFill/>
              <a:round/>
              <a:headEnd/>
              <a:tailEnd/>
            </a:ln>
          </p:spPr>
          <p:txBody>
            <a:bodyPr/>
            <a:lstStyle/>
            <a:p>
              <a:endParaRPr lang="ja-JP" altLang="en-US"/>
            </a:p>
          </p:txBody>
        </p:sp>
        <p:sp>
          <p:nvSpPr>
            <p:cNvPr id="50259" name="Freeform 256"/>
            <p:cNvSpPr>
              <a:spLocks/>
            </p:cNvSpPr>
            <p:nvPr/>
          </p:nvSpPr>
          <p:spPr bwMode="auto">
            <a:xfrm>
              <a:off x="2923" y="1605"/>
              <a:ext cx="22" cy="18"/>
            </a:xfrm>
            <a:custGeom>
              <a:avLst/>
              <a:gdLst>
                <a:gd name="T0" fmla="*/ 1 w 42"/>
                <a:gd name="T1" fmla="*/ 0 h 36"/>
                <a:gd name="T2" fmla="*/ 0 w 42"/>
                <a:gd name="T3" fmla="*/ 1 h 36"/>
                <a:gd name="T4" fmla="*/ 1 w 42"/>
                <a:gd name="T5" fmla="*/ 1 h 36"/>
                <a:gd name="T6" fmla="*/ 1 w 42"/>
                <a:gd name="T7" fmla="*/ 0 h 36"/>
                <a:gd name="T8" fmla="*/ 1 w 42"/>
                <a:gd name="T9" fmla="*/ 0 h 36"/>
                <a:gd name="T10" fmla="*/ 0 60000 65536"/>
                <a:gd name="T11" fmla="*/ 0 60000 65536"/>
                <a:gd name="T12" fmla="*/ 0 60000 65536"/>
                <a:gd name="T13" fmla="*/ 0 60000 65536"/>
                <a:gd name="T14" fmla="*/ 0 60000 65536"/>
                <a:gd name="T15" fmla="*/ 0 w 42"/>
                <a:gd name="T16" fmla="*/ 0 h 36"/>
                <a:gd name="T17" fmla="*/ 42 w 42"/>
                <a:gd name="T18" fmla="*/ 36 h 36"/>
              </a:gdLst>
              <a:ahLst/>
              <a:cxnLst>
                <a:cxn ang="T10">
                  <a:pos x="T0" y="T1"/>
                </a:cxn>
                <a:cxn ang="T11">
                  <a:pos x="T2" y="T3"/>
                </a:cxn>
                <a:cxn ang="T12">
                  <a:pos x="T4" y="T5"/>
                </a:cxn>
                <a:cxn ang="T13">
                  <a:pos x="T6" y="T7"/>
                </a:cxn>
                <a:cxn ang="T14">
                  <a:pos x="T8" y="T9"/>
                </a:cxn>
              </a:cxnLst>
              <a:rect l="T15" t="T16" r="T17" b="T18"/>
              <a:pathLst>
                <a:path w="42" h="36">
                  <a:moveTo>
                    <a:pt x="42" y="0"/>
                  </a:moveTo>
                  <a:lnTo>
                    <a:pt x="0" y="7"/>
                  </a:lnTo>
                  <a:lnTo>
                    <a:pt x="6" y="36"/>
                  </a:lnTo>
                  <a:lnTo>
                    <a:pt x="42" y="0"/>
                  </a:lnTo>
                  <a:close/>
                </a:path>
              </a:pathLst>
            </a:custGeom>
            <a:solidFill>
              <a:srgbClr val="ABA863"/>
            </a:solidFill>
            <a:ln w="9525">
              <a:noFill/>
              <a:round/>
              <a:headEnd/>
              <a:tailEnd/>
            </a:ln>
          </p:spPr>
          <p:txBody>
            <a:bodyPr/>
            <a:lstStyle/>
            <a:p>
              <a:endParaRPr lang="ja-JP" altLang="en-US"/>
            </a:p>
          </p:txBody>
        </p:sp>
        <p:sp>
          <p:nvSpPr>
            <p:cNvPr id="50260" name="Freeform 257"/>
            <p:cNvSpPr>
              <a:spLocks/>
            </p:cNvSpPr>
            <p:nvPr/>
          </p:nvSpPr>
          <p:spPr bwMode="auto">
            <a:xfrm>
              <a:off x="2743" y="1559"/>
              <a:ext cx="20" cy="16"/>
            </a:xfrm>
            <a:custGeom>
              <a:avLst/>
              <a:gdLst>
                <a:gd name="T0" fmla="*/ 1 w 40"/>
                <a:gd name="T1" fmla="*/ 1 h 32"/>
                <a:gd name="T2" fmla="*/ 1 w 40"/>
                <a:gd name="T3" fmla="*/ 1 h 32"/>
                <a:gd name="T4" fmla="*/ 0 w 40"/>
                <a:gd name="T5" fmla="*/ 0 h 32"/>
                <a:gd name="T6" fmla="*/ 1 w 40"/>
                <a:gd name="T7" fmla="*/ 1 h 32"/>
                <a:gd name="T8" fmla="*/ 1 w 40"/>
                <a:gd name="T9" fmla="*/ 1 h 32"/>
                <a:gd name="T10" fmla="*/ 0 60000 65536"/>
                <a:gd name="T11" fmla="*/ 0 60000 65536"/>
                <a:gd name="T12" fmla="*/ 0 60000 65536"/>
                <a:gd name="T13" fmla="*/ 0 60000 65536"/>
                <a:gd name="T14" fmla="*/ 0 60000 65536"/>
                <a:gd name="T15" fmla="*/ 0 w 40"/>
                <a:gd name="T16" fmla="*/ 0 h 32"/>
                <a:gd name="T17" fmla="*/ 40 w 40"/>
                <a:gd name="T18" fmla="*/ 32 h 32"/>
              </a:gdLst>
              <a:ahLst/>
              <a:cxnLst>
                <a:cxn ang="T10">
                  <a:pos x="T0" y="T1"/>
                </a:cxn>
                <a:cxn ang="T11">
                  <a:pos x="T2" y="T3"/>
                </a:cxn>
                <a:cxn ang="T12">
                  <a:pos x="T4" y="T5"/>
                </a:cxn>
                <a:cxn ang="T13">
                  <a:pos x="T6" y="T7"/>
                </a:cxn>
                <a:cxn ang="T14">
                  <a:pos x="T8" y="T9"/>
                </a:cxn>
              </a:cxnLst>
              <a:rect l="T15" t="T16" r="T17" b="T18"/>
              <a:pathLst>
                <a:path w="40" h="32">
                  <a:moveTo>
                    <a:pt x="40" y="4"/>
                  </a:moveTo>
                  <a:lnTo>
                    <a:pt x="34" y="32"/>
                  </a:lnTo>
                  <a:lnTo>
                    <a:pt x="0" y="0"/>
                  </a:lnTo>
                  <a:lnTo>
                    <a:pt x="40" y="4"/>
                  </a:lnTo>
                  <a:close/>
                </a:path>
              </a:pathLst>
            </a:custGeom>
            <a:solidFill>
              <a:srgbClr val="ABA863"/>
            </a:solidFill>
            <a:ln w="9525">
              <a:noFill/>
              <a:round/>
              <a:headEnd/>
              <a:tailEnd/>
            </a:ln>
          </p:spPr>
          <p:txBody>
            <a:bodyPr/>
            <a:lstStyle/>
            <a:p>
              <a:endParaRPr lang="ja-JP" altLang="en-US"/>
            </a:p>
          </p:txBody>
        </p:sp>
        <p:sp>
          <p:nvSpPr>
            <p:cNvPr id="50261" name="Freeform 258"/>
            <p:cNvSpPr>
              <a:spLocks/>
            </p:cNvSpPr>
            <p:nvPr/>
          </p:nvSpPr>
          <p:spPr bwMode="auto">
            <a:xfrm>
              <a:off x="2583" y="1574"/>
              <a:ext cx="28" cy="14"/>
            </a:xfrm>
            <a:custGeom>
              <a:avLst/>
              <a:gdLst>
                <a:gd name="T0" fmla="*/ 0 w 58"/>
                <a:gd name="T1" fmla="*/ 0 h 27"/>
                <a:gd name="T2" fmla="*/ 0 w 58"/>
                <a:gd name="T3" fmla="*/ 1 h 27"/>
                <a:gd name="T4" fmla="*/ 0 w 58"/>
                <a:gd name="T5" fmla="*/ 1 h 27"/>
                <a:gd name="T6" fmla="*/ 0 w 58"/>
                <a:gd name="T7" fmla="*/ 0 h 27"/>
                <a:gd name="T8" fmla="*/ 0 w 58"/>
                <a:gd name="T9" fmla="*/ 0 h 27"/>
                <a:gd name="T10" fmla="*/ 0 60000 65536"/>
                <a:gd name="T11" fmla="*/ 0 60000 65536"/>
                <a:gd name="T12" fmla="*/ 0 60000 65536"/>
                <a:gd name="T13" fmla="*/ 0 60000 65536"/>
                <a:gd name="T14" fmla="*/ 0 60000 65536"/>
                <a:gd name="T15" fmla="*/ 0 w 58"/>
                <a:gd name="T16" fmla="*/ 0 h 27"/>
                <a:gd name="T17" fmla="*/ 58 w 58"/>
                <a:gd name="T18" fmla="*/ 27 h 27"/>
              </a:gdLst>
              <a:ahLst/>
              <a:cxnLst>
                <a:cxn ang="T10">
                  <a:pos x="T0" y="T1"/>
                </a:cxn>
                <a:cxn ang="T11">
                  <a:pos x="T2" y="T3"/>
                </a:cxn>
                <a:cxn ang="T12">
                  <a:pos x="T4" y="T5"/>
                </a:cxn>
                <a:cxn ang="T13">
                  <a:pos x="T6" y="T7"/>
                </a:cxn>
                <a:cxn ang="T14">
                  <a:pos x="T8" y="T9"/>
                </a:cxn>
              </a:cxnLst>
              <a:rect l="T15" t="T16" r="T17" b="T18"/>
              <a:pathLst>
                <a:path w="58" h="27">
                  <a:moveTo>
                    <a:pt x="0" y="0"/>
                  </a:moveTo>
                  <a:lnTo>
                    <a:pt x="12" y="27"/>
                  </a:lnTo>
                  <a:lnTo>
                    <a:pt x="58" y="4"/>
                  </a:lnTo>
                  <a:lnTo>
                    <a:pt x="0" y="0"/>
                  </a:lnTo>
                  <a:close/>
                </a:path>
              </a:pathLst>
            </a:custGeom>
            <a:solidFill>
              <a:srgbClr val="ABA863"/>
            </a:solidFill>
            <a:ln w="9525">
              <a:noFill/>
              <a:round/>
              <a:headEnd/>
              <a:tailEnd/>
            </a:ln>
          </p:spPr>
          <p:txBody>
            <a:bodyPr/>
            <a:lstStyle/>
            <a:p>
              <a:endParaRPr lang="ja-JP" altLang="en-US"/>
            </a:p>
          </p:txBody>
        </p:sp>
        <p:sp>
          <p:nvSpPr>
            <p:cNvPr id="50262" name="Freeform 259"/>
            <p:cNvSpPr>
              <a:spLocks/>
            </p:cNvSpPr>
            <p:nvPr/>
          </p:nvSpPr>
          <p:spPr bwMode="auto">
            <a:xfrm>
              <a:off x="2552" y="1500"/>
              <a:ext cx="29" cy="15"/>
            </a:xfrm>
            <a:custGeom>
              <a:avLst/>
              <a:gdLst>
                <a:gd name="T0" fmla="*/ 1 w 56"/>
                <a:gd name="T1" fmla="*/ 0 h 31"/>
                <a:gd name="T2" fmla="*/ 0 w 56"/>
                <a:gd name="T3" fmla="*/ 0 h 31"/>
                <a:gd name="T4" fmla="*/ 1 w 56"/>
                <a:gd name="T5" fmla="*/ 0 h 31"/>
                <a:gd name="T6" fmla="*/ 1 w 56"/>
                <a:gd name="T7" fmla="*/ 0 h 31"/>
                <a:gd name="T8" fmla="*/ 1 w 56"/>
                <a:gd name="T9" fmla="*/ 0 h 31"/>
                <a:gd name="T10" fmla="*/ 0 60000 65536"/>
                <a:gd name="T11" fmla="*/ 0 60000 65536"/>
                <a:gd name="T12" fmla="*/ 0 60000 65536"/>
                <a:gd name="T13" fmla="*/ 0 60000 65536"/>
                <a:gd name="T14" fmla="*/ 0 60000 65536"/>
                <a:gd name="T15" fmla="*/ 0 w 56"/>
                <a:gd name="T16" fmla="*/ 0 h 31"/>
                <a:gd name="T17" fmla="*/ 56 w 56"/>
                <a:gd name="T18" fmla="*/ 31 h 31"/>
              </a:gdLst>
              <a:ahLst/>
              <a:cxnLst>
                <a:cxn ang="T10">
                  <a:pos x="T0" y="T1"/>
                </a:cxn>
                <a:cxn ang="T11">
                  <a:pos x="T2" y="T3"/>
                </a:cxn>
                <a:cxn ang="T12">
                  <a:pos x="T4" y="T5"/>
                </a:cxn>
                <a:cxn ang="T13">
                  <a:pos x="T6" y="T7"/>
                </a:cxn>
                <a:cxn ang="T14">
                  <a:pos x="T8" y="T9"/>
                </a:cxn>
              </a:cxnLst>
              <a:rect l="T15" t="T16" r="T17" b="T18"/>
              <a:pathLst>
                <a:path w="56" h="31">
                  <a:moveTo>
                    <a:pt x="31" y="0"/>
                  </a:moveTo>
                  <a:lnTo>
                    <a:pt x="0" y="29"/>
                  </a:lnTo>
                  <a:lnTo>
                    <a:pt x="56" y="31"/>
                  </a:lnTo>
                  <a:lnTo>
                    <a:pt x="31" y="0"/>
                  </a:lnTo>
                  <a:close/>
                </a:path>
              </a:pathLst>
            </a:custGeom>
            <a:solidFill>
              <a:srgbClr val="ABA863"/>
            </a:solidFill>
            <a:ln w="9525">
              <a:noFill/>
              <a:round/>
              <a:headEnd/>
              <a:tailEnd/>
            </a:ln>
          </p:spPr>
          <p:txBody>
            <a:bodyPr/>
            <a:lstStyle/>
            <a:p>
              <a:endParaRPr lang="ja-JP" altLang="en-US"/>
            </a:p>
          </p:txBody>
        </p:sp>
      </p:grpSp>
      <p:sp>
        <p:nvSpPr>
          <p:cNvPr id="5" name="スライド番号プレースホルダ 3"/>
          <p:cNvSpPr>
            <a:spLocks noGrp="1"/>
          </p:cNvSpPr>
          <p:nvPr>
            <p:ph type="sldNum" sz="quarter" idx="10"/>
          </p:nvPr>
        </p:nvSpPr>
        <p:spPr/>
        <p:txBody>
          <a:bodyPr/>
          <a:lstStyle/>
          <a:p>
            <a:pPr>
              <a:defRPr/>
            </a:pPr>
            <a:fld id="{AA11B642-30F4-4F1E-B586-61432D9E414E}" type="slidenum">
              <a:rPr lang="en-US" altLang="ja-JP"/>
              <a:pPr>
                <a:defRPr/>
              </a:pPr>
              <a:t>20</a:t>
            </a:fld>
            <a:endParaRPr lang="en-US" altLang="ja-JP"/>
          </a:p>
        </p:txBody>
      </p:sp>
      <p:sp>
        <p:nvSpPr>
          <p:cNvPr id="6" name="タイトル 1"/>
          <p:cNvSpPr>
            <a:spLocks noGrp="1"/>
          </p:cNvSpPr>
          <p:nvPr>
            <p:ph type="title"/>
          </p:nvPr>
        </p:nvSpPr>
        <p:spPr>
          <a:xfrm>
            <a:off x="457200" y="274638"/>
            <a:ext cx="8229600" cy="582612"/>
          </a:xfrm>
        </p:spPr>
        <p:txBody>
          <a:bodyPr/>
          <a:lstStyle/>
          <a:p>
            <a:pPr eaLnBrk="1" hangingPunct="1">
              <a:defRPr/>
            </a:pPr>
            <a:r>
              <a:rPr lang="ja-JP" altLang="en-US" sz="2800" dirty="0" smtClean="0">
                <a:solidFill>
                  <a:srgbClr val="0070C0"/>
                </a:solidFill>
                <a:latin typeface="HGP創英角ｺﾞｼｯｸUB" pitchFamily="50" charset="-128"/>
                <a:ea typeface="HGP創英角ｺﾞｼｯｸUB" pitchFamily="50" charset="-128"/>
              </a:rPr>
              <a:t>ブラックリスト方式フィルタリングの提供・改善の役割</a:t>
            </a:r>
            <a:endParaRPr lang="ja-JP" altLang="en-US" sz="2800" dirty="0">
              <a:solidFill>
                <a:srgbClr val="0070C0"/>
              </a:solidFill>
              <a:latin typeface="HGP創英角ｺﾞｼｯｸUB" pitchFamily="50" charset="-128"/>
              <a:ea typeface="HGP創英角ｺﾞｼｯｸUB" pitchFamily="50" charset="-128"/>
            </a:endParaRPr>
          </a:p>
        </p:txBody>
      </p:sp>
      <p:pic>
        <p:nvPicPr>
          <p:cNvPr id="18440" name="Picture 8" descr="C:\Documents and Settings\EMA333\Local Settings\Temporary Internet Files\Content.IE5\SPMNKXMF\MPj04227340000[1].jpg"/>
          <p:cNvPicPr>
            <a:picLocks noChangeAspect="1" noChangeArrowheads="1"/>
          </p:cNvPicPr>
          <p:nvPr/>
        </p:nvPicPr>
        <p:blipFill>
          <a:blip r:embed="rId3" cstate="print"/>
          <a:srcRect/>
          <a:stretch>
            <a:fillRect/>
          </a:stretch>
        </p:blipFill>
        <p:spPr bwMode="auto">
          <a:xfrm>
            <a:off x="714375" y="1285875"/>
            <a:ext cx="1824038" cy="1824038"/>
          </a:xfrm>
          <a:prstGeom prst="rect">
            <a:avLst/>
          </a:prstGeom>
          <a:noFill/>
          <a:ln>
            <a:solidFill>
              <a:schemeClr val="tx1"/>
            </a:solidFill>
          </a:ln>
          <a:effectLst>
            <a:outerShdw blurRad="50800" dist="38100" dir="2700000" algn="tl" rotWithShape="0">
              <a:prstClr val="black">
                <a:alpha val="40000"/>
              </a:prstClr>
            </a:outerShdw>
          </a:effectLst>
        </p:spPr>
      </p:pic>
      <p:sp>
        <p:nvSpPr>
          <p:cNvPr id="10" name="角丸四角形 9"/>
          <p:cNvSpPr/>
          <p:nvPr/>
        </p:nvSpPr>
        <p:spPr>
          <a:xfrm>
            <a:off x="571500" y="3000375"/>
            <a:ext cx="2071688" cy="357188"/>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r>
              <a:rPr lang="ja-JP" altLang="en-US" dirty="0"/>
              <a:t>利用者</a:t>
            </a:r>
          </a:p>
        </p:txBody>
      </p:sp>
      <p:sp>
        <p:nvSpPr>
          <p:cNvPr id="11" name="角丸四角形 10"/>
          <p:cNvSpPr/>
          <p:nvPr/>
        </p:nvSpPr>
        <p:spPr>
          <a:xfrm>
            <a:off x="571500" y="1000125"/>
            <a:ext cx="1357313" cy="42862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ja-JP" altLang="en-US" sz="1200" dirty="0">
                <a:latin typeface="HG丸ｺﾞｼｯｸM-PRO" pitchFamily="50" charset="-128"/>
                <a:ea typeface="HG丸ｺﾞｼｯｸM-PRO" pitchFamily="50" charset="-128"/>
              </a:rPr>
              <a:t>自己の利用に</a:t>
            </a:r>
            <a:endParaRPr lang="en-US" altLang="ja-JP" sz="1200" dirty="0">
              <a:latin typeface="HG丸ｺﾞｼｯｸM-PRO" pitchFamily="50" charset="-128"/>
              <a:ea typeface="HG丸ｺﾞｼｯｸM-PRO" pitchFamily="50" charset="-128"/>
            </a:endParaRPr>
          </a:p>
          <a:p>
            <a:pPr algn="ctr">
              <a:defRPr/>
            </a:pPr>
            <a:r>
              <a:rPr lang="ja-JP" altLang="en-US" sz="1200" dirty="0">
                <a:latin typeface="HG丸ｺﾞｼｯｸM-PRO" pitchFamily="50" charset="-128"/>
                <a:ea typeface="HG丸ｺﾞｼｯｸM-PRO" pitchFamily="50" charset="-128"/>
              </a:rPr>
              <a:t>ついての責任</a:t>
            </a:r>
          </a:p>
        </p:txBody>
      </p:sp>
      <p:pic>
        <p:nvPicPr>
          <p:cNvPr id="18441" name="Picture 9" descr="C:\Documents and Settings\EMA333\Local Settings\Temporary Internet Files\Content.IE5\CLEJOL2N\MPj04387620000[1].jpg"/>
          <p:cNvPicPr>
            <a:picLocks noChangeAspect="1" noChangeArrowheads="1"/>
          </p:cNvPicPr>
          <p:nvPr/>
        </p:nvPicPr>
        <p:blipFill>
          <a:blip r:embed="rId4" cstate="print"/>
          <a:srcRect/>
          <a:stretch>
            <a:fillRect/>
          </a:stretch>
        </p:blipFill>
        <p:spPr bwMode="auto">
          <a:xfrm>
            <a:off x="714375" y="4357688"/>
            <a:ext cx="2781300" cy="2000250"/>
          </a:xfrm>
          <a:prstGeom prst="rect">
            <a:avLst/>
          </a:prstGeom>
          <a:noFill/>
          <a:ln>
            <a:solidFill>
              <a:schemeClr val="tx1"/>
            </a:solidFill>
          </a:ln>
          <a:effectLst>
            <a:outerShdw blurRad="50800" dist="38100" dir="2700000" algn="tl" rotWithShape="0">
              <a:prstClr val="black">
                <a:alpha val="40000"/>
              </a:prstClr>
            </a:outerShdw>
          </a:effectLst>
        </p:spPr>
      </p:pic>
      <p:sp>
        <p:nvSpPr>
          <p:cNvPr id="13" name="角丸四角形 12"/>
          <p:cNvSpPr/>
          <p:nvPr/>
        </p:nvSpPr>
        <p:spPr>
          <a:xfrm>
            <a:off x="571500" y="6215063"/>
            <a:ext cx="2071688" cy="357187"/>
          </a:xfrm>
          <a:prstGeom prst="round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ja-JP" altLang="en-US" dirty="0"/>
              <a:t>通信事業者</a:t>
            </a:r>
          </a:p>
        </p:txBody>
      </p:sp>
      <p:sp>
        <p:nvSpPr>
          <p:cNvPr id="14" name="角丸四角形 13"/>
          <p:cNvSpPr/>
          <p:nvPr/>
        </p:nvSpPr>
        <p:spPr>
          <a:xfrm>
            <a:off x="571500" y="4071938"/>
            <a:ext cx="1357313" cy="42862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1200" dirty="0">
                <a:latin typeface="HG丸ｺﾞｼｯｸM-PRO" pitchFamily="50" charset="-128"/>
                <a:ea typeface="HG丸ｺﾞｼｯｸM-PRO" pitchFamily="50" charset="-128"/>
              </a:rPr>
              <a:t>ﾌｨﾙﾀﾘﾝｸﾞｼｽﾃﾑ</a:t>
            </a:r>
            <a:endParaRPr lang="en-US" altLang="ja-JP" sz="1200" dirty="0">
              <a:latin typeface="HG丸ｺﾞｼｯｸM-PRO" pitchFamily="50" charset="-128"/>
              <a:ea typeface="HG丸ｺﾞｼｯｸM-PRO" pitchFamily="50" charset="-128"/>
            </a:endParaRPr>
          </a:p>
          <a:p>
            <a:pPr algn="ctr">
              <a:defRPr/>
            </a:pPr>
            <a:r>
              <a:rPr lang="ja-JP" altLang="en-US" sz="1200" dirty="0">
                <a:latin typeface="HG丸ｺﾞｼｯｸM-PRO" pitchFamily="50" charset="-128"/>
                <a:ea typeface="HG丸ｺﾞｼｯｸM-PRO" pitchFamily="50" charset="-128"/>
              </a:rPr>
              <a:t>の運営</a:t>
            </a:r>
          </a:p>
        </p:txBody>
      </p:sp>
      <p:sp>
        <p:nvSpPr>
          <p:cNvPr id="16" name="角丸四角形 15"/>
          <p:cNvSpPr/>
          <p:nvPr/>
        </p:nvSpPr>
        <p:spPr>
          <a:xfrm>
            <a:off x="3357563" y="3000375"/>
            <a:ext cx="2071687" cy="357188"/>
          </a:xfrm>
          <a:prstGeom prst="roundRect">
            <a:avLst/>
          </a:prstGeom>
        </p:spPr>
        <p:style>
          <a:lnRef idx="3">
            <a:schemeClr val="lt1"/>
          </a:lnRef>
          <a:fillRef idx="1">
            <a:schemeClr val="accent4"/>
          </a:fillRef>
          <a:effectRef idx="1">
            <a:schemeClr val="accent4"/>
          </a:effectRef>
          <a:fontRef idx="minor">
            <a:schemeClr val="lt1"/>
          </a:fontRef>
        </p:style>
        <p:txBody>
          <a:bodyPr anchor="ctr"/>
          <a:lstStyle/>
          <a:p>
            <a:pPr algn="ctr">
              <a:defRPr/>
            </a:pPr>
            <a:r>
              <a:rPr lang="ja-JP" altLang="en-US" sz="1400" dirty="0"/>
              <a:t>ﾌｨﾙﾀﾘﾝｸﾞﾘｽﾄ提供会社</a:t>
            </a:r>
          </a:p>
        </p:txBody>
      </p:sp>
      <p:sp>
        <p:nvSpPr>
          <p:cNvPr id="17" name="角丸四角形 16"/>
          <p:cNvSpPr/>
          <p:nvPr/>
        </p:nvSpPr>
        <p:spPr>
          <a:xfrm>
            <a:off x="3357563" y="1071563"/>
            <a:ext cx="1357312" cy="428625"/>
          </a:xfrm>
          <a:prstGeom prst="roundRect">
            <a:avLst/>
          </a:prstGeom>
        </p:spPr>
        <p:style>
          <a:lnRef idx="2">
            <a:schemeClr val="accent4"/>
          </a:lnRef>
          <a:fillRef idx="1">
            <a:schemeClr val="lt1"/>
          </a:fillRef>
          <a:effectRef idx="0">
            <a:schemeClr val="accent4"/>
          </a:effectRef>
          <a:fontRef idx="minor">
            <a:schemeClr val="dk1"/>
          </a:fontRef>
        </p:style>
        <p:txBody>
          <a:bodyPr anchor="ctr"/>
          <a:lstStyle/>
          <a:p>
            <a:pPr algn="ctr">
              <a:defRPr/>
            </a:pPr>
            <a:r>
              <a:rPr lang="en-US" altLang="ja-JP" sz="1200" dirty="0">
                <a:latin typeface="HG丸ｺﾞｼｯｸM-PRO" pitchFamily="50" charset="-128"/>
                <a:ea typeface="HG丸ｺﾞｼｯｸM-PRO" pitchFamily="50" charset="-128"/>
              </a:rPr>
              <a:t>URL</a:t>
            </a:r>
            <a:r>
              <a:rPr lang="ja-JP" altLang="en-US" sz="1200" dirty="0">
                <a:latin typeface="HG丸ｺﾞｼｯｸM-PRO" pitchFamily="50" charset="-128"/>
                <a:ea typeface="HG丸ｺﾞｼｯｸM-PRO" pitchFamily="50" charset="-128"/>
              </a:rPr>
              <a:t>分類ﾘｽﾄ</a:t>
            </a:r>
            <a:endParaRPr lang="en-US" altLang="ja-JP" sz="1200" dirty="0">
              <a:latin typeface="HG丸ｺﾞｼｯｸM-PRO" pitchFamily="50" charset="-128"/>
              <a:ea typeface="HG丸ｺﾞｼｯｸM-PRO" pitchFamily="50" charset="-128"/>
            </a:endParaRPr>
          </a:p>
          <a:p>
            <a:pPr algn="ctr">
              <a:defRPr/>
            </a:pPr>
            <a:r>
              <a:rPr lang="ja-JP" altLang="en-US" sz="1200" dirty="0">
                <a:latin typeface="HG丸ｺﾞｼｯｸM-PRO" pitchFamily="50" charset="-128"/>
                <a:ea typeface="HG丸ｺﾞｼｯｸM-PRO" pitchFamily="50" charset="-128"/>
              </a:rPr>
              <a:t>作成</a:t>
            </a:r>
          </a:p>
        </p:txBody>
      </p:sp>
      <p:sp>
        <p:nvSpPr>
          <p:cNvPr id="19" name="角丸四角形 18"/>
          <p:cNvSpPr/>
          <p:nvPr/>
        </p:nvSpPr>
        <p:spPr>
          <a:xfrm>
            <a:off x="6000750" y="3000375"/>
            <a:ext cx="2071688" cy="357188"/>
          </a:xfrm>
          <a:prstGeom prst="roundRect">
            <a:avLst/>
          </a:prstGeom>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sz="1400" dirty="0"/>
              <a:t>第三者機関</a:t>
            </a:r>
          </a:p>
        </p:txBody>
      </p:sp>
      <p:sp>
        <p:nvSpPr>
          <p:cNvPr id="20" name="角丸四角形 19"/>
          <p:cNvSpPr/>
          <p:nvPr/>
        </p:nvSpPr>
        <p:spPr>
          <a:xfrm>
            <a:off x="6000750" y="1071563"/>
            <a:ext cx="1714500" cy="428625"/>
          </a:xfrm>
          <a:prstGeom prst="round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ja-JP" altLang="en-US" sz="1200" dirty="0">
                <a:latin typeface="HG丸ｺﾞｼｯｸM-PRO" pitchFamily="50" charset="-128"/>
                <a:ea typeface="HG丸ｺﾞｼｯｸM-PRO" pitchFamily="50" charset="-128"/>
              </a:rPr>
              <a:t>ｶﾃｺﾞﾘ選択、基準策定、ｻｲﾄの認定</a:t>
            </a:r>
          </a:p>
        </p:txBody>
      </p:sp>
      <p:pic>
        <p:nvPicPr>
          <p:cNvPr id="18444" name="Picture 12" descr="C:\Documents and Settings\EMA333\Local Settings\Temporary Internet Files\Content.IE5\ZZ5NJDWW\MPj04017970000[1].jpg"/>
          <p:cNvPicPr>
            <a:picLocks noChangeAspect="1" noChangeArrowheads="1"/>
          </p:cNvPicPr>
          <p:nvPr/>
        </p:nvPicPr>
        <p:blipFill>
          <a:blip r:embed="rId5" cstate="print"/>
          <a:srcRect/>
          <a:stretch>
            <a:fillRect/>
          </a:stretch>
        </p:blipFill>
        <p:spPr bwMode="auto">
          <a:xfrm>
            <a:off x="6000750" y="4643438"/>
            <a:ext cx="2465388" cy="1643062"/>
          </a:xfrm>
          <a:prstGeom prst="rect">
            <a:avLst/>
          </a:prstGeom>
          <a:noFill/>
          <a:ln>
            <a:solidFill>
              <a:schemeClr val="tx1"/>
            </a:solidFill>
          </a:ln>
          <a:effectLst>
            <a:outerShdw blurRad="50800" dist="38100" dir="2700000" algn="tl" rotWithShape="0">
              <a:prstClr val="black">
                <a:alpha val="40000"/>
              </a:prstClr>
            </a:outerShdw>
          </a:effectLst>
        </p:spPr>
      </p:pic>
      <p:sp>
        <p:nvSpPr>
          <p:cNvPr id="22" name="角丸四角形 21"/>
          <p:cNvSpPr/>
          <p:nvPr/>
        </p:nvSpPr>
        <p:spPr>
          <a:xfrm>
            <a:off x="5857875" y="6072188"/>
            <a:ext cx="2071688" cy="357187"/>
          </a:xfrm>
          <a:prstGeom prst="roundRect">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r>
              <a:rPr lang="ja-JP" altLang="en-US" sz="1400" dirty="0"/>
              <a:t>ｺﾝﾃﾝﾂ・ﾌﾟﾛﾊﾞｲﾀﾞｰ</a:t>
            </a:r>
          </a:p>
        </p:txBody>
      </p:sp>
      <p:sp>
        <p:nvSpPr>
          <p:cNvPr id="23" name="角丸四角形 22"/>
          <p:cNvSpPr/>
          <p:nvPr/>
        </p:nvSpPr>
        <p:spPr>
          <a:xfrm>
            <a:off x="5857875" y="4357688"/>
            <a:ext cx="1714500" cy="4286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00" dirty="0">
                <a:latin typeface="HG丸ｺﾞｼｯｸM-PRO" pitchFamily="50" charset="-128"/>
                <a:ea typeface="HG丸ｺﾞｼｯｸM-PRO" pitchFamily="50" charset="-128"/>
              </a:rPr>
              <a:t>認定ｻｲﾄの運営</a:t>
            </a:r>
            <a:endParaRPr lang="en-US" altLang="ja-JP" sz="1200" dirty="0">
              <a:latin typeface="HG丸ｺﾞｼｯｸM-PRO" pitchFamily="50" charset="-128"/>
              <a:ea typeface="HG丸ｺﾞｼｯｸM-PRO" pitchFamily="50" charset="-128"/>
            </a:endParaRPr>
          </a:p>
          <a:p>
            <a:pPr algn="ctr">
              <a:defRPr/>
            </a:pPr>
            <a:r>
              <a:rPr lang="ja-JP" altLang="en-US" sz="1200" dirty="0">
                <a:latin typeface="HG丸ｺﾞｼｯｸM-PRO" pitchFamily="50" charset="-128"/>
                <a:ea typeface="HG丸ｺﾞｼｯｸM-PRO" pitchFamily="50" charset="-128"/>
              </a:rPr>
              <a:t>を行う責任</a:t>
            </a:r>
          </a:p>
        </p:txBody>
      </p:sp>
      <p:cxnSp>
        <p:nvCxnSpPr>
          <p:cNvPr id="25" name="直線矢印コネクタ 24"/>
          <p:cNvCxnSpPr/>
          <p:nvPr/>
        </p:nvCxnSpPr>
        <p:spPr>
          <a:xfrm rot="5400000">
            <a:off x="6823075" y="3894138"/>
            <a:ext cx="785813" cy="1587"/>
          </a:xfrm>
          <a:prstGeom prst="straightConnector1">
            <a:avLst/>
          </a:prstGeom>
          <a:ln w="44450">
            <a:headEnd type="arrow"/>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3929063" y="4071938"/>
            <a:ext cx="1571625" cy="1000125"/>
          </a:xfrm>
          <a:prstGeom prst="ellipse">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anchor="ctr"/>
          <a:lstStyle/>
          <a:p>
            <a:pPr algn="ctr">
              <a:defRPr/>
            </a:pPr>
            <a:r>
              <a:rPr lang="ja-JP" altLang="en-US" sz="1600" dirty="0">
                <a:latin typeface="HGPｺﾞｼｯｸM" pitchFamily="50" charset="-128"/>
                <a:ea typeface="HGPｺﾞｼｯｸM" pitchFamily="50" charset="-128"/>
              </a:rPr>
              <a:t>携帯ﾌｨﾙﾀﾘﾝｸﾞ用</a:t>
            </a:r>
            <a:r>
              <a:rPr lang="en-US" altLang="ja-JP" sz="1600" dirty="0">
                <a:latin typeface="HGPｺﾞｼｯｸM" pitchFamily="50" charset="-128"/>
                <a:ea typeface="HGPｺﾞｼｯｸM" pitchFamily="50" charset="-128"/>
              </a:rPr>
              <a:t>URL</a:t>
            </a:r>
            <a:r>
              <a:rPr lang="ja-JP" altLang="en-US" sz="1600" dirty="0">
                <a:latin typeface="HGPｺﾞｼｯｸM" pitchFamily="50" charset="-128"/>
                <a:ea typeface="HGPｺﾞｼｯｸM" pitchFamily="50" charset="-128"/>
              </a:rPr>
              <a:t>ﾘｽﾄ</a:t>
            </a:r>
          </a:p>
        </p:txBody>
      </p:sp>
      <p:cxnSp>
        <p:nvCxnSpPr>
          <p:cNvPr id="28" name="直線矢印コネクタ 27"/>
          <p:cNvCxnSpPr/>
          <p:nvPr/>
        </p:nvCxnSpPr>
        <p:spPr>
          <a:xfrm rot="10800000" flipV="1">
            <a:off x="5286375" y="3500438"/>
            <a:ext cx="714375" cy="571500"/>
          </a:xfrm>
          <a:prstGeom prst="straightConnector1">
            <a:avLst/>
          </a:prstGeom>
          <a:ln w="44450">
            <a:headEnd type="none"/>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 name="曲線コネクタ 31"/>
          <p:cNvCxnSpPr/>
          <p:nvPr/>
        </p:nvCxnSpPr>
        <p:spPr>
          <a:xfrm rot="10800000" flipV="1">
            <a:off x="3714750" y="5214938"/>
            <a:ext cx="1000125" cy="571500"/>
          </a:xfrm>
          <a:prstGeom prst="curvedConnector3">
            <a:avLst>
              <a:gd name="adj1" fmla="val -476"/>
            </a:avLst>
          </a:prstGeom>
          <a:ln w="444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rot="5400000" flipH="1" flipV="1">
            <a:off x="1713706" y="3858419"/>
            <a:ext cx="714375" cy="1588"/>
          </a:xfrm>
          <a:prstGeom prst="straightConnector1">
            <a:avLst/>
          </a:prstGeom>
          <a:ln w="444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2143125" y="3786188"/>
            <a:ext cx="2000250" cy="2762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200" dirty="0">
                <a:latin typeface="HGSｺﾞｼｯｸM" pitchFamily="50" charset="-128"/>
                <a:ea typeface="HGSｺﾞｼｯｸM" pitchFamily="50" charset="-128"/>
              </a:rPr>
              <a:t>ﾌｨﾙﾀﾘﾝｸﾞ・ｻｰﾋﾞｽの提供</a:t>
            </a:r>
          </a:p>
        </p:txBody>
      </p:sp>
      <p:sp>
        <p:nvSpPr>
          <p:cNvPr id="40" name="テキスト ボックス 39"/>
          <p:cNvSpPr txBox="1"/>
          <p:nvPr/>
        </p:nvSpPr>
        <p:spPr>
          <a:xfrm>
            <a:off x="6572250" y="2500313"/>
            <a:ext cx="2000250" cy="438150"/>
          </a:xfrm>
          <a:prstGeom prst="rect">
            <a:avLst/>
          </a:prstGeom>
          <a:solidFill>
            <a:schemeClr val="lt1"/>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200" dirty="0">
                <a:latin typeface="HGSｺﾞｼｯｸM" pitchFamily="50" charset="-128"/>
                <a:ea typeface="HGSｺﾞｼｯｸM" pitchFamily="50" charset="-128"/>
              </a:rPr>
              <a:t>サイトの審査、運用監視</a:t>
            </a:r>
            <a:endParaRPr lang="en-US" altLang="ja-JP" sz="1200" dirty="0">
              <a:latin typeface="HGSｺﾞｼｯｸM" pitchFamily="50" charset="-128"/>
              <a:ea typeface="HGSｺﾞｼｯｸM" pitchFamily="50" charset="-128"/>
            </a:endParaRPr>
          </a:p>
          <a:p>
            <a:pPr algn="ctr">
              <a:defRPr/>
            </a:pPr>
            <a:r>
              <a:rPr lang="ja-JP" altLang="en-US" sz="1050" dirty="0">
                <a:latin typeface="HGSｺﾞｼｯｸM" pitchFamily="50" charset="-128"/>
                <a:ea typeface="HGSｺﾞｼｯｸM" pitchFamily="50" charset="-128"/>
              </a:rPr>
              <a:t>（指摘、是正、認定取消）</a:t>
            </a:r>
          </a:p>
        </p:txBody>
      </p:sp>
      <p:sp>
        <p:nvSpPr>
          <p:cNvPr id="41" name="テキスト ボックス 40"/>
          <p:cNvSpPr txBox="1"/>
          <p:nvPr/>
        </p:nvSpPr>
        <p:spPr>
          <a:xfrm>
            <a:off x="3390900" y="2490788"/>
            <a:ext cx="2000250" cy="461962"/>
          </a:xfrm>
          <a:prstGeom prst="rect">
            <a:avLst/>
          </a:prstGeom>
          <a:solidFill>
            <a:schemeClr val="lt1"/>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200" dirty="0">
                <a:latin typeface="HGSｺﾞｼｯｸM" pitchFamily="50" charset="-128"/>
                <a:ea typeface="HGSｺﾞｼｯｸM" pitchFamily="50" charset="-128"/>
              </a:rPr>
              <a:t>ｻｲﾄを探索し、ｺﾝﾃﾝﾂ分類したｶﾃｺﾞﾘﾘｽﾄの作成</a:t>
            </a:r>
          </a:p>
        </p:txBody>
      </p:sp>
      <p:cxnSp>
        <p:nvCxnSpPr>
          <p:cNvPr id="43" name="直線矢印コネクタ 42"/>
          <p:cNvCxnSpPr/>
          <p:nvPr/>
        </p:nvCxnSpPr>
        <p:spPr>
          <a:xfrm rot="16200000" flipH="1">
            <a:off x="4250532" y="3679031"/>
            <a:ext cx="500062" cy="142875"/>
          </a:xfrm>
          <a:prstGeom prst="straightConnector1">
            <a:avLst/>
          </a:prstGeom>
          <a:ln w="44450">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32" name="テキスト ボックス 331"/>
          <p:cNvSpPr txBox="1"/>
          <p:nvPr/>
        </p:nvSpPr>
        <p:spPr>
          <a:xfrm>
            <a:off x="6084888" y="5553075"/>
            <a:ext cx="2303462" cy="461963"/>
          </a:xfrm>
          <a:prstGeom prst="rect">
            <a:avLst/>
          </a:prstGeom>
          <a:solidFill>
            <a:schemeClr val="lt1"/>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200" dirty="0">
                <a:latin typeface="HGSｺﾞｼｯｸM" pitchFamily="50" charset="-128"/>
                <a:ea typeface="HGSｺﾞｼｯｸM" pitchFamily="50" charset="-128"/>
              </a:rPr>
              <a:t>運用管理体制の整備、投稿やコンテンツの監視・管理</a:t>
            </a:r>
          </a:p>
        </p:txBody>
      </p:sp>
      <p:sp>
        <p:nvSpPr>
          <p:cNvPr id="333" name="テキスト ボックス 332"/>
          <p:cNvSpPr txBox="1"/>
          <p:nvPr/>
        </p:nvSpPr>
        <p:spPr>
          <a:xfrm>
            <a:off x="827088" y="4581525"/>
            <a:ext cx="2592387" cy="461963"/>
          </a:xfrm>
          <a:prstGeom prst="rect">
            <a:avLst/>
          </a:prstGeom>
          <a:solidFill>
            <a:schemeClr val="lt1"/>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200" dirty="0">
                <a:latin typeface="HGSｺﾞｼｯｸM" pitchFamily="50" charset="-128"/>
                <a:ea typeface="HGSｺﾞｼｯｸM" pitchFamily="50" charset="-128"/>
              </a:rPr>
              <a:t>多様なフィルタリングメニュー、カスタマイズ機能の提供</a:t>
            </a:r>
          </a:p>
        </p:txBody>
      </p:sp>
      <p:sp>
        <p:nvSpPr>
          <p:cNvPr id="334" name="テキスト ボックス 333"/>
          <p:cNvSpPr txBox="1"/>
          <p:nvPr/>
        </p:nvSpPr>
        <p:spPr>
          <a:xfrm>
            <a:off x="684213" y="2492375"/>
            <a:ext cx="1871662" cy="461963"/>
          </a:xfrm>
          <a:prstGeom prst="rect">
            <a:avLst/>
          </a:prstGeom>
          <a:solidFill>
            <a:schemeClr val="lt1"/>
          </a:solidFill>
        </p:spPr>
        <p:style>
          <a:lnRef idx="2">
            <a:schemeClr val="dk1"/>
          </a:lnRef>
          <a:fillRef idx="1">
            <a:schemeClr val="lt1"/>
          </a:fillRef>
          <a:effectRef idx="0">
            <a:schemeClr val="dk1"/>
          </a:effectRef>
          <a:fontRef idx="minor">
            <a:schemeClr val="dk1"/>
          </a:fontRef>
        </p:style>
        <p:txBody>
          <a:bodyPr>
            <a:spAutoFit/>
          </a:bodyPr>
          <a:lstStyle/>
          <a:p>
            <a:pPr algn="ctr">
              <a:defRPr/>
            </a:pPr>
            <a:r>
              <a:rPr lang="ja-JP" altLang="en-US" sz="1200" dirty="0">
                <a:latin typeface="HGSｺﾞｼｯｸM" pitchFamily="50" charset="-128"/>
                <a:ea typeface="HGSｺﾞｼｯｸM" pitchFamily="50" charset="-128"/>
              </a:rPr>
              <a:t>利用者に合った、適切なフィルタリングの選択</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87"/>
          </a:xfrm>
        </p:spPr>
        <p:txBody>
          <a:bodyPr/>
          <a:lstStyle/>
          <a:p>
            <a:pPr lvl="1" eaLnBrk="1" hangingPunct="1">
              <a:defRPr/>
            </a:pPr>
            <a:r>
              <a:rPr lang="ja-JP" altLang="en-US" sz="3200" dirty="0" smtClean="0">
                <a:solidFill>
                  <a:srgbClr val="0070C0"/>
                </a:solidFill>
                <a:latin typeface="HGP創英角ｺﾞｼｯｸUB" pitchFamily="50" charset="-128"/>
                <a:ea typeface="HGP創英角ｺﾞｼｯｸUB" pitchFamily="50" charset="-128"/>
              </a:rPr>
              <a:t>申請から審査・認定・運用監視の流れ</a:t>
            </a:r>
            <a:endParaRPr lang="ja-JP" altLang="en-US" sz="3200" dirty="0">
              <a:solidFill>
                <a:srgbClr val="0070C0"/>
              </a:solidFill>
              <a:latin typeface="HGP創英角ｺﾞｼｯｸUB" pitchFamily="50" charset="-128"/>
              <a:ea typeface="HGP創英角ｺﾞｼｯｸUB" pitchFamily="50" charset="-128"/>
            </a:endParaRPr>
          </a:p>
        </p:txBody>
      </p:sp>
      <p:sp>
        <p:nvSpPr>
          <p:cNvPr id="21507" name="Rectangle 76"/>
          <p:cNvSpPr>
            <a:spLocks noChangeArrowheads="1"/>
          </p:cNvSpPr>
          <p:nvPr/>
        </p:nvSpPr>
        <p:spPr bwMode="auto">
          <a:xfrm>
            <a:off x="5286375" y="3421063"/>
            <a:ext cx="3419475" cy="1865312"/>
          </a:xfrm>
          <a:prstGeom prst="rect">
            <a:avLst/>
          </a:prstGeom>
          <a:solidFill>
            <a:schemeClr val="accent3">
              <a:lumMod val="20000"/>
              <a:lumOff val="80000"/>
            </a:schemeClr>
          </a:solidFill>
          <a:ln w="9525">
            <a:solidFill>
              <a:schemeClr val="tx1"/>
            </a:solidFill>
            <a:miter lim="800000"/>
            <a:headEnd/>
            <a:tailEnd/>
          </a:ln>
        </p:spPr>
        <p:txBody>
          <a:bodyPr wrap="none" anchor="ctr"/>
          <a:lstStyle/>
          <a:p>
            <a:pPr>
              <a:defRPr/>
            </a:pPr>
            <a:endParaRPr lang="ja-JP" altLang="en-US" sz="1200">
              <a:ea typeface="ＭＳ Ｐゴシック" pitchFamily="50" charset="-128"/>
            </a:endParaRPr>
          </a:p>
        </p:txBody>
      </p:sp>
      <p:sp>
        <p:nvSpPr>
          <p:cNvPr id="6" name="Text Box 43"/>
          <p:cNvSpPr txBox="1">
            <a:spLocks noChangeArrowheads="1"/>
          </p:cNvSpPr>
          <p:nvPr/>
        </p:nvSpPr>
        <p:spPr bwMode="auto">
          <a:xfrm>
            <a:off x="6011863" y="3255963"/>
            <a:ext cx="2016125" cy="307975"/>
          </a:xfrm>
          <a:prstGeom prst="rect">
            <a:avLst/>
          </a:prstGeom>
          <a:solidFill>
            <a:schemeClr val="accent3">
              <a:lumMod val="20000"/>
              <a:lumOff val="80000"/>
            </a:schemeClr>
          </a:solidFill>
          <a:ln w="9525" algn="ctr">
            <a:solidFill>
              <a:schemeClr val="tx1"/>
            </a:solidFill>
            <a:miter lim="800000"/>
            <a:headEnd/>
            <a:tailEnd/>
          </a:ln>
          <a:effectLst/>
        </p:spPr>
        <p:txBody>
          <a:bodyPr>
            <a:spAutoFit/>
          </a:bodyPr>
          <a:lstStyle/>
          <a:p>
            <a:pPr algn="ctr" fontAlgn="auto">
              <a:spcBef>
                <a:spcPct val="50000"/>
              </a:spcBef>
              <a:spcAft>
                <a:spcPts val="0"/>
              </a:spcAft>
              <a:defRPr/>
            </a:pPr>
            <a:r>
              <a:rPr lang="ja-JP" altLang="en-US" sz="1400" b="1" dirty="0">
                <a:effectLst>
                  <a:outerShdw blurRad="38100" dist="38100" dir="2700000" algn="tl">
                    <a:srgbClr val="C0C0C0"/>
                  </a:outerShdw>
                </a:effectLst>
                <a:latin typeface="+mn-lt"/>
                <a:ea typeface="ＭＳ Ｐゴシック" pitchFamily="50" charset="-128"/>
              </a:rPr>
              <a:t>運用監視（認定期間中）</a:t>
            </a:r>
          </a:p>
        </p:txBody>
      </p:sp>
      <p:sp>
        <p:nvSpPr>
          <p:cNvPr id="21509" name="Rectangle 76"/>
          <p:cNvSpPr>
            <a:spLocks noChangeArrowheads="1"/>
          </p:cNvSpPr>
          <p:nvPr/>
        </p:nvSpPr>
        <p:spPr bwMode="auto">
          <a:xfrm>
            <a:off x="428625" y="3421063"/>
            <a:ext cx="3357563" cy="1865312"/>
          </a:xfrm>
          <a:prstGeom prst="rect">
            <a:avLst/>
          </a:prstGeom>
          <a:solidFill>
            <a:schemeClr val="accent5">
              <a:lumMod val="20000"/>
              <a:lumOff val="80000"/>
            </a:schemeClr>
          </a:solidFill>
          <a:ln w="9525">
            <a:solidFill>
              <a:schemeClr val="tx1"/>
            </a:solidFill>
            <a:miter lim="800000"/>
            <a:headEnd/>
            <a:tailEnd/>
          </a:ln>
        </p:spPr>
        <p:txBody>
          <a:bodyPr wrap="none" anchor="ctr"/>
          <a:lstStyle/>
          <a:p>
            <a:pPr>
              <a:defRPr/>
            </a:pPr>
            <a:endParaRPr lang="ja-JP" altLang="en-US" sz="1200">
              <a:ea typeface="ＭＳ Ｐゴシック" pitchFamily="50" charset="-128"/>
            </a:endParaRPr>
          </a:p>
        </p:txBody>
      </p:sp>
      <p:sp>
        <p:nvSpPr>
          <p:cNvPr id="8" name="AutoShape 31"/>
          <p:cNvSpPr>
            <a:spLocks noChangeArrowheads="1"/>
          </p:cNvSpPr>
          <p:nvPr/>
        </p:nvSpPr>
        <p:spPr bwMode="auto">
          <a:xfrm>
            <a:off x="539552" y="3573016"/>
            <a:ext cx="1214446" cy="1439888"/>
          </a:xfrm>
          <a:prstGeom prst="homePlate">
            <a:avLst>
              <a:gd name="adj" fmla="val 20363"/>
            </a:avLst>
          </a:prstGeom>
          <a:gradFill>
            <a:gsLst>
              <a:gs pos="0">
                <a:schemeClr val="bg1">
                  <a:lumMod val="95000"/>
                </a:schemeClr>
              </a:gs>
              <a:gs pos="80000">
                <a:schemeClr val="bg1">
                  <a:lumMod val="75000"/>
                </a:schemeClr>
              </a:gs>
              <a:gs pos="100000">
                <a:schemeClr val="bg1">
                  <a:lumMod val="65000"/>
                </a:schemeClr>
              </a:gs>
            </a:gsLst>
          </a:gradFill>
          <a:ln>
            <a:headEnd/>
            <a:tailEnd/>
          </a:ln>
        </p:spPr>
        <p:style>
          <a:lnRef idx="0">
            <a:schemeClr val="accent6"/>
          </a:lnRef>
          <a:fillRef idx="3">
            <a:schemeClr val="accent6"/>
          </a:fillRef>
          <a:effectRef idx="3">
            <a:schemeClr val="accent6"/>
          </a:effectRef>
          <a:fontRef idx="minor">
            <a:schemeClr val="lt1"/>
          </a:fontRef>
        </p:style>
        <p:txBody>
          <a:bodyPr anchor="ctr"/>
          <a:lstStyle/>
          <a:p>
            <a:pPr fontAlgn="auto">
              <a:spcBef>
                <a:spcPts val="0"/>
              </a:spcBef>
              <a:spcAft>
                <a:spcPts val="0"/>
              </a:spcAft>
              <a:defRPr/>
            </a:pPr>
            <a:endParaRPr lang="en-US" altLang="ja-JP" sz="800" dirty="0">
              <a:solidFill>
                <a:schemeClr val="tx1"/>
              </a:solidFill>
              <a:latin typeface="Arial" charset="0"/>
            </a:endParaRPr>
          </a:p>
        </p:txBody>
      </p:sp>
      <p:sp>
        <p:nvSpPr>
          <p:cNvPr id="9" name="AutoShape 32"/>
          <p:cNvSpPr>
            <a:spLocks noChangeArrowheads="1"/>
          </p:cNvSpPr>
          <p:nvPr/>
        </p:nvSpPr>
        <p:spPr bwMode="auto">
          <a:xfrm>
            <a:off x="1857356" y="3571876"/>
            <a:ext cx="1928826" cy="1439887"/>
          </a:xfrm>
          <a:prstGeom prst="homePlate">
            <a:avLst>
              <a:gd name="adj" fmla="val 27069"/>
            </a:avLst>
          </a:prstGeom>
          <a:gradFill>
            <a:gsLst>
              <a:gs pos="0">
                <a:schemeClr val="bg1">
                  <a:lumMod val="95000"/>
                </a:schemeClr>
              </a:gs>
              <a:gs pos="80000">
                <a:schemeClr val="bg1">
                  <a:lumMod val="75000"/>
                </a:schemeClr>
              </a:gs>
              <a:gs pos="100000">
                <a:schemeClr val="bg1">
                  <a:lumMod val="65000"/>
                </a:schemeClr>
              </a:gs>
            </a:gsLst>
          </a:gradFill>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ja-JP" altLang="en-US" sz="800" dirty="0">
              <a:solidFill>
                <a:schemeClr val="tx1"/>
              </a:solidFill>
              <a:latin typeface="Arial" charset="0"/>
            </a:endParaRPr>
          </a:p>
        </p:txBody>
      </p:sp>
      <p:sp>
        <p:nvSpPr>
          <p:cNvPr id="10" name="AutoShape 33"/>
          <p:cNvSpPr>
            <a:spLocks noChangeArrowheads="1"/>
          </p:cNvSpPr>
          <p:nvPr/>
        </p:nvSpPr>
        <p:spPr bwMode="auto">
          <a:xfrm>
            <a:off x="5429256" y="3635373"/>
            <a:ext cx="3214710" cy="357190"/>
          </a:xfrm>
          <a:prstGeom prst="homePlate">
            <a:avLst>
              <a:gd name="adj" fmla="val 52071"/>
            </a:avLst>
          </a:prstGeom>
          <a:gradFill>
            <a:gsLst>
              <a:gs pos="0">
                <a:schemeClr val="bg1">
                  <a:lumMod val="95000"/>
                </a:schemeClr>
              </a:gs>
              <a:gs pos="80000">
                <a:schemeClr val="bg1">
                  <a:lumMod val="75000"/>
                </a:schemeClr>
              </a:gs>
              <a:gs pos="100000">
                <a:schemeClr val="bg1">
                  <a:lumMod val="65000"/>
                </a:schemeClr>
              </a:gs>
            </a:gsLst>
          </a:gradFill>
          <a:ln>
            <a:headEnd/>
            <a:tailEnd/>
          </a:ln>
        </p:spPr>
        <p:style>
          <a:lnRef idx="0">
            <a:schemeClr val="accent6"/>
          </a:lnRef>
          <a:fillRef idx="3">
            <a:schemeClr val="accent6"/>
          </a:fillRef>
          <a:effectRef idx="3">
            <a:schemeClr val="accent6"/>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Arial" charset="0"/>
              </a:rPr>
              <a:t>認定事業者からの定期レポート提出</a:t>
            </a:r>
          </a:p>
        </p:txBody>
      </p:sp>
      <p:sp>
        <p:nvSpPr>
          <p:cNvPr id="66575" name="Rectangle 65"/>
          <p:cNvSpPr>
            <a:spLocks noChangeArrowheads="1"/>
          </p:cNvSpPr>
          <p:nvPr/>
        </p:nvSpPr>
        <p:spPr bwMode="auto">
          <a:xfrm>
            <a:off x="3876675" y="3432175"/>
            <a:ext cx="1266825" cy="1312863"/>
          </a:xfrm>
          <a:prstGeom prst="rect">
            <a:avLst/>
          </a:prstGeom>
          <a:noFill/>
          <a:ln w="38100">
            <a:solidFill>
              <a:schemeClr val="tx1"/>
            </a:solidFill>
            <a:miter lim="800000"/>
            <a:headEnd/>
            <a:tailEnd/>
          </a:ln>
        </p:spPr>
        <p:txBody>
          <a:bodyPr wrap="none" anchor="ctr"/>
          <a:lstStyle/>
          <a:p>
            <a:pPr>
              <a:spcBef>
                <a:spcPct val="30000"/>
              </a:spcBef>
              <a:buClr>
                <a:schemeClr val="bg2"/>
              </a:buClr>
              <a:buFont typeface="Wingdings" pitchFamily="2" charset="2"/>
              <a:buNone/>
            </a:pPr>
            <a:endParaRPr lang="ja-JP" altLang="en-US" sz="1200" b="1"/>
          </a:p>
        </p:txBody>
      </p:sp>
      <p:sp>
        <p:nvSpPr>
          <p:cNvPr id="15" name="Text Box 43"/>
          <p:cNvSpPr txBox="1">
            <a:spLocks noChangeArrowheads="1"/>
          </p:cNvSpPr>
          <p:nvPr/>
        </p:nvSpPr>
        <p:spPr bwMode="auto">
          <a:xfrm>
            <a:off x="1428750" y="3233738"/>
            <a:ext cx="714375" cy="307975"/>
          </a:xfrm>
          <a:prstGeom prst="rect">
            <a:avLst/>
          </a:prstGeom>
          <a:solidFill>
            <a:schemeClr val="accent5">
              <a:lumMod val="20000"/>
              <a:lumOff val="80000"/>
            </a:schemeClr>
          </a:solidFill>
          <a:ln w="9525" algn="ctr">
            <a:solidFill>
              <a:schemeClr val="tx1"/>
            </a:solidFill>
            <a:miter lim="800000"/>
            <a:headEnd/>
            <a:tailEnd/>
          </a:ln>
          <a:effectLst/>
        </p:spPr>
        <p:txBody>
          <a:bodyPr>
            <a:spAutoFit/>
          </a:bodyPr>
          <a:lstStyle/>
          <a:p>
            <a:pPr algn="ctr" fontAlgn="auto">
              <a:spcBef>
                <a:spcPct val="50000"/>
              </a:spcBef>
              <a:spcAft>
                <a:spcPts val="0"/>
              </a:spcAft>
              <a:defRPr/>
            </a:pPr>
            <a:r>
              <a:rPr lang="ja-JP" altLang="en-US" sz="1400" b="1" dirty="0">
                <a:effectLst>
                  <a:outerShdw blurRad="38100" dist="38100" dir="2700000" algn="tl">
                    <a:srgbClr val="C0C0C0"/>
                  </a:outerShdw>
                </a:effectLst>
                <a:latin typeface="+mn-lt"/>
                <a:ea typeface="ＭＳ Ｐゴシック" pitchFamily="50" charset="-128"/>
              </a:rPr>
              <a:t>審査</a:t>
            </a:r>
          </a:p>
        </p:txBody>
      </p:sp>
      <p:sp>
        <p:nvSpPr>
          <p:cNvPr id="16" name="AutoShape 33"/>
          <p:cNvSpPr>
            <a:spLocks noChangeArrowheads="1"/>
          </p:cNvSpPr>
          <p:nvPr/>
        </p:nvSpPr>
        <p:spPr bwMode="auto">
          <a:xfrm>
            <a:off x="5429256" y="4005064"/>
            <a:ext cx="3214710" cy="357190"/>
          </a:xfrm>
          <a:prstGeom prst="homePlate">
            <a:avLst>
              <a:gd name="adj" fmla="val 52071"/>
            </a:avLst>
          </a:prstGeom>
          <a:gradFill>
            <a:gsLst>
              <a:gs pos="0">
                <a:schemeClr val="bg1">
                  <a:lumMod val="95000"/>
                </a:schemeClr>
              </a:gs>
              <a:gs pos="80000">
                <a:schemeClr val="bg1">
                  <a:lumMod val="75000"/>
                </a:schemeClr>
              </a:gs>
              <a:gs pos="100000">
                <a:schemeClr val="bg1">
                  <a:lumMod val="65000"/>
                </a:schemeClr>
              </a:gs>
            </a:gsLst>
          </a:gradFill>
          <a:ln>
            <a:headEnd/>
            <a:tailEnd/>
          </a:ln>
        </p:spPr>
        <p:style>
          <a:lnRef idx="0">
            <a:schemeClr val="accent6"/>
          </a:lnRef>
          <a:fillRef idx="3">
            <a:schemeClr val="accent6"/>
          </a:fillRef>
          <a:effectRef idx="3">
            <a:schemeClr val="accent6"/>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Arial" charset="0"/>
              </a:rPr>
              <a:t>ユーザーからの認定に対するクレーム受付</a:t>
            </a:r>
          </a:p>
        </p:txBody>
      </p:sp>
      <p:sp>
        <p:nvSpPr>
          <p:cNvPr id="17" name="AutoShape 33"/>
          <p:cNvSpPr>
            <a:spLocks noChangeArrowheads="1"/>
          </p:cNvSpPr>
          <p:nvPr/>
        </p:nvSpPr>
        <p:spPr bwMode="auto">
          <a:xfrm>
            <a:off x="5429256" y="4365104"/>
            <a:ext cx="3214710" cy="357190"/>
          </a:xfrm>
          <a:prstGeom prst="homePlate">
            <a:avLst>
              <a:gd name="adj" fmla="val 52071"/>
            </a:avLst>
          </a:prstGeom>
          <a:gradFill>
            <a:gsLst>
              <a:gs pos="0">
                <a:schemeClr val="bg1">
                  <a:lumMod val="95000"/>
                </a:schemeClr>
              </a:gs>
              <a:gs pos="80000">
                <a:schemeClr val="bg1">
                  <a:lumMod val="75000"/>
                </a:schemeClr>
              </a:gs>
              <a:gs pos="100000">
                <a:schemeClr val="bg1">
                  <a:lumMod val="65000"/>
                </a:schemeClr>
              </a:gs>
            </a:gsLst>
          </a:gradFill>
          <a:ln>
            <a:headEnd/>
            <a:tailEnd/>
          </a:ln>
        </p:spPr>
        <p:style>
          <a:lnRef idx="0">
            <a:schemeClr val="accent6"/>
          </a:lnRef>
          <a:fillRef idx="3">
            <a:schemeClr val="accent6"/>
          </a:fillRef>
          <a:effectRef idx="3">
            <a:schemeClr val="accent6"/>
          </a:effectRef>
          <a:fontRef idx="minor">
            <a:schemeClr val="lt1"/>
          </a:fontRef>
        </p:style>
        <p:txBody>
          <a:bodyPr anchor="ctr"/>
          <a:lstStyle/>
          <a:p>
            <a:pPr fontAlgn="auto">
              <a:spcBef>
                <a:spcPts val="0"/>
              </a:spcBef>
              <a:spcAft>
                <a:spcPts val="0"/>
              </a:spcAft>
              <a:defRPr/>
            </a:pPr>
            <a:r>
              <a:rPr lang="en-US" altLang="ja-JP" sz="1200" b="1" dirty="0">
                <a:solidFill>
                  <a:schemeClr val="tx1"/>
                </a:solidFill>
                <a:latin typeface="Arial" charset="0"/>
              </a:rPr>
              <a:t>EMA</a:t>
            </a:r>
            <a:r>
              <a:rPr lang="ja-JP" altLang="en-US" sz="1200" b="1" dirty="0">
                <a:solidFill>
                  <a:schemeClr val="tx1"/>
                </a:solidFill>
                <a:latin typeface="Arial" charset="0"/>
              </a:rPr>
              <a:t>運用監視による調査／確認</a:t>
            </a:r>
          </a:p>
        </p:txBody>
      </p:sp>
      <p:sp>
        <p:nvSpPr>
          <p:cNvPr id="11288" name="Rectangle 71"/>
          <p:cNvSpPr>
            <a:spLocks noChangeArrowheads="1"/>
          </p:cNvSpPr>
          <p:nvPr/>
        </p:nvSpPr>
        <p:spPr bwMode="auto">
          <a:xfrm>
            <a:off x="1701800" y="5373688"/>
            <a:ext cx="1204913" cy="714375"/>
          </a:xfrm>
          <a:prstGeom prst="roundRect">
            <a:avLst>
              <a:gd name="adj" fmla="val 50000"/>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ja-JP" altLang="en-US" sz="900" dirty="0"/>
              <a:t>必要に応じて</a:t>
            </a:r>
            <a:endParaRPr lang="en-US" altLang="ja-JP" sz="900" dirty="0"/>
          </a:p>
          <a:p>
            <a:pPr algn="ctr">
              <a:defRPr/>
            </a:pPr>
            <a:r>
              <a:rPr lang="ja-JP" altLang="en-US" sz="900" dirty="0"/>
              <a:t>確認・指摘・是正</a:t>
            </a:r>
            <a:endParaRPr lang="en-US" altLang="ja-JP" sz="900" dirty="0"/>
          </a:p>
          <a:p>
            <a:pPr algn="ctr">
              <a:defRPr/>
            </a:pPr>
            <a:r>
              <a:rPr lang="ja-JP" altLang="en-US" sz="900" dirty="0"/>
              <a:t>対応</a:t>
            </a:r>
          </a:p>
        </p:txBody>
      </p:sp>
      <p:sp>
        <p:nvSpPr>
          <p:cNvPr id="19" name="上矢印 18"/>
          <p:cNvSpPr/>
          <p:nvPr/>
        </p:nvSpPr>
        <p:spPr>
          <a:xfrm>
            <a:off x="2428875" y="5072063"/>
            <a:ext cx="285750" cy="428625"/>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下矢印 19"/>
          <p:cNvSpPr/>
          <p:nvPr/>
        </p:nvSpPr>
        <p:spPr>
          <a:xfrm>
            <a:off x="2000250" y="5072063"/>
            <a:ext cx="285750"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291" name="Rectangle 71"/>
          <p:cNvSpPr>
            <a:spLocks noChangeArrowheads="1"/>
          </p:cNvSpPr>
          <p:nvPr/>
        </p:nvSpPr>
        <p:spPr bwMode="auto">
          <a:xfrm>
            <a:off x="5580063" y="5392738"/>
            <a:ext cx="1204912" cy="714375"/>
          </a:xfrm>
          <a:prstGeom prst="roundRect">
            <a:avLst>
              <a:gd name="adj" fmla="val 50000"/>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900" dirty="0"/>
              <a:t>必要に応じて</a:t>
            </a:r>
            <a:endParaRPr lang="en-US" altLang="ja-JP" sz="900" dirty="0"/>
          </a:p>
          <a:p>
            <a:pPr algn="ctr">
              <a:defRPr/>
            </a:pPr>
            <a:r>
              <a:rPr lang="ja-JP" altLang="en-US" sz="900" dirty="0"/>
              <a:t>確認・指摘・是正</a:t>
            </a:r>
            <a:endParaRPr lang="en-US" altLang="ja-JP" sz="900" dirty="0"/>
          </a:p>
          <a:p>
            <a:pPr algn="ctr">
              <a:defRPr/>
            </a:pPr>
            <a:r>
              <a:rPr lang="ja-JP" altLang="en-US" sz="900" dirty="0"/>
              <a:t>・一時停止対応</a:t>
            </a:r>
          </a:p>
        </p:txBody>
      </p:sp>
      <p:sp>
        <p:nvSpPr>
          <p:cNvPr id="22" name="上矢印 21"/>
          <p:cNvSpPr/>
          <p:nvPr/>
        </p:nvSpPr>
        <p:spPr>
          <a:xfrm>
            <a:off x="6284913" y="5113338"/>
            <a:ext cx="285750" cy="428625"/>
          </a:xfrm>
          <a:prstGeom prst="upArrow">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ja-JP" altLang="en-US"/>
          </a:p>
        </p:txBody>
      </p:sp>
      <p:sp>
        <p:nvSpPr>
          <p:cNvPr id="23" name="下矢印 22"/>
          <p:cNvSpPr/>
          <p:nvPr/>
        </p:nvSpPr>
        <p:spPr>
          <a:xfrm>
            <a:off x="5856288" y="5091113"/>
            <a:ext cx="285750" cy="428625"/>
          </a:xfrm>
          <a:prstGeom prst="downArrow">
            <a:avLst/>
          </a:prstGeom>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ja-JP" altLang="en-US"/>
          </a:p>
        </p:txBody>
      </p:sp>
      <p:sp>
        <p:nvSpPr>
          <p:cNvPr id="24" name="Text Box 43"/>
          <p:cNvSpPr txBox="1">
            <a:spLocks noChangeArrowheads="1"/>
          </p:cNvSpPr>
          <p:nvPr/>
        </p:nvSpPr>
        <p:spPr bwMode="auto">
          <a:xfrm>
            <a:off x="4164013" y="3216275"/>
            <a:ext cx="714375" cy="304800"/>
          </a:xfrm>
          <a:prstGeom prst="rect">
            <a:avLst/>
          </a:prstGeom>
          <a:solidFill>
            <a:srgbClr val="FFFFFF"/>
          </a:solidFill>
          <a:ln w="15875" algn="ctr">
            <a:noFill/>
            <a:miter lim="800000"/>
            <a:headEnd/>
            <a:tailEnd/>
          </a:ln>
          <a:effectLst/>
        </p:spPr>
        <p:txBody>
          <a:bodyPr>
            <a:spAutoFit/>
          </a:bodyPr>
          <a:lstStyle/>
          <a:p>
            <a:pPr algn="ctr" fontAlgn="auto">
              <a:spcBef>
                <a:spcPct val="50000"/>
              </a:spcBef>
              <a:spcAft>
                <a:spcPts val="0"/>
              </a:spcAft>
              <a:defRPr/>
            </a:pPr>
            <a:r>
              <a:rPr lang="ja-JP" altLang="en-US" sz="1400" b="1" dirty="0">
                <a:effectLst>
                  <a:outerShdw blurRad="38100" dist="38100" dir="2700000" algn="tl">
                    <a:srgbClr val="C0C0C0"/>
                  </a:outerShdw>
                </a:effectLst>
                <a:latin typeface="+mn-lt"/>
                <a:ea typeface="ＭＳ Ｐゴシック" pitchFamily="50" charset="-128"/>
              </a:rPr>
              <a:t>認定</a:t>
            </a:r>
          </a:p>
        </p:txBody>
      </p:sp>
      <p:sp>
        <p:nvSpPr>
          <p:cNvPr id="25" name="Text Box 43"/>
          <p:cNvSpPr txBox="1">
            <a:spLocks noChangeArrowheads="1"/>
          </p:cNvSpPr>
          <p:nvPr/>
        </p:nvSpPr>
        <p:spPr bwMode="auto">
          <a:xfrm>
            <a:off x="323850" y="2857500"/>
            <a:ext cx="8572500" cy="336550"/>
          </a:xfrm>
          <a:prstGeom prst="rect">
            <a:avLst/>
          </a:prstGeom>
          <a:noFill/>
          <a:ln w="15875" algn="ctr">
            <a:noFill/>
            <a:miter lim="800000"/>
            <a:headEnd/>
            <a:tailEnd/>
          </a:ln>
          <a:effectLst/>
        </p:spPr>
        <p:txBody>
          <a:bodyPr>
            <a:spAutoFit/>
          </a:bodyPr>
          <a:lstStyle/>
          <a:p>
            <a:pPr>
              <a:spcBef>
                <a:spcPct val="50000"/>
              </a:spcBef>
              <a:defRPr/>
            </a:pPr>
            <a:r>
              <a:rPr lang="en-US" altLang="ja-JP" sz="1600" b="1" dirty="0">
                <a:latin typeface="ＭＳ Ｐゴシック" pitchFamily="50" charset="-128"/>
                <a:ea typeface="ＭＳ Ｐゴシック" pitchFamily="50" charset="-128"/>
              </a:rPr>
              <a:t>■</a:t>
            </a:r>
            <a:r>
              <a:rPr lang="ja-JP" altLang="en-US" sz="1600" b="1" dirty="0">
                <a:latin typeface="ＭＳ Ｐゴシック" pitchFamily="50" charset="-128"/>
                <a:ea typeface="ＭＳ Ｐゴシック" pitchFamily="50" charset="-128"/>
              </a:rPr>
              <a:t>審査・運用監視</a:t>
            </a:r>
            <a:r>
              <a:rPr lang="ja-JP" altLang="en-US" sz="1600" b="1" dirty="0">
                <a:effectLst>
                  <a:outerShdw blurRad="38100" dist="38100" dir="2700000" algn="tl">
                    <a:srgbClr val="C0C0C0"/>
                  </a:outerShdw>
                </a:effectLst>
                <a:latin typeface="ＭＳ Ｐゴシック" pitchFamily="50" charset="-128"/>
                <a:ea typeface="ＭＳ Ｐゴシック" pitchFamily="50" charset="-128"/>
              </a:rPr>
              <a:t>　</a:t>
            </a:r>
          </a:p>
        </p:txBody>
      </p:sp>
      <p:cxnSp>
        <p:nvCxnSpPr>
          <p:cNvPr id="26" name="直線コネクタ 25"/>
          <p:cNvCxnSpPr/>
          <p:nvPr/>
        </p:nvCxnSpPr>
        <p:spPr>
          <a:xfrm rot="5400000">
            <a:off x="3298031" y="5520532"/>
            <a:ext cx="85566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8143875" y="5519738"/>
            <a:ext cx="85725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66594" name="Rectangle 47"/>
          <p:cNvSpPr>
            <a:spLocks noChangeArrowheads="1"/>
          </p:cNvSpPr>
          <p:nvPr/>
        </p:nvSpPr>
        <p:spPr bwMode="auto">
          <a:xfrm>
            <a:off x="3654425" y="5043488"/>
            <a:ext cx="107950" cy="107950"/>
          </a:xfrm>
          <a:prstGeom prst="rect">
            <a:avLst/>
          </a:prstGeom>
          <a:solidFill>
            <a:schemeClr val="hlink"/>
          </a:solidFill>
          <a:ln w="9525">
            <a:noFill/>
            <a:miter lim="800000"/>
            <a:headEnd/>
            <a:tailEnd/>
          </a:ln>
        </p:spPr>
        <p:txBody>
          <a:bodyPr wrap="none" anchor="ctr"/>
          <a:lstStyle/>
          <a:p>
            <a:endParaRPr lang="ja-JP" altLang="en-US" sz="1200">
              <a:latin typeface="ＭＳ Ｐゴシック" charset="-128"/>
            </a:endParaRPr>
          </a:p>
        </p:txBody>
      </p:sp>
      <p:sp>
        <p:nvSpPr>
          <p:cNvPr id="66595" name="Rectangle 47"/>
          <p:cNvSpPr>
            <a:spLocks noChangeArrowheads="1"/>
          </p:cNvSpPr>
          <p:nvPr/>
        </p:nvSpPr>
        <p:spPr bwMode="auto">
          <a:xfrm>
            <a:off x="8501063" y="5043488"/>
            <a:ext cx="107950" cy="107950"/>
          </a:xfrm>
          <a:prstGeom prst="rect">
            <a:avLst/>
          </a:prstGeom>
          <a:solidFill>
            <a:srgbClr val="00B050"/>
          </a:solidFill>
          <a:ln w="9525">
            <a:noFill/>
            <a:miter lim="800000"/>
            <a:headEnd/>
            <a:tailEnd/>
          </a:ln>
        </p:spPr>
        <p:txBody>
          <a:bodyPr wrap="none" anchor="ctr"/>
          <a:lstStyle/>
          <a:p>
            <a:endParaRPr lang="ja-JP" altLang="en-US" sz="1200">
              <a:latin typeface="ＭＳ Ｐゴシック" charset="-128"/>
            </a:endParaRPr>
          </a:p>
        </p:txBody>
      </p:sp>
      <p:sp>
        <p:nvSpPr>
          <p:cNvPr id="11300" name="Rectangle 76"/>
          <p:cNvSpPr>
            <a:spLocks noChangeArrowheads="1"/>
          </p:cNvSpPr>
          <p:nvPr/>
        </p:nvSpPr>
        <p:spPr bwMode="auto">
          <a:xfrm>
            <a:off x="3367088" y="5373688"/>
            <a:ext cx="1776412" cy="785812"/>
          </a:xfrm>
          <a:prstGeom prst="roundRect">
            <a:avLst>
              <a:gd name="adj" fmla="val 16667"/>
            </a:avLst>
          </a:prstGeom>
          <a:ln>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defRPr/>
            </a:pPr>
            <a:r>
              <a:rPr lang="ja-JP" altLang="en-US" sz="1200" b="1"/>
              <a:t>基準を満たせない場合</a:t>
            </a:r>
            <a:endParaRPr lang="en-US" altLang="ja-JP" sz="1200" b="1"/>
          </a:p>
          <a:p>
            <a:pPr>
              <a:defRPr/>
            </a:pPr>
            <a:r>
              <a:rPr lang="ja-JP" altLang="en-US" sz="1200" b="1"/>
              <a:t>には、不適合とする。</a:t>
            </a:r>
            <a:endParaRPr lang="en-US" altLang="ja-JP" sz="1200" b="1"/>
          </a:p>
        </p:txBody>
      </p:sp>
      <p:sp>
        <p:nvSpPr>
          <p:cNvPr id="11301" name="Rectangle 76"/>
          <p:cNvSpPr>
            <a:spLocks noChangeArrowheads="1"/>
          </p:cNvSpPr>
          <p:nvPr/>
        </p:nvSpPr>
        <p:spPr bwMode="auto">
          <a:xfrm>
            <a:off x="6875463" y="5418138"/>
            <a:ext cx="1778000" cy="785812"/>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defRPr/>
            </a:pPr>
            <a:r>
              <a:rPr lang="ja-JP" altLang="en-US" sz="1200" b="1" dirty="0"/>
              <a:t>基準を満たせない場合</a:t>
            </a:r>
            <a:endParaRPr lang="en-US" altLang="ja-JP" sz="1200" b="1" dirty="0"/>
          </a:p>
          <a:p>
            <a:pPr>
              <a:defRPr/>
            </a:pPr>
            <a:r>
              <a:rPr lang="ja-JP" altLang="en-US" sz="1200" b="1" dirty="0"/>
              <a:t>には、認定取消とする。</a:t>
            </a:r>
            <a:endParaRPr lang="en-US" altLang="ja-JP" sz="1200" b="1" dirty="0"/>
          </a:p>
        </p:txBody>
      </p:sp>
      <p:sp>
        <p:nvSpPr>
          <p:cNvPr id="10278" name="Rectangle 76"/>
          <p:cNvSpPr>
            <a:spLocks noChangeArrowheads="1"/>
          </p:cNvSpPr>
          <p:nvPr/>
        </p:nvSpPr>
        <p:spPr bwMode="auto">
          <a:xfrm>
            <a:off x="395288" y="1341438"/>
            <a:ext cx="4105275" cy="998537"/>
          </a:xfrm>
          <a:prstGeom prst="flowChartAlternateProcess">
            <a:avLst/>
          </a:prstGeom>
          <a:ln>
            <a:headEnd/>
            <a:tailEnd/>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none" anchor="ctr"/>
          <a:lstStyle/>
          <a:p>
            <a:pPr>
              <a:defRPr/>
            </a:pPr>
            <a:endParaRPr lang="ja-JP" altLang="en-US" sz="1200"/>
          </a:p>
        </p:txBody>
      </p:sp>
      <p:sp>
        <p:nvSpPr>
          <p:cNvPr id="66599" name="Text Box 43"/>
          <p:cNvSpPr txBox="1">
            <a:spLocks noChangeArrowheads="1"/>
          </p:cNvSpPr>
          <p:nvPr/>
        </p:nvSpPr>
        <p:spPr bwMode="auto">
          <a:xfrm>
            <a:off x="250825" y="908050"/>
            <a:ext cx="8572500" cy="336550"/>
          </a:xfrm>
          <a:prstGeom prst="rect">
            <a:avLst/>
          </a:prstGeom>
          <a:noFill/>
          <a:ln w="15875" algn="ctr">
            <a:noFill/>
            <a:miter lim="800000"/>
            <a:headEnd/>
            <a:tailEnd/>
          </a:ln>
        </p:spPr>
        <p:txBody>
          <a:bodyPr>
            <a:spAutoFit/>
          </a:bodyPr>
          <a:lstStyle/>
          <a:p>
            <a:pPr>
              <a:spcBef>
                <a:spcPct val="50000"/>
              </a:spcBef>
            </a:pPr>
            <a:r>
              <a:rPr lang="en-US" altLang="ja-JP" sz="1600" b="1">
                <a:latin typeface="ＭＳ Ｐゴシック" charset="-128"/>
              </a:rPr>
              <a:t>■</a:t>
            </a:r>
            <a:r>
              <a:rPr lang="ja-JP" altLang="en-US" sz="1600" b="1">
                <a:latin typeface="ＭＳ Ｐゴシック" charset="-128"/>
              </a:rPr>
              <a:t>申請</a:t>
            </a:r>
          </a:p>
        </p:txBody>
      </p:sp>
      <p:sp>
        <p:nvSpPr>
          <p:cNvPr id="34" name="下矢印 33"/>
          <p:cNvSpPr/>
          <p:nvPr/>
        </p:nvSpPr>
        <p:spPr>
          <a:xfrm>
            <a:off x="500063" y="2500313"/>
            <a:ext cx="1285875" cy="285750"/>
          </a:xfrm>
          <a:prstGeom prst="downArrow">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Text Box 43"/>
          <p:cNvSpPr txBox="1">
            <a:spLocks noChangeArrowheads="1"/>
          </p:cNvSpPr>
          <p:nvPr/>
        </p:nvSpPr>
        <p:spPr bwMode="auto">
          <a:xfrm>
            <a:off x="539750" y="1412875"/>
            <a:ext cx="1990725" cy="823913"/>
          </a:xfrm>
          <a:prstGeom prst="rect">
            <a:avLst/>
          </a:prstGeom>
          <a:noFill/>
          <a:ln w="15875" algn="ctr">
            <a:noFill/>
            <a:miter lim="800000"/>
            <a:headEnd/>
            <a:tailEnd/>
          </a:ln>
          <a:effectLst/>
        </p:spPr>
        <p:txBody>
          <a:bodyPr>
            <a:spAutoFit/>
          </a:bodyPr>
          <a:lstStyle/>
          <a:p>
            <a:pPr>
              <a:spcBef>
                <a:spcPct val="50000"/>
              </a:spcBef>
              <a:defRPr/>
            </a:pPr>
            <a:r>
              <a:rPr lang="ja-JP" altLang="en-US" sz="1200" b="1" dirty="0">
                <a:effectLst>
                  <a:outerShdw blurRad="38100" dist="38100" dir="2700000" algn="tl">
                    <a:srgbClr val="C0C0C0"/>
                  </a:outerShdw>
                </a:effectLst>
                <a:latin typeface="HGSｺﾞｼｯｸE" pitchFamily="50" charset="-128"/>
                <a:ea typeface="HGSｺﾞｼｯｸE" pitchFamily="50" charset="-128"/>
              </a:rPr>
              <a:t>申請コミュニティサイト</a:t>
            </a:r>
            <a:endParaRPr lang="en-US" altLang="ja-JP" sz="1200" b="1" dirty="0">
              <a:effectLst>
                <a:outerShdw blurRad="38100" dist="38100" dir="2700000" algn="tl">
                  <a:srgbClr val="C0C0C0"/>
                </a:outerShdw>
              </a:effectLst>
              <a:latin typeface="HGSｺﾞｼｯｸE" pitchFamily="50" charset="-128"/>
              <a:ea typeface="HGSｺﾞｼｯｸE" pitchFamily="50" charset="-128"/>
            </a:endParaRPr>
          </a:p>
          <a:p>
            <a:pPr>
              <a:spcBef>
                <a:spcPct val="50000"/>
              </a:spcBef>
              <a:defRPr/>
            </a:pPr>
            <a:endParaRPr lang="en-US" altLang="ja-JP" sz="1200" b="1" dirty="0">
              <a:effectLst>
                <a:outerShdw blurRad="38100" dist="38100" dir="2700000" algn="tl">
                  <a:srgbClr val="C0C0C0"/>
                </a:outerShdw>
              </a:effectLst>
              <a:latin typeface="ＭＳ Ｐゴシック" pitchFamily="50" charset="-128"/>
              <a:ea typeface="ＭＳ Ｐゴシック" pitchFamily="50" charset="-128"/>
            </a:endParaRPr>
          </a:p>
          <a:p>
            <a:pPr>
              <a:spcBef>
                <a:spcPct val="50000"/>
              </a:spcBef>
              <a:defRPr/>
            </a:pPr>
            <a:endParaRPr lang="ja-JP" altLang="en-US" sz="1200" b="1" dirty="0">
              <a:effectLst>
                <a:outerShdw blurRad="38100" dist="38100" dir="2700000" algn="tl">
                  <a:srgbClr val="C0C0C0"/>
                </a:outerShdw>
              </a:effectLst>
              <a:latin typeface="ＭＳ Ｐゴシック" pitchFamily="50" charset="-128"/>
              <a:ea typeface="ＭＳ Ｐゴシック" pitchFamily="50" charset="-128"/>
            </a:endParaRPr>
          </a:p>
        </p:txBody>
      </p:sp>
      <p:sp>
        <p:nvSpPr>
          <p:cNvPr id="66602" name="Rectangle 76"/>
          <p:cNvSpPr>
            <a:spLocks noChangeArrowheads="1"/>
          </p:cNvSpPr>
          <p:nvPr/>
        </p:nvSpPr>
        <p:spPr bwMode="auto">
          <a:xfrm>
            <a:off x="684213" y="1628775"/>
            <a:ext cx="3343275" cy="571500"/>
          </a:xfrm>
          <a:prstGeom prst="roundRect">
            <a:avLst>
              <a:gd name="adj" fmla="val 16667"/>
            </a:avLst>
          </a:prstGeom>
          <a:noFill/>
          <a:ln w="9525">
            <a:noFill/>
            <a:miter lim="800000"/>
            <a:headEnd/>
            <a:tailEnd/>
          </a:ln>
        </p:spPr>
        <p:txBody>
          <a:bodyPr wrap="none" anchor="ctr"/>
          <a:lstStyle/>
          <a:p>
            <a:r>
              <a:rPr lang="ja-JP" altLang="en-US" sz="1200" b="1">
                <a:latin typeface="ＭＳ Ｐゴシック" charset="-128"/>
              </a:rPr>
              <a:t>コミュニティサイト運用管理体制認定基準を満たす</a:t>
            </a:r>
          </a:p>
          <a:p>
            <a:r>
              <a:rPr lang="ja-JP" altLang="en-US" sz="1200" b="1">
                <a:latin typeface="ＭＳ Ｐゴシック" charset="-128"/>
              </a:rPr>
              <a:t>運用管理体制を整備し、申請書を提出</a:t>
            </a:r>
            <a:endParaRPr lang="en-US" altLang="ja-JP" sz="1200" b="1">
              <a:latin typeface="ＭＳ Ｐゴシック" charset="-128"/>
            </a:endParaRPr>
          </a:p>
        </p:txBody>
      </p:sp>
      <p:sp>
        <p:nvSpPr>
          <p:cNvPr id="35" name="スライド番号プレースホルダ 34"/>
          <p:cNvSpPr>
            <a:spLocks noGrp="1"/>
          </p:cNvSpPr>
          <p:nvPr>
            <p:ph type="sldNum" sz="quarter" idx="10"/>
          </p:nvPr>
        </p:nvSpPr>
        <p:spPr/>
        <p:txBody>
          <a:bodyPr/>
          <a:lstStyle/>
          <a:p>
            <a:pPr>
              <a:defRPr/>
            </a:pPr>
            <a:fld id="{5DCAD66E-1536-4311-A454-3177383E2091}" type="slidenum">
              <a:rPr lang="ja-JP" altLang="en-US" smtClean="0"/>
              <a:pPr>
                <a:defRPr/>
              </a:pPr>
              <a:t>21</a:t>
            </a:fld>
            <a:endParaRPr lang="ja-JP" altLang="en-US"/>
          </a:p>
        </p:txBody>
      </p:sp>
      <p:sp>
        <p:nvSpPr>
          <p:cNvPr id="36" name="テキスト ボックス 35"/>
          <p:cNvSpPr txBox="1"/>
          <p:nvPr/>
        </p:nvSpPr>
        <p:spPr>
          <a:xfrm>
            <a:off x="1857375" y="3571875"/>
            <a:ext cx="881973" cy="369332"/>
          </a:xfrm>
          <a:prstGeom prst="rect">
            <a:avLst/>
          </a:prstGeom>
          <a:noFill/>
        </p:spPr>
        <p:txBody>
          <a:bodyPr wrap="none">
            <a:spAutoFit/>
          </a:bodyPr>
          <a:lstStyle/>
          <a:p>
            <a:pPr fontAlgn="auto">
              <a:spcBef>
                <a:spcPts val="0"/>
              </a:spcBef>
              <a:spcAft>
                <a:spcPts val="0"/>
              </a:spcAft>
              <a:defRPr/>
            </a:pPr>
            <a:r>
              <a:rPr lang="ja-JP" altLang="en-US" b="1" dirty="0" smtClean="0">
                <a:latin typeface="+mn-ea"/>
                <a:ea typeface="+mn-ea"/>
              </a:rPr>
              <a:t>本審査</a:t>
            </a:r>
          </a:p>
        </p:txBody>
      </p:sp>
      <p:sp>
        <p:nvSpPr>
          <p:cNvPr id="38" name="テキスト ボックス 37"/>
          <p:cNvSpPr txBox="1"/>
          <p:nvPr/>
        </p:nvSpPr>
        <p:spPr>
          <a:xfrm>
            <a:off x="571500" y="3571875"/>
            <a:ext cx="1114408" cy="800219"/>
          </a:xfrm>
          <a:prstGeom prst="rect">
            <a:avLst/>
          </a:prstGeom>
          <a:noFill/>
        </p:spPr>
        <p:txBody>
          <a:bodyPr wrap="none">
            <a:spAutoFit/>
          </a:bodyPr>
          <a:lstStyle/>
          <a:p>
            <a:pPr fontAlgn="auto">
              <a:spcBef>
                <a:spcPts val="0"/>
              </a:spcBef>
              <a:spcAft>
                <a:spcPts val="0"/>
              </a:spcAft>
              <a:defRPr/>
            </a:pPr>
            <a:r>
              <a:rPr lang="ja-JP" altLang="en-US" b="1" dirty="0">
                <a:latin typeface="+mn-lt"/>
                <a:ea typeface="ＭＳ Ｐゴシック" pitchFamily="50" charset="-128"/>
              </a:rPr>
              <a:t>予備審査</a:t>
            </a:r>
            <a:endParaRPr lang="en-US" altLang="ja-JP" b="1" dirty="0">
              <a:latin typeface="+mn-lt"/>
              <a:ea typeface="ＭＳ Ｐゴシック" pitchFamily="50" charset="-128"/>
            </a:endParaRPr>
          </a:p>
          <a:p>
            <a:pPr fontAlgn="auto">
              <a:spcBef>
                <a:spcPts val="0"/>
              </a:spcBef>
              <a:spcAft>
                <a:spcPts val="0"/>
              </a:spcAft>
              <a:defRPr/>
            </a:pPr>
            <a:r>
              <a:rPr lang="ja-JP" altLang="en-US" sz="1400" dirty="0">
                <a:latin typeface="+mn-lt"/>
                <a:ea typeface="ＭＳ Ｐゴシック" pitchFamily="50" charset="-128"/>
              </a:rPr>
              <a:t>●形式確認</a:t>
            </a:r>
            <a:endParaRPr lang="en-US" altLang="ja-JP" sz="1400" dirty="0">
              <a:latin typeface="+mn-lt"/>
              <a:ea typeface="ＭＳ Ｐゴシック" pitchFamily="50" charset="-128"/>
            </a:endParaRPr>
          </a:p>
          <a:p>
            <a:pPr fontAlgn="auto">
              <a:spcBef>
                <a:spcPts val="0"/>
              </a:spcBef>
              <a:spcAft>
                <a:spcPts val="0"/>
              </a:spcAft>
              <a:defRPr/>
            </a:pPr>
            <a:r>
              <a:rPr lang="ja-JP" altLang="en-US" sz="1400" dirty="0">
                <a:latin typeface="+mn-lt"/>
                <a:ea typeface="ＭＳ Ｐゴシック" pitchFamily="50" charset="-128"/>
              </a:rPr>
              <a:t>●書類調査</a:t>
            </a:r>
            <a:endParaRPr lang="en-US" altLang="ja-JP" sz="1400" dirty="0">
              <a:latin typeface="+mn-lt"/>
              <a:ea typeface="ＭＳ Ｐゴシック" pitchFamily="50" charset="-128"/>
            </a:endParaRPr>
          </a:p>
        </p:txBody>
      </p:sp>
      <p:sp>
        <p:nvSpPr>
          <p:cNvPr id="41" name="テキスト ボックス 40"/>
          <p:cNvSpPr txBox="1"/>
          <p:nvPr/>
        </p:nvSpPr>
        <p:spPr>
          <a:xfrm>
            <a:off x="1979712" y="3933056"/>
            <a:ext cx="1805302" cy="646331"/>
          </a:xfrm>
          <a:prstGeom prst="rect">
            <a:avLst/>
          </a:prstGeom>
          <a:noFill/>
        </p:spPr>
        <p:txBody>
          <a:bodyPr wrap="none">
            <a:spAutoFit/>
          </a:bodyPr>
          <a:lstStyle/>
          <a:p>
            <a:pPr fontAlgn="auto">
              <a:spcBef>
                <a:spcPts val="0"/>
              </a:spcBef>
              <a:spcAft>
                <a:spcPts val="0"/>
              </a:spcAft>
              <a:defRPr/>
            </a:pPr>
            <a:r>
              <a:rPr lang="ja-JP" altLang="en-US" dirty="0">
                <a:latin typeface="+mn-lt"/>
                <a:ea typeface="ＭＳ Ｐゴシック" pitchFamily="50" charset="-128"/>
              </a:rPr>
              <a:t>・基準を充足して</a:t>
            </a:r>
            <a:endParaRPr lang="en-US" altLang="ja-JP" dirty="0">
              <a:latin typeface="+mn-lt"/>
              <a:ea typeface="ＭＳ Ｐゴシック" pitchFamily="50" charset="-128"/>
            </a:endParaRPr>
          </a:p>
          <a:p>
            <a:pPr fontAlgn="auto">
              <a:spcBef>
                <a:spcPts val="0"/>
              </a:spcBef>
              <a:spcAft>
                <a:spcPts val="0"/>
              </a:spcAft>
              <a:defRPr/>
            </a:pPr>
            <a:r>
              <a:rPr lang="ja-JP" altLang="en-US" dirty="0">
                <a:latin typeface="+mn-lt"/>
                <a:ea typeface="ＭＳ Ｐゴシック" pitchFamily="50" charset="-128"/>
              </a:rPr>
              <a:t>　いるか</a:t>
            </a:r>
            <a:endParaRPr lang="en-US" altLang="ja-JP" dirty="0">
              <a:latin typeface="+mn-lt"/>
              <a:ea typeface="ＭＳ Ｐゴシック" pitchFamily="50" charset="-128"/>
            </a:endParaRPr>
          </a:p>
        </p:txBody>
      </p:sp>
      <p:sp>
        <p:nvSpPr>
          <p:cNvPr id="42" name="AutoShape 33"/>
          <p:cNvSpPr>
            <a:spLocks noChangeArrowheads="1"/>
          </p:cNvSpPr>
          <p:nvPr/>
        </p:nvSpPr>
        <p:spPr bwMode="auto">
          <a:xfrm>
            <a:off x="5436096" y="4725144"/>
            <a:ext cx="3214710" cy="357190"/>
          </a:xfrm>
          <a:prstGeom prst="homePlate">
            <a:avLst>
              <a:gd name="adj" fmla="val 52071"/>
            </a:avLst>
          </a:prstGeom>
          <a:gradFill>
            <a:gsLst>
              <a:gs pos="0">
                <a:schemeClr val="bg1">
                  <a:lumMod val="95000"/>
                </a:schemeClr>
              </a:gs>
              <a:gs pos="80000">
                <a:schemeClr val="bg1">
                  <a:lumMod val="75000"/>
                </a:schemeClr>
              </a:gs>
              <a:gs pos="100000">
                <a:schemeClr val="bg1">
                  <a:lumMod val="65000"/>
                </a:schemeClr>
              </a:gs>
            </a:gsLst>
          </a:gradFill>
          <a:ln>
            <a:headEnd/>
            <a:tailEnd/>
          </a:ln>
        </p:spPr>
        <p:style>
          <a:lnRef idx="0">
            <a:schemeClr val="accent6"/>
          </a:lnRef>
          <a:fillRef idx="3">
            <a:schemeClr val="accent6"/>
          </a:fillRef>
          <a:effectRef idx="3">
            <a:schemeClr val="accent6"/>
          </a:effectRef>
          <a:fontRef idx="minor">
            <a:schemeClr val="lt1"/>
          </a:fontRef>
        </p:style>
        <p:txBody>
          <a:bodyPr anchor="ctr"/>
          <a:lstStyle/>
          <a:p>
            <a:pPr fontAlgn="auto">
              <a:spcBef>
                <a:spcPts val="0"/>
              </a:spcBef>
              <a:spcAft>
                <a:spcPts val="0"/>
              </a:spcAft>
              <a:defRPr/>
            </a:pPr>
            <a:r>
              <a:rPr lang="ja-JP" altLang="en-US" sz="1200" b="1" dirty="0">
                <a:solidFill>
                  <a:schemeClr val="tx1"/>
                </a:solidFill>
                <a:latin typeface="Arial" charset="0"/>
              </a:rPr>
              <a:t>他団体、外部機関等からの提供情報の活用</a:t>
            </a:r>
          </a:p>
        </p:txBody>
      </p:sp>
      <p:sp>
        <p:nvSpPr>
          <p:cNvPr id="47" name="テキスト ボックス 46"/>
          <p:cNvSpPr txBox="1"/>
          <p:nvPr/>
        </p:nvSpPr>
        <p:spPr>
          <a:xfrm>
            <a:off x="3923928" y="3717032"/>
            <a:ext cx="1152128" cy="1077218"/>
          </a:xfrm>
          <a:prstGeom prst="rect">
            <a:avLst/>
          </a:prstGeom>
          <a:noFill/>
        </p:spPr>
        <p:txBody>
          <a:bodyPr wrap="square" rtlCol="0">
            <a:spAutoFit/>
          </a:bodyPr>
          <a:lstStyle/>
          <a:p>
            <a:r>
              <a:rPr kumimoji="1" lang="ja-JP" altLang="en-US" sz="1600" dirty="0" smtClean="0"/>
              <a:t>認定期間：１年</a:t>
            </a:r>
            <a:endParaRPr kumimoji="1" lang="en-US" altLang="ja-JP" sz="1600" dirty="0" smtClean="0"/>
          </a:p>
          <a:p>
            <a:r>
              <a:rPr lang="ja-JP" altLang="en-US" sz="1600" dirty="0" smtClean="0"/>
              <a:t>（満了時に更新審査）</a:t>
            </a:r>
            <a:endParaRPr kumimoji="1" lang="ja-JP" alt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2938" y="2711450"/>
            <a:ext cx="7929562" cy="646113"/>
          </a:xfrm>
          <a:prstGeom prst="rect">
            <a:avLst/>
          </a:prstGeom>
          <a:noFill/>
        </p:spPr>
        <p:txBody>
          <a:bodyPr>
            <a:spAutoFit/>
          </a:bodyPr>
          <a:lstStyle/>
          <a:p>
            <a:pPr algn="ctr" fontAlgn="auto">
              <a:spcBef>
                <a:spcPts val="0"/>
              </a:spcBef>
              <a:spcAft>
                <a:spcPts val="0"/>
              </a:spcAft>
              <a:defRPr/>
            </a:pPr>
            <a:r>
              <a:rPr lang="ja-JP" altLang="en-US" sz="36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新しいインターネット機器への対応と課題</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3"/>
          <p:cNvSpPr>
            <a:spLocks noGrp="1"/>
          </p:cNvSpPr>
          <p:nvPr>
            <p:ph type="title"/>
          </p:nvPr>
        </p:nvSpPr>
        <p:spPr/>
        <p:txBody>
          <a:bodyPr/>
          <a:lstStyle/>
          <a:p>
            <a:pPr eaLnBrk="1" hangingPunct="1">
              <a:defRPr/>
            </a:pPr>
            <a:r>
              <a:rPr lang="ja-JP" altLang="en-US" sz="3200" dirty="0" smtClean="0">
                <a:solidFill>
                  <a:srgbClr val="0070C0"/>
                </a:solidFill>
                <a:latin typeface="HGP創英角ｺﾞｼｯｸUB" pitchFamily="50" charset="-128"/>
                <a:ea typeface="HGP創英角ｺﾞｼｯｸUB" pitchFamily="50" charset="-128"/>
              </a:rPr>
              <a:t>総務省 青少年インターネット</a:t>
            </a:r>
            <a:r>
              <a:rPr lang="en-US" altLang="ja-JP" sz="3200" dirty="0" smtClean="0">
                <a:solidFill>
                  <a:srgbClr val="0070C0"/>
                </a:solidFill>
                <a:latin typeface="HGP創英角ｺﾞｼｯｸUB" pitchFamily="50" charset="-128"/>
                <a:ea typeface="HGP創英角ｺﾞｼｯｸUB" pitchFamily="50" charset="-128"/>
              </a:rPr>
              <a:t>WG</a:t>
            </a:r>
            <a:r>
              <a:rPr lang="ja-JP" altLang="en-US" sz="3200" dirty="0" smtClean="0">
                <a:solidFill>
                  <a:srgbClr val="0070C0"/>
                </a:solidFill>
                <a:latin typeface="HGP創英角ｺﾞｼｯｸUB" pitchFamily="50" charset="-128"/>
                <a:ea typeface="HGP創英角ｺﾞｼｯｸUB" pitchFamily="50" charset="-128"/>
              </a:rPr>
              <a:t>提言</a:t>
            </a:r>
            <a:r>
              <a:rPr lang="en-US" altLang="ja-JP" sz="3200" dirty="0" smtClean="0">
                <a:solidFill>
                  <a:srgbClr val="0070C0"/>
                </a:solidFill>
                <a:latin typeface="HGP創英角ｺﾞｼｯｸUB" pitchFamily="50" charset="-128"/>
                <a:ea typeface="HGP創英角ｺﾞｼｯｸUB" pitchFamily="50" charset="-128"/>
              </a:rPr>
              <a:t/>
            </a:r>
            <a:br>
              <a:rPr lang="en-US" altLang="ja-JP" sz="3200" dirty="0" smtClean="0">
                <a:solidFill>
                  <a:srgbClr val="0070C0"/>
                </a:solidFill>
                <a:latin typeface="HGP創英角ｺﾞｼｯｸUB" pitchFamily="50" charset="-128"/>
                <a:ea typeface="HGP創英角ｺﾞｼｯｸUB" pitchFamily="50" charset="-128"/>
              </a:rPr>
            </a:br>
            <a:r>
              <a:rPr lang="ja-JP" altLang="en-US" sz="2400" dirty="0" smtClean="0">
                <a:solidFill>
                  <a:srgbClr val="0070C0"/>
                </a:solidFill>
                <a:latin typeface="HGP創英角ｺﾞｼｯｸUB" pitchFamily="50" charset="-128"/>
                <a:ea typeface="HGP創英角ｺﾞｼｯｸUB" pitchFamily="50" charset="-128"/>
              </a:rPr>
              <a:t>５つの基本方針</a:t>
            </a:r>
          </a:p>
        </p:txBody>
      </p:sp>
      <p:sp>
        <p:nvSpPr>
          <p:cNvPr id="6" name="テキスト ボックス 5"/>
          <p:cNvSpPr txBox="1"/>
          <p:nvPr/>
        </p:nvSpPr>
        <p:spPr>
          <a:xfrm>
            <a:off x="323850" y="1628775"/>
            <a:ext cx="8569325" cy="4616450"/>
          </a:xfrm>
          <a:prstGeom prst="rect">
            <a:avLst/>
          </a:prstGeom>
          <a:noFill/>
        </p:spPr>
        <p:txBody>
          <a:bodyPr>
            <a:spAutoFit/>
          </a:bodyPr>
          <a:lstStyle/>
          <a:p>
            <a:pPr>
              <a:defRPr/>
            </a:pPr>
            <a:r>
              <a:rPr lang="ja-JP" altLang="en-US" sz="1400" b="1" dirty="0"/>
              <a:t>①リテラシー向上と閲覧機会の最小化のバランス</a:t>
            </a:r>
          </a:p>
          <a:p>
            <a:pPr>
              <a:defRPr/>
            </a:pPr>
            <a:r>
              <a:rPr lang="ja-JP" altLang="en-US" sz="1400" dirty="0"/>
              <a:t>青少年が安全に安心してインターネットを利用できる環境を整備するため、あらゆる機会を利用して、青少年のインターネットを適切に活用する能力の向上を図る施策を行う。これを補完するため、青少年がインターネットを利用して青少年有害情報を閲覧する機会をできるだけ少なくするための施策を行う。</a:t>
            </a:r>
            <a:endParaRPr lang="en-US" altLang="ja-JP" sz="1400" dirty="0"/>
          </a:p>
          <a:p>
            <a:pPr>
              <a:defRPr/>
            </a:pPr>
            <a:endParaRPr lang="en-US" altLang="ja-JP" sz="1400" b="1" dirty="0">
              <a:latin typeface="+mn-lt"/>
              <a:ea typeface="+mn-ea"/>
            </a:endParaRPr>
          </a:p>
          <a:p>
            <a:pPr>
              <a:defRPr/>
            </a:pPr>
            <a:r>
              <a:rPr lang="ja-JP" altLang="en-US" sz="1400" b="1" dirty="0"/>
              <a:t>②受信者側へのアプローチ</a:t>
            </a:r>
          </a:p>
          <a:p>
            <a:pPr>
              <a:defRPr/>
            </a:pPr>
            <a:r>
              <a:rPr lang="ja-JP" altLang="en-US" sz="1400" dirty="0"/>
              <a:t>青少年がインターネットを利用して青少年有害情報を閲覧する機会をできるだけ少なくするための施策は、インターネット上の自由な表現活動を確保する観点から、受信者側へのアプローチを原則とする。</a:t>
            </a:r>
            <a:endParaRPr lang="en-US" altLang="ja-JP" sz="1400" dirty="0"/>
          </a:p>
          <a:p>
            <a:pPr>
              <a:defRPr/>
            </a:pPr>
            <a:endParaRPr lang="en-US" altLang="ja-JP" sz="1400" dirty="0">
              <a:latin typeface="+mn-lt"/>
              <a:ea typeface="+mn-ea"/>
            </a:endParaRPr>
          </a:p>
          <a:p>
            <a:pPr>
              <a:defRPr/>
            </a:pPr>
            <a:r>
              <a:rPr lang="ja-JP" altLang="en-US" sz="1400" b="1" dirty="0"/>
              <a:t>③保護者及び関係者の役割</a:t>
            </a:r>
          </a:p>
          <a:p>
            <a:pPr>
              <a:defRPr/>
            </a:pPr>
            <a:r>
              <a:rPr lang="ja-JP" altLang="en-US" sz="1400" dirty="0"/>
              <a:t>青少年が安全に安心してインターネットを利用できる環境を整備する役割を担い、権利を持つのは、一義的にはその青少年を直接監護・教育する立場にある保護者である。ただし、保護者が単独でその役割を全うすることは困難なため、関係者は連携協力して保護者を補助する各々の役割を果たさなければならない。</a:t>
            </a:r>
            <a:endParaRPr lang="en-US" altLang="ja-JP" sz="1400" dirty="0"/>
          </a:p>
          <a:p>
            <a:pPr>
              <a:defRPr/>
            </a:pPr>
            <a:endParaRPr lang="en-US" altLang="ja-JP" sz="1400" dirty="0">
              <a:latin typeface="+mn-lt"/>
              <a:ea typeface="+mn-ea"/>
            </a:endParaRPr>
          </a:p>
          <a:p>
            <a:pPr>
              <a:defRPr/>
            </a:pPr>
            <a:r>
              <a:rPr lang="ja-JP" altLang="en-US" sz="1400" b="1" dirty="0"/>
              <a:t>④民間主導と行政の支援</a:t>
            </a:r>
          </a:p>
          <a:p>
            <a:pPr>
              <a:defRPr/>
            </a:pPr>
            <a:r>
              <a:rPr lang="ja-JP" altLang="en-US" sz="1400" dirty="0"/>
              <a:t>青少年が安全に安心してインターネットを利用できる環境の整備に当たっては、まずは、民間による自主的かつ主体的な取組を尊重し、これを更に行政が支援する。</a:t>
            </a:r>
            <a:endParaRPr lang="en-US" altLang="ja-JP" sz="1400" dirty="0"/>
          </a:p>
          <a:p>
            <a:pPr>
              <a:defRPr/>
            </a:pPr>
            <a:endParaRPr lang="en-US" altLang="ja-JP" sz="1400" dirty="0">
              <a:latin typeface="+mn-lt"/>
              <a:ea typeface="+mn-ea"/>
            </a:endParaRPr>
          </a:p>
          <a:p>
            <a:pPr>
              <a:defRPr/>
            </a:pPr>
            <a:r>
              <a:rPr lang="ja-JP" altLang="en-US" sz="1400" b="1" dirty="0"/>
              <a:t>⑤有害性の判断への行政の不干渉</a:t>
            </a:r>
          </a:p>
          <a:p>
            <a:pPr>
              <a:defRPr/>
            </a:pPr>
            <a:r>
              <a:rPr lang="ja-JP" altLang="en-US" sz="1400" dirty="0"/>
              <a:t>いかなる情報が青少年有害情報であるかは、民間が判断すべきであって、その判断に国の行政機関等は干渉してはならない。</a:t>
            </a:r>
            <a:endParaRPr lang="ja-JP" altLang="en-US" sz="1400" dirty="0">
              <a:latin typeface="+mn-lt"/>
              <a:ea typeface="+mn-ea"/>
            </a:endParaRPr>
          </a:p>
        </p:txBody>
      </p:sp>
      <p:sp>
        <p:nvSpPr>
          <p:cNvPr id="4" name="スライド番号プレースホルダ 3"/>
          <p:cNvSpPr>
            <a:spLocks noGrp="1"/>
          </p:cNvSpPr>
          <p:nvPr>
            <p:ph type="sldNum" sz="quarter" idx="10"/>
          </p:nvPr>
        </p:nvSpPr>
        <p:spPr/>
        <p:txBody>
          <a:bodyPr/>
          <a:lstStyle/>
          <a:p>
            <a:pPr>
              <a:defRPr/>
            </a:pPr>
            <a:fld id="{5B6CDFF3-1152-4DB8-A4A6-676D7CCE7EFC}" type="slidenum">
              <a:rPr lang="ja-JP" altLang="en-US" smtClean="0"/>
              <a:pPr>
                <a:defRPr/>
              </a:pPr>
              <a:t>24</a:t>
            </a:fld>
            <a:endParaRPr lang="ja-JP" altLang="en-US" dirty="0"/>
          </a:p>
        </p:txBody>
      </p:sp>
      <p:sp>
        <p:nvSpPr>
          <p:cNvPr id="5" name="右矢印 4"/>
          <p:cNvSpPr/>
          <p:nvPr/>
        </p:nvSpPr>
        <p:spPr>
          <a:xfrm>
            <a:off x="395536" y="6237312"/>
            <a:ext cx="79208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195736" y="6381328"/>
            <a:ext cx="184731" cy="369332"/>
          </a:xfrm>
          <a:prstGeom prst="rect">
            <a:avLst/>
          </a:prstGeom>
          <a:noFill/>
        </p:spPr>
        <p:txBody>
          <a:bodyPr wrap="none" rtlCol="0">
            <a:spAutoFit/>
          </a:bodyPr>
          <a:lstStyle/>
          <a:p>
            <a:endParaRPr kumimoji="1" lang="ja-JP" altLang="en-US" dirty="0"/>
          </a:p>
        </p:txBody>
      </p:sp>
      <p:sp>
        <p:nvSpPr>
          <p:cNvPr id="8" name="テキスト ボックス 7"/>
          <p:cNvSpPr txBox="1"/>
          <p:nvPr/>
        </p:nvSpPr>
        <p:spPr>
          <a:xfrm>
            <a:off x="1475656" y="6237312"/>
            <a:ext cx="4176464" cy="369332"/>
          </a:xfrm>
          <a:prstGeom prst="rect">
            <a:avLst/>
          </a:prstGeom>
          <a:noFill/>
        </p:spPr>
        <p:txBody>
          <a:bodyPr wrap="square" rtlCol="0">
            <a:spAutoFit/>
          </a:bodyPr>
          <a:lstStyle/>
          <a:p>
            <a:r>
              <a:rPr kumimoji="1" lang="ja-JP" altLang="en-US" dirty="0" smtClean="0"/>
              <a:t>青少年保護・バイ・デザインの提唱</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defRPr/>
            </a:pPr>
            <a:r>
              <a:rPr lang="ja-JP" altLang="en-US" sz="3600" dirty="0" smtClean="0">
                <a:solidFill>
                  <a:srgbClr val="0070C0"/>
                </a:solidFill>
                <a:latin typeface="HGP創英角ｺﾞｼｯｸUB" pitchFamily="50" charset="-128"/>
                <a:ea typeface="HGP創英角ｺﾞｼｯｸUB" pitchFamily="50" charset="-128"/>
              </a:rPr>
              <a:t>「表現の自由」と「通信の秘密」</a:t>
            </a:r>
          </a:p>
        </p:txBody>
      </p:sp>
      <p:sp>
        <p:nvSpPr>
          <p:cNvPr id="4" name="テキスト ボックス 3"/>
          <p:cNvSpPr txBox="1"/>
          <p:nvPr/>
        </p:nvSpPr>
        <p:spPr>
          <a:xfrm>
            <a:off x="179388" y="1052513"/>
            <a:ext cx="8785225" cy="296703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2400" dirty="0">
                <a:latin typeface="HGSｺﾞｼｯｸM" pitchFamily="50" charset="-128"/>
                <a:ea typeface="HGSｺﾞｼｯｸM" pitchFamily="50" charset="-128"/>
              </a:rPr>
              <a:t>日本国憲法</a:t>
            </a:r>
            <a:r>
              <a:rPr lang="ja-JP" altLang="en-US" dirty="0">
                <a:latin typeface="HGSｺﾞｼｯｸM" pitchFamily="50" charset="-128"/>
                <a:ea typeface="HGSｺﾞｼｯｸM" pitchFamily="50" charset="-128"/>
              </a:rPr>
              <a:t/>
            </a:r>
            <a:br>
              <a:rPr lang="ja-JP" altLang="en-US" dirty="0">
                <a:latin typeface="HGSｺﾞｼｯｸM" pitchFamily="50" charset="-128"/>
                <a:ea typeface="HGSｺﾞｼｯｸM" pitchFamily="50" charset="-128"/>
              </a:rPr>
            </a:b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11</a:t>
            </a:r>
            <a:r>
              <a:rPr lang="ja-JP" altLang="en-US" sz="1600" dirty="0">
                <a:latin typeface="HGSｺﾞｼｯｸM" pitchFamily="50" charset="-128"/>
                <a:ea typeface="HGSｺﾞｼｯｸM" pitchFamily="50" charset="-128"/>
              </a:rPr>
              <a:t>条　国民は、すべての基本的人権の享有を妨げられない。この憲法が国民に保障する基本的人権は、侵すことのできない永久の権利として、現在及び将来の国民に与へられる。　</a:t>
            </a:r>
          </a:p>
          <a:p>
            <a:pPr>
              <a:defRPr/>
            </a:pP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12</a:t>
            </a:r>
            <a:r>
              <a:rPr lang="ja-JP" altLang="en-US" sz="1600" dirty="0">
                <a:latin typeface="HGSｺﾞｼｯｸM" pitchFamily="50" charset="-128"/>
                <a:ea typeface="HGSｺﾞｼｯｸM" pitchFamily="50" charset="-128"/>
              </a:rPr>
              <a:t>条　この憲法が国民に保障する自由及び権利は、国民の不断の努力に</a:t>
            </a:r>
            <a:r>
              <a:rPr lang="ja-JP" altLang="en-US" sz="1600" dirty="0" err="1">
                <a:latin typeface="HGSｺﾞｼｯｸM" pitchFamily="50" charset="-128"/>
                <a:ea typeface="HGSｺﾞｼｯｸM" pitchFamily="50" charset="-128"/>
              </a:rPr>
              <a:t>よつて、</a:t>
            </a:r>
            <a:r>
              <a:rPr lang="ja-JP" altLang="en-US" sz="1600" dirty="0">
                <a:latin typeface="HGSｺﾞｼｯｸM" pitchFamily="50" charset="-128"/>
                <a:ea typeface="HGSｺﾞｼｯｸM" pitchFamily="50" charset="-128"/>
              </a:rPr>
              <a:t>これを保持しなければならない。又、国民は、これを濫用しては</a:t>
            </a:r>
            <a:r>
              <a:rPr lang="ja-JP" altLang="en-US" sz="1600" dirty="0" err="1">
                <a:latin typeface="HGSｺﾞｼｯｸM" pitchFamily="50" charset="-128"/>
                <a:ea typeface="HGSｺﾞｼｯｸM" pitchFamily="50" charset="-128"/>
              </a:rPr>
              <a:t>ならないの</a:t>
            </a:r>
            <a:r>
              <a:rPr lang="ja-JP" altLang="en-US" sz="1600" dirty="0">
                <a:latin typeface="HGSｺﾞｼｯｸM" pitchFamily="50" charset="-128"/>
                <a:ea typeface="HGSｺﾞｼｯｸM" pitchFamily="50" charset="-128"/>
              </a:rPr>
              <a:t>であつて、常に公共の福祉のためにこれを利用する責任を</a:t>
            </a:r>
            <a:r>
              <a:rPr lang="ja-JP" altLang="en-US" sz="1600" dirty="0" err="1">
                <a:latin typeface="HGSｺﾞｼｯｸM" pitchFamily="50" charset="-128"/>
                <a:ea typeface="HGSｺﾞｼｯｸM" pitchFamily="50" charset="-128"/>
              </a:rPr>
              <a:t>負ふ。</a:t>
            </a:r>
            <a:r>
              <a:rPr lang="ja-JP" altLang="en-US" sz="1600" dirty="0">
                <a:latin typeface="HGSｺﾞｼｯｸM" pitchFamily="50" charset="-128"/>
                <a:ea typeface="HGSｺﾞｼｯｸM" pitchFamily="50" charset="-128"/>
              </a:rPr>
              <a:t>　</a:t>
            </a:r>
          </a:p>
          <a:p>
            <a:pPr>
              <a:defRPr/>
            </a:pP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13</a:t>
            </a:r>
            <a:r>
              <a:rPr lang="ja-JP" altLang="en-US" sz="1600" dirty="0">
                <a:latin typeface="HGSｺﾞｼｯｸM" pitchFamily="50" charset="-128"/>
                <a:ea typeface="HGSｺﾞｼｯｸM" pitchFamily="50" charset="-128"/>
              </a:rPr>
              <a:t>条　すべて国民は、個人として尊重される。生命、自由及び幸福追求に対する</a:t>
            </a:r>
            <a:r>
              <a:rPr lang="ja-JP" altLang="en-US" sz="1600" b="1" u="sng" dirty="0">
                <a:latin typeface="HGSｺﾞｼｯｸM" pitchFamily="50" charset="-128"/>
                <a:ea typeface="HGSｺﾞｼｯｸM" pitchFamily="50" charset="-128"/>
              </a:rPr>
              <a:t>国民の権利については</a:t>
            </a:r>
            <a:r>
              <a:rPr lang="ja-JP" altLang="en-US" sz="1600" dirty="0">
                <a:latin typeface="HGSｺﾞｼｯｸM" pitchFamily="50" charset="-128"/>
                <a:ea typeface="HGSｺﾞｼｯｸM" pitchFamily="50" charset="-128"/>
              </a:rPr>
              <a:t>、</a:t>
            </a:r>
            <a:r>
              <a:rPr lang="ja-JP" altLang="en-US" sz="1600" b="1" u="sng" dirty="0">
                <a:latin typeface="HGSｺﾞｼｯｸM" pitchFamily="50" charset="-128"/>
                <a:ea typeface="HGSｺﾞｼｯｸM" pitchFamily="50" charset="-128"/>
              </a:rPr>
              <a:t>公共の福祉に反しない限り</a:t>
            </a:r>
            <a:r>
              <a:rPr lang="ja-JP" altLang="en-US" sz="1600" dirty="0">
                <a:latin typeface="HGSｺﾞｼｯｸM" pitchFamily="50" charset="-128"/>
                <a:ea typeface="HGSｺﾞｼｯｸM" pitchFamily="50" charset="-128"/>
              </a:rPr>
              <a:t>、立法その他の国政の上で、</a:t>
            </a:r>
            <a:r>
              <a:rPr lang="ja-JP" altLang="en-US" sz="1600" b="1" u="sng" dirty="0">
                <a:latin typeface="HGSｺﾞｼｯｸM" pitchFamily="50" charset="-128"/>
                <a:ea typeface="HGSｺﾞｼｯｸM" pitchFamily="50" charset="-128"/>
              </a:rPr>
              <a:t>最大の尊重を必要とする</a:t>
            </a:r>
            <a:r>
              <a:rPr lang="ja-JP" altLang="en-US" sz="1600" dirty="0">
                <a:latin typeface="HGSｺﾞｼｯｸM" pitchFamily="50" charset="-128"/>
                <a:ea typeface="HGSｺﾞｼｯｸM" pitchFamily="50" charset="-128"/>
              </a:rPr>
              <a:t>。</a:t>
            </a:r>
            <a:endParaRPr lang="en-US" altLang="ja-JP" sz="1600" dirty="0">
              <a:latin typeface="HGSｺﾞｼｯｸM" pitchFamily="50" charset="-128"/>
              <a:ea typeface="HGSｺﾞｼｯｸM" pitchFamily="50" charset="-128"/>
            </a:endParaRPr>
          </a:p>
          <a:p>
            <a:pPr>
              <a:defRPr/>
            </a:pP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21</a:t>
            </a:r>
            <a:r>
              <a:rPr lang="ja-JP" altLang="en-US" sz="1600" dirty="0">
                <a:latin typeface="HGSｺﾞｼｯｸM" pitchFamily="50" charset="-128"/>
                <a:ea typeface="HGSｺﾞｼｯｸM" pitchFamily="50" charset="-128"/>
              </a:rPr>
              <a:t>条　集会、結社及び言論、出版その他</a:t>
            </a:r>
            <a:r>
              <a:rPr lang="ja-JP" altLang="en-US" sz="1600" b="1" u="sng" dirty="0">
                <a:latin typeface="HGSｺﾞｼｯｸM" pitchFamily="50" charset="-128"/>
                <a:ea typeface="HGSｺﾞｼｯｸM" pitchFamily="50" charset="-128"/>
              </a:rPr>
              <a:t>一切の表現の自由は、これを保障する</a:t>
            </a:r>
            <a:r>
              <a:rPr lang="ja-JP" altLang="en-US" sz="1600" dirty="0">
                <a:latin typeface="HGSｺﾞｼｯｸM" pitchFamily="50" charset="-128"/>
                <a:ea typeface="HGSｺﾞｼｯｸM" pitchFamily="50" charset="-128"/>
              </a:rPr>
              <a:t>。</a:t>
            </a:r>
          </a:p>
          <a:p>
            <a:pPr>
              <a:defRPr/>
            </a:pPr>
            <a:r>
              <a:rPr lang="ja-JP" altLang="en-US" sz="1600" dirty="0">
                <a:latin typeface="HGSｺﾞｼｯｸM" pitchFamily="50" charset="-128"/>
                <a:ea typeface="HGSｺﾞｼｯｸM" pitchFamily="50" charset="-128"/>
              </a:rPr>
              <a:t>２　</a:t>
            </a:r>
            <a:r>
              <a:rPr lang="ja-JP" altLang="en-US" sz="1600" b="1" u="sng" dirty="0">
                <a:latin typeface="HGSｺﾞｼｯｸM" pitchFamily="50" charset="-128"/>
                <a:ea typeface="HGSｺﾞｼｯｸM" pitchFamily="50" charset="-128"/>
              </a:rPr>
              <a:t>検閲は、これをしてはならない</a:t>
            </a:r>
            <a:r>
              <a:rPr lang="ja-JP" altLang="en-US" sz="1600" dirty="0">
                <a:latin typeface="HGSｺﾞｼｯｸM" pitchFamily="50" charset="-128"/>
                <a:ea typeface="HGSｺﾞｼｯｸM" pitchFamily="50" charset="-128"/>
              </a:rPr>
              <a:t>。</a:t>
            </a:r>
            <a:r>
              <a:rPr lang="ja-JP" altLang="en-US" sz="1600" b="1" u="sng" dirty="0">
                <a:latin typeface="HGSｺﾞｼｯｸM" pitchFamily="50" charset="-128"/>
                <a:ea typeface="HGSｺﾞｼｯｸM" pitchFamily="50" charset="-128"/>
              </a:rPr>
              <a:t>通信の秘密は、これを侵してはならない</a:t>
            </a:r>
            <a:r>
              <a:rPr lang="ja-JP" altLang="en-US" sz="1600" dirty="0">
                <a:latin typeface="HGSｺﾞｼｯｸM" pitchFamily="50" charset="-128"/>
                <a:ea typeface="HGSｺﾞｼｯｸM" pitchFamily="50" charset="-128"/>
              </a:rPr>
              <a:t>。</a:t>
            </a:r>
          </a:p>
        </p:txBody>
      </p:sp>
      <p:sp>
        <p:nvSpPr>
          <p:cNvPr id="5" name="テキスト ボックス 4"/>
          <p:cNvSpPr txBox="1"/>
          <p:nvPr/>
        </p:nvSpPr>
        <p:spPr>
          <a:xfrm>
            <a:off x="179388" y="4221163"/>
            <a:ext cx="8785225" cy="1446212"/>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ja-JP" altLang="en-US" sz="2400" dirty="0">
                <a:latin typeface="HGSｺﾞｼｯｸM" pitchFamily="50" charset="-128"/>
                <a:ea typeface="HGSｺﾞｼｯｸM" pitchFamily="50" charset="-128"/>
              </a:rPr>
              <a:t>電気通信事業法</a:t>
            </a:r>
            <a:r>
              <a:rPr lang="ja-JP" altLang="en-US" dirty="0">
                <a:latin typeface="HGSｺﾞｼｯｸM" pitchFamily="50" charset="-128"/>
                <a:ea typeface="HGSｺﾞｼｯｸM" pitchFamily="50" charset="-128"/>
              </a:rPr>
              <a:t/>
            </a:r>
            <a:br>
              <a:rPr lang="ja-JP" altLang="en-US" dirty="0">
                <a:latin typeface="HGSｺﾞｼｯｸM" pitchFamily="50" charset="-128"/>
                <a:ea typeface="HGSｺﾞｼｯｸM" pitchFamily="50" charset="-128"/>
              </a:rPr>
            </a:br>
            <a:r>
              <a:rPr lang="ja-JP" altLang="en-US" sz="1600" dirty="0">
                <a:latin typeface="HGSｺﾞｼｯｸM" pitchFamily="50" charset="-128"/>
                <a:ea typeface="HGSｺﾞｼｯｸM" pitchFamily="50" charset="-128"/>
              </a:rPr>
              <a:t> （秘密の保護） </a:t>
            </a:r>
          </a:p>
          <a:p>
            <a:pPr>
              <a:defRPr/>
            </a:pPr>
            <a:r>
              <a:rPr lang="ja-JP" altLang="en-US" sz="1600" dirty="0">
                <a:latin typeface="HGSｺﾞｼｯｸM" pitchFamily="50" charset="-128"/>
                <a:ea typeface="HGSｺﾞｼｯｸM" pitchFamily="50" charset="-128"/>
              </a:rPr>
              <a:t>第四条 　電気通信事業者の取扱中に係る</a:t>
            </a:r>
            <a:r>
              <a:rPr lang="ja-JP" altLang="en-US" sz="1600" b="1" u="sng" dirty="0">
                <a:latin typeface="HGSｺﾞｼｯｸM" pitchFamily="50" charset="-128"/>
                <a:ea typeface="HGSｺﾞｼｯｸM" pitchFamily="50" charset="-128"/>
              </a:rPr>
              <a:t>通信の秘密は、侵してはならない</a:t>
            </a:r>
            <a:r>
              <a:rPr lang="ja-JP" altLang="en-US" sz="1600" dirty="0">
                <a:latin typeface="HGSｺﾞｼｯｸM" pitchFamily="50" charset="-128"/>
                <a:ea typeface="HGSｺﾞｼｯｸM" pitchFamily="50" charset="-128"/>
              </a:rPr>
              <a:t>。 </a:t>
            </a:r>
          </a:p>
          <a:p>
            <a:pPr>
              <a:defRPr/>
            </a:pPr>
            <a:r>
              <a:rPr lang="ja-JP" altLang="en-US" sz="1600" dirty="0">
                <a:latin typeface="HGSｺﾞｼｯｸM" pitchFamily="50" charset="-128"/>
                <a:ea typeface="HGSｺﾞｼｯｸM" pitchFamily="50" charset="-128"/>
              </a:rPr>
              <a:t>２ 　電気通信事業に従事する者は、在職中電気通信事業者の取扱中に係る通信に関して知り得た他人の秘密を守らなければならない。その職を退いた後においても、同様とする。</a:t>
            </a:r>
            <a:endParaRPr lang="ja-JP" altLang="en-US" sz="1600" b="1" u="sng" dirty="0">
              <a:latin typeface="HGSｺﾞｼｯｸM" pitchFamily="50" charset="-128"/>
              <a:ea typeface="HGSｺﾞｼｯｸM" pitchFamily="50" charset="-128"/>
            </a:endParaRPr>
          </a:p>
        </p:txBody>
      </p:sp>
      <p:sp>
        <p:nvSpPr>
          <p:cNvPr id="6" name="角丸四角形 5"/>
          <p:cNvSpPr/>
          <p:nvPr/>
        </p:nvSpPr>
        <p:spPr>
          <a:xfrm>
            <a:off x="250825" y="5805488"/>
            <a:ext cx="4176713" cy="79216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ja-JP" altLang="en-US" sz="3200" dirty="0">
                <a:latin typeface="HGP創英角ｺﾞｼｯｸUB" pitchFamily="50" charset="-128"/>
                <a:ea typeface="HGP創英角ｺﾞｼｯｸUB" pitchFamily="50" charset="-128"/>
              </a:rPr>
              <a:t>表現の自由</a:t>
            </a:r>
          </a:p>
        </p:txBody>
      </p:sp>
      <p:sp>
        <p:nvSpPr>
          <p:cNvPr id="7" name="角丸四角形 6"/>
          <p:cNvSpPr/>
          <p:nvPr/>
        </p:nvSpPr>
        <p:spPr>
          <a:xfrm>
            <a:off x="4716463" y="5805488"/>
            <a:ext cx="4176712"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latin typeface="HGP創英角ｺﾞｼｯｸUB" pitchFamily="50" charset="-128"/>
                <a:ea typeface="HGP創英角ｺﾞｼｯｸUB" pitchFamily="50" charset="-128"/>
              </a:rPr>
              <a:t>通信の秘密</a:t>
            </a:r>
          </a:p>
        </p:txBody>
      </p:sp>
      <p:sp>
        <p:nvSpPr>
          <p:cNvPr id="8" name="スライド番号プレースホルダ 7"/>
          <p:cNvSpPr>
            <a:spLocks noGrp="1"/>
          </p:cNvSpPr>
          <p:nvPr>
            <p:ph type="sldNum" sz="quarter" idx="10"/>
          </p:nvPr>
        </p:nvSpPr>
        <p:spPr/>
        <p:txBody>
          <a:bodyPr/>
          <a:lstStyle/>
          <a:p>
            <a:pPr>
              <a:defRPr/>
            </a:pPr>
            <a:fld id="{D00631E8-440D-4A00-9B51-ED2947AECBBE}" type="slidenum">
              <a:rPr lang="ja-JP" altLang="en-US" smtClean="0"/>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normAutofit/>
          </a:bodyPr>
          <a:lstStyle/>
          <a:p>
            <a:pPr eaLnBrk="1" hangingPunct="1">
              <a:defRPr/>
            </a:pPr>
            <a:r>
              <a:rPr lang="ja-JP" altLang="en-US" sz="3600" dirty="0" smtClean="0">
                <a:solidFill>
                  <a:srgbClr val="0070C0"/>
                </a:solidFill>
                <a:latin typeface="HGP創英角ｺﾞｼｯｸUB" pitchFamily="50" charset="-128"/>
                <a:ea typeface="HGP創英角ｺﾞｼｯｸUB" pitchFamily="50" charset="-128"/>
              </a:rPr>
              <a:t>児童の権利に関する条約</a:t>
            </a:r>
          </a:p>
        </p:txBody>
      </p:sp>
      <p:sp>
        <p:nvSpPr>
          <p:cNvPr id="7" name="テキスト ボックス 6"/>
          <p:cNvSpPr txBox="1"/>
          <p:nvPr/>
        </p:nvSpPr>
        <p:spPr>
          <a:xfrm>
            <a:off x="179388" y="1557338"/>
            <a:ext cx="8785225" cy="5138737"/>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ja-JP" altLang="en-US" sz="2400" dirty="0">
                <a:latin typeface="HGSｺﾞｼｯｸM" pitchFamily="50" charset="-128"/>
                <a:ea typeface="HGSｺﾞｼｯｸM" pitchFamily="50" charset="-128"/>
              </a:rPr>
              <a:t>児童の権利に関する条約</a:t>
            </a:r>
            <a:r>
              <a:rPr lang="ja-JP" altLang="en-US" dirty="0">
                <a:latin typeface="HGSｺﾞｼｯｸM" pitchFamily="50" charset="-128"/>
                <a:ea typeface="HGSｺﾞｼｯｸM" pitchFamily="50" charset="-128"/>
              </a:rPr>
              <a:t/>
            </a:r>
            <a:br>
              <a:rPr lang="ja-JP" altLang="en-US" dirty="0">
                <a:latin typeface="HGSｺﾞｼｯｸM" pitchFamily="50" charset="-128"/>
                <a:ea typeface="HGSｺﾞｼｯｸM" pitchFamily="50" charset="-128"/>
              </a:rPr>
            </a:b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12</a:t>
            </a:r>
            <a:r>
              <a:rPr lang="ja-JP" altLang="en-US" sz="1600" dirty="0">
                <a:latin typeface="HGSｺﾞｼｯｸM" pitchFamily="50" charset="-128"/>
                <a:ea typeface="HGSｺﾞｼｯｸM" pitchFamily="50" charset="-128"/>
              </a:rPr>
              <a:t>条</a:t>
            </a:r>
          </a:p>
          <a:p>
            <a:pPr>
              <a:defRPr/>
            </a:pPr>
            <a:r>
              <a:rPr lang="en-US" altLang="ja-JP" sz="1600" dirty="0">
                <a:latin typeface="HGSｺﾞｼｯｸM" pitchFamily="50" charset="-128"/>
                <a:ea typeface="HGSｺﾞｼｯｸM" pitchFamily="50" charset="-128"/>
              </a:rPr>
              <a:t>1</a:t>
            </a:r>
            <a:r>
              <a:rPr lang="ja-JP" altLang="en-US" sz="1600" dirty="0">
                <a:latin typeface="HGSｺﾞｼｯｸM" pitchFamily="50" charset="-128"/>
                <a:ea typeface="HGSｺﾞｼｯｸM" pitchFamily="50" charset="-128"/>
              </a:rPr>
              <a:t>　締約国は、自己の意見を形成する能力のある児童がその児童に影響を及ぼすすべての事項について</a:t>
            </a:r>
            <a:r>
              <a:rPr lang="ja-JP" altLang="en-US" sz="1600" b="1" u="sng" dirty="0">
                <a:latin typeface="HGSｺﾞｼｯｸM" pitchFamily="50" charset="-128"/>
                <a:ea typeface="HGSｺﾞｼｯｸM" pitchFamily="50" charset="-128"/>
              </a:rPr>
              <a:t>自由に自己の意見を表明する権利を確保する</a:t>
            </a:r>
            <a:r>
              <a:rPr lang="ja-JP" altLang="en-US" sz="1600" dirty="0">
                <a:latin typeface="HGSｺﾞｼｯｸM" pitchFamily="50" charset="-128"/>
                <a:ea typeface="HGSｺﾞｼｯｸM" pitchFamily="50" charset="-128"/>
              </a:rPr>
              <a:t>。この場合において、児童の意見は、その児童の年齢及び成熟度に従って相応に考慮されるものとする。</a:t>
            </a:r>
          </a:p>
          <a:p>
            <a:pPr>
              <a:defRPr/>
            </a:pPr>
            <a:r>
              <a:rPr lang="en-US" altLang="ja-JP" sz="1600" dirty="0">
                <a:latin typeface="HGSｺﾞｼｯｸM" pitchFamily="50" charset="-128"/>
                <a:ea typeface="HGSｺﾞｼｯｸM" pitchFamily="50" charset="-128"/>
              </a:rPr>
              <a:t>2</a:t>
            </a:r>
            <a:r>
              <a:rPr lang="ja-JP" altLang="en-US" sz="1600" dirty="0">
                <a:latin typeface="HGSｺﾞｼｯｸM" pitchFamily="50" charset="-128"/>
                <a:ea typeface="HGSｺﾞｼｯｸM" pitchFamily="50" charset="-128"/>
              </a:rPr>
              <a:t>　このため、児童は、特に、自己に影響を及ぼすあらゆる司法上及び行政上の手続において、国内法の手続規則に合致する方法により直接に又は代理人若しくは適当な団体を通じて聴取される機会を与えられる。</a:t>
            </a:r>
            <a:endParaRPr lang="en-US" altLang="ja-JP" sz="1600" dirty="0">
              <a:latin typeface="HGSｺﾞｼｯｸM" pitchFamily="50" charset="-128"/>
              <a:ea typeface="HGSｺﾞｼｯｸM" pitchFamily="50" charset="-128"/>
            </a:endParaRPr>
          </a:p>
          <a:p>
            <a:pPr>
              <a:defRPr/>
            </a:pP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13</a:t>
            </a:r>
            <a:r>
              <a:rPr lang="ja-JP" altLang="en-US" sz="1600" dirty="0">
                <a:latin typeface="HGSｺﾞｼｯｸM" pitchFamily="50" charset="-128"/>
                <a:ea typeface="HGSｺﾞｼｯｸM" pitchFamily="50" charset="-128"/>
              </a:rPr>
              <a:t>条</a:t>
            </a:r>
          </a:p>
          <a:p>
            <a:pPr>
              <a:defRPr/>
            </a:pPr>
            <a:r>
              <a:rPr lang="en-US" altLang="ja-JP" sz="1600" dirty="0">
                <a:latin typeface="HGSｺﾞｼｯｸM" pitchFamily="50" charset="-128"/>
                <a:ea typeface="HGSｺﾞｼｯｸM" pitchFamily="50" charset="-128"/>
              </a:rPr>
              <a:t>1</a:t>
            </a:r>
            <a:r>
              <a:rPr lang="ja-JP" altLang="en-US" sz="1600" dirty="0">
                <a:latin typeface="HGSｺﾞｼｯｸM" pitchFamily="50" charset="-128"/>
                <a:ea typeface="HGSｺﾞｼｯｸM" pitchFamily="50" charset="-128"/>
              </a:rPr>
              <a:t>　児童は、</a:t>
            </a:r>
            <a:r>
              <a:rPr lang="ja-JP" altLang="en-US" sz="1600" b="1" u="sng" dirty="0">
                <a:latin typeface="HGSｺﾞｼｯｸM" pitchFamily="50" charset="-128"/>
                <a:ea typeface="HGSｺﾞｼｯｸM" pitchFamily="50" charset="-128"/>
              </a:rPr>
              <a:t>表現の自由についての権利を有する</a:t>
            </a:r>
            <a:r>
              <a:rPr lang="ja-JP" altLang="en-US" sz="1600" dirty="0">
                <a:latin typeface="HGSｺﾞｼｯｸM" pitchFamily="50" charset="-128"/>
                <a:ea typeface="HGSｺﾞｼｯｸM" pitchFamily="50" charset="-128"/>
              </a:rPr>
              <a:t>。この権利には、口頭、手書き若しくは印刷、芸術の</a:t>
            </a:r>
            <a:r>
              <a:rPr lang="ja-JP" altLang="en-US" sz="1600" b="1" u="sng" dirty="0">
                <a:latin typeface="HGSｺﾞｼｯｸM" pitchFamily="50" charset="-128"/>
                <a:ea typeface="HGSｺﾞｼｯｸM" pitchFamily="50" charset="-128"/>
              </a:rPr>
              <a:t>形態又は自ら選択する他の方法</a:t>
            </a:r>
            <a:r>
              <a:rPr lang="ja-JP" altLang="en-US" sz="1600" dirty="0">
                <a:latin typeface="HGSｺﾞｼｯｸM" pitchFamily="50" charset="-128"/>
                <a:ea typeface="HGSｺﾞｼｯｸM" pitchFamily="50" charset="-128"/>
              </a:rPr>
              <a:t>により、国境とのかかわりなく、</a:t>
            </a:r>
            <a:r>
              <a:rPr lang="ja-JP" altLang="en-US" sz="1600" b="1" u="sng" dirty="0">
                <a:latin typeface="HGSｺﾞｼｯｸM" pitchFamily="50" charset="-128"/>
                <a:ea typeface="HGSｺﾞｼｯｸM" pitchFamily="50" charset="-128"/>
              </a:rPr>
              <a:t>あらゆる種類の情報及び考えを求め、受け及び伝える自由を含む</a:t>
            </a:r>
            <a:r>
              <a:rPr lang="ja-JP" altLang="en-US" sz="1600" dirty="0">
                <a:latin typeface="HGSｺﾞｼｯｸM" pitchFamily="50" charset="-128"/>
                <a:ea typeface="HGSｺﾞｼｯｸM" pitchFamily="50" charset="-128"/>
              </a:rPr>
              <a:t>。</a:t>
            </a:r>
          </a:p>
          <a:p>
            <a:pPr>
              <a:defRPr/>
            </a:pPr>
            <a:r>
              <a:rPr lang="en-US" altLang="ja-JP" sz="1600" dirty="0">
                <a:latin typeface="HGSｺﾞｼｯｸM" pitchFamily="50" charset="-128"/>
                <a:ea typeface="HGSｺﾞｼｯｸM" pitchFamily="50" charset="-128"/>
              </a:rPr>
              <a:t>2</a:t>
            </a:r>
            <a:r>
              <a:rPr lang="ja-JP" altLang="en-US" sz="1600" dirty="0">
                <a:latin typeface="HGSｺﾞｼｯｸM" pitchFamily="50" charset="-128"/>
                <a:ea typeface="HGSｺﾞｼｯｸM" pitchFamily="50" charset="-128"/>
              </a:rPr>
              <a:t>　</a:t>
            </a:r>
            <a:r>
              <a:rPr lang="en-US" altLang="ja-JP" sz="1600" dirty="0">
                <a:latin typeface="HGSｺﾞｼｯｸM" pitchFamily="50" charset="-128"/>
                <a:ea typeface="HGSｺﾞｼｯｸM" pitchFamily="50" charset="-128"/>
              </a:rPr>
              <a:t>1</a:t>
            </a:r>
            <a:r>
              <a:rPr lang="ja-JP" altLang="en-US" sz="1600" dirty="0">
                <a:latin typeface="HGSｺﾞｼｯｸM" pitchFamily="50" charset="-128"/>
                <a:ea typeface="HGSｺﾞｼｯｸM" pitchFamily="50" charset="-128"/>
              </a:rPr>
              <a:t>の権利の行使については、一定の制限を課することができる。ただし、その制限は、法律によって定められ、かつ、次の目的のために必要とされるものに限る。</a:t>
            </a:r>
          </a:p>
          <a:p>
            <a:pPr>
              <a:defRPr/>
            </a:pPr>
            <a:r>
              <a:rPr lang="ja-JP" altLang="en-US" sz="1600" dirty="0">
                <a:latin typeface="HGSｺﾞｼｯｸM" pitchFamily="50" charset="-128"/>
                <a:ea typeface="HGSｺﾞｼｯｸM" pitchFamily="50" charset="-128"/>
              </a:rPr>
              <a:t>（</a:t>
            </a:r>
            <a:r>
              <a:rPr lang="en-US" altLang="ja-JP" sz="1600" dirty="0">
                <a:latin typeface="HGSｺﾞｼｯｸM" pitchFamily="50" charset="-128"/>
                <a:ea typeface="HGSｺﾞｼｯｸM" pitchFamily="50" charset="-128"/>
              </a:rPr>
              <a:t>a</a:t>
            </a:r>
            <a:r>
              <a:rPr lang="ja-JP" altLang="en-US" sz="1600" dirty="0">
                <a:latin typeface="HGSｺﾞｼｯｸM" pitchFamily="50" charset="-128"/>
                <a:ea typeface="HGSｺﾞｼｯｸM" pitchFamily="50" charset="-128"/>
              </a:rPr>
              <a:t>） 他の者の権利又は信用の尊重 </a:t>
            </a:r>
          </a:p>
          <a:p>
            <a:pPr>
              <a:defRPr/>
            </a:pPr>
            <a:r>
              <a:rPr lang="ja-JP" altLang="en-US" sz="1600" dirty="0">
                <a:latin typeface="HGSｺﾞｼｯｸM" pitchFamily="50" charset="-128"/>
                <a:ea typeface="HGSｺﾞｼｯｸM" pitchFamily="50" charset="-128"/>
              </a:rPr>
              <a:t>（</a:t>
            </a:r>
            <a:r>
              <a:rPr lang="en-US" altLang="ja-JP" sz="1600" dirty="0">
                <a:latin typeface="HGSｺﾞｼｯｸM" pitchFamily="50" charset="-128"/>
                <a:ea typeface="HGSｺﾞｼｯｸM" pitchFamily="50" charset="-128"/>
              </a:rPr>
              <a:t>b</a:t>
            </a:r>
            <a:r>
              <a:rPr lang="ja-JP" altLang="en-US" sz="1600" dirty="0">
                <a:latin typeface="HGSｺﾞｼｯｸM" pitchFamily="50" charset="-128"/>
                <a:ea typeface="HGSｺﾞｼｯｸM" pitchFamily="50" charset="-128"/>
              </a:rPr>
              <a:t>） 国の安全、公の秩序又は公衆の健康若しくは道徳の保護</a:t>
            </a:r>
            <a:endParaRPr lang="en-US" altLang="ja-JP" sz="1600" dirty="0">
              <a:latin typeface="HGSｺﾞｼｯｸM" pitchFamily="50" charset="-128"/>
              <a:ea typeface="HGSｺﾞｼｯｸM" pitchFamily="50" charset="-128"/>
            </a:endParaRPr>
          </a:p>
          <a:p>
            <a:pPr>
              <a:defRPr/>
            </a:pPr>
            <a:r>
              <a:rPr lang="ja-JP" altLang="en-US" sz="1600" dirty="0">
                <a:latin typeface="HGSｺﾞｼｯｸM" pitchFamily="50" charset="-128"/>
                <a:ea typeface="HGSｺﾞｼｯｸM" pitchFamily="50" charset="-128"/>
              </a:rPr>
              <a:t>第</a:t>
            </a:r>
            <a:r>
              <a:rPr lang="en-US" altLang="ja-JP" sz="1600" dirty="0">
                <a:latin typeface="HGSｺﾞｼｯｸM" pitchFamily="50" charset="-128"/>
                <a:ea typeface="HGSｺﾞｼｯｸM" pitchFamily="50" charset="-128"/>
              </a:rPr>
              <a:t>16</a:t>
            </a:r>
            <a:r>
              <a:rPr lang="ja-JP" altLang="en-US" sz="1600" dirty="0">
                <a:latin typeface="HGSｺﾞｼｯｸM" pitchFamily="50" charset="-128"/>
                <a:ea typeface="HGSｺﾞｼｯｸM" pitchFamily="50" charset="-128"/>
              </a:rPr>
              <a:t>条</a:t>
            </a:r>
          </a:p>
          <a:p>
            <a:pPr>
              <a:defRPr/>
            </a:pPr>
            <a:r>
              <a:rPr lang="en-US" altLang="ja-JP" sz="1600" dirty="0">
                <a:latin typeface="HGSｺﾞｼｯｸM" pitchFamily="50" charset="-128"/>
                <a:ea typeface="HGSｺﾞｼｯｸM" pitchFamily="50" charset="-128"/>
              </a:rPr>
              <a:t>1</a:t>
            </a:r>
            <a:r>
              <a:rPr lang="ja-JP" altLang="en-US" sz="1600" dirty="0">
                <a:latin typeface="HGSｺﾞｼｯｸM" pitchFamily="50" charset="-128"/>
                <a:ea typeface="HGSｺﾞｼｯｸM" pitchFamily="50" charset="-128"/>
              </a:rPr>
              <a:t>　いかなる児童も、その私生活、家族、住居若しくは</a:t>
            </a:r>
            <a:r>
              <a:rPr lang="ja-JP" altLang="en-US" sz="1600" b="1" u="sng" dirty="0">
                <a:latin typeface="HGSｺﾞｼｯｸM" pitchFamily="50" charset="-128"/>
                <a:ea typeface="HGSｺﾞｼｯｸM" pitchFamily="50" charset="-128"/>
              </a:rPr>
              <a:t>通信に対して恣意的に若しくは不法に干渉され又は名誉及び信用を不法に攻撃されない</a:t>
            </a:r>
            <a:r>
              <a:rPr lang="ja-JP" altLang="en-US" sz="1600" dirty="0">
                <a:latin typeface="HGSｺﾞｼｯｸM" pitchFamily="50" charset="-128"/>
                <a:ea typeface="HGSｺﾞｼｯｸM" pitchFamily="50" charset="-128"/>
              </a:rPr>
              <a:t>。</a:t>
            </a:r>
          </a:p>
          <a:p>
            <a:pPr>
              <a:defRPr/>
            </a:pPr>
            <a:r>
              <a:rPr lang="en-US" altLang="ja-JP" sz="1600" dirty="0">
                <a:latin typeface="HGSｺﾞｼｯｸM" pitchFamily="50" charset="-128"/>
                <a:ea typeface="HGSｺﾞｼｯｸM" pitchFamily="50" charset="-128"/>
              </a:rPr>
              <a:t>2</a:t>
            </a:r>
            <a:r>
              <a:rPr lang="ja-JP" altLang="en-US" sz="1600" dirty="0">
                <a:latin typeface="HGSｺﾞｼｯｸM" pitchFamily="50" charset="-128"/>
                <a:ea typeface="HGSｺﾞｼｯｸM" pitchFamily="50" charset="-128"/>
              </a:rPr>
              <a:t>　児童は、</a:t>
            </a:r>
            <a:r>
              <a:rPr lang="en-US" altLang="ja-JP" sz="1600" dirty="0">
                <a:latin typeface="HGSｺﾞｼｯｸM" pitchFamily="50" charset="-128"/>
                <a:ea typeface="HGSｺﾞｼｯｸM" pitchFamily="50" charset="-128"/>
              </a:rPr>
              <a:t>1</a:t>
            </a:r>
            <a:r>
              <a:rPr lang="ja-JP" altLang="en-US" sz="1600" dirty="0">
                <a:latin typeface="HGSｺﾞｼｯｸM" pitchFamily="50" charset="-128"/>
                <a:ea typeface="HGSｺﾞｼｯｸM" pitchFamily="50" charset="-128"/>
              </a:rPr>
              <a:t>の干渉又は攻撃に対する法律の保護を受ける権利を有する。</a:t>
            </a:r>
          </a:p>
        </p:txBody>
      </p:sp>
      <p:sp>
        <p:nvSpPr>
          <p:cNvPr id="4" name="スライド番号プレースホルダ 3"/>
          <p:cNvSpPr>
            <a:spLocks noGrp="1"/>
          </p:cNvSpPr>
          <p:nvPr>
            <p:ph type="sldNum" sz="quarter" idx="10"/>
          </p:nvPr>
        </p:nvSpPr>
        <p:spPr/>
        <p:txBody>
          <a:bodyPr/>
          <a:lstStyle/>
          <a:p>
            <a:pPr>
              <a:defRPr/>
            </a:pPr>
            <a:fld id="{94A1BC7D-7A43-48E9-B990-23A1261B849B}" type="slidenum">
              <a:rPr lang="ja-JP" altLang="en-US" smtClean="0"/>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288" y="2060575"/>
            <a:ext cx="8424862" cy="1384995"/>
          </a:xfrm>
          <a:prstGeom prst="rect">
            <a:avLst/>
          </a:prstGeom>
          <a:noFill/>
        </p:spPr>
        <p:txBody>
          <a:bodyPr>
            <a:spAutoFit/>
          </a:bodyPr>
          <a:lstStyle/>
          <a:p>
            <a:pPr algn="ctr" fontAlgn="auto">
              <a:spcBef>
                <a:spcPts val="0"/>
              </a:spcBef>
              <a:spcAft>
                <a:spcPts val="0"/>
              </a:spcAft>
              <a:defRPr/>
            </a:pPr>
            <a:r>
              <a:rPr lang="ja-JP" altLang="en-US" sz="2800" dirty="0" smtClean="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２　インターネット上</a:t>
            </a:r>
            <a:r>
              <a:rPr lang="ja-JP" altLang="en-US" sz="28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の違法・有害情報からの</a:t>
            </a:r>
            <a:endParaRPr lang="en-US" altLang="ja-JP" sz="28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gn="ctr" fontAlgn="auto">
              <a:spcBef>
                <a:spcPts val="0"/>
              </a:spcBef>
              <a:spcAft>
                <a:spcPts val="0"/>
              </a:spcAft>
              <a:defRPr/>
            </a:pPr>
            <a:r>
              <a:rPr lang="ja-JP" altLang="en-US" sz="2800" dirty="0" smtClean="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青少年</a:t>
            </a:r>
            <a:r>
              <a:rPr lang="ja-JP" altLang="en-US" sz="28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保護のための</a:t>
            </a:r>
            <a:endParaRPr lang="en-US" altLang="ja-JP" sz="28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a:p>
            <a:pPr algn="ctr" fontAlgn="auto">
              <a:spcBef>
                <a:spcPts val="0"/>
              </a:spcBef>
              <a:spcAft>
                <a:spcPts val="0"/>
              </a:spcAft>
              <a:defRPr/>
            </a:pPr>
            <a:r>
              <a:rPr lang="ja-JP" altLang="en-US" sz="28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「総務大臣要請」と「青少年インターネット環境整備法</a:t>
            </a:r>
            <a:r>
              <a:rPr lang="ja-JP" altLang="en-US" sz="2800" dirty="0" smtClean="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rPr>
              <a:t>」</a:t>
            </a:r>
            <a:endParaRPr lang="ja-JP" altLang="en-US" sz="2800" dirty="0">
              <a:ln w="18415" cmpd="sng">
                <a:noFill/>
                <a:prstDash val="solid"/>
              </a:ln>
              <a:effectLst>
                <a:outerShdw blurRad="50800" dist="38100" dir="2700000" algn="tl" rotWithShape="0">
                  <a:prstClr val="black">
                    <a:alpha val="40000"/>
                  </a:prstClr>
                </a:outerShdw>
              </a:effectLst>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1038"/>
          <p:cNvSpPr txBox="1">
            <a:spLocks noChangeArrowheads="1"/>
          </p:cNvSpPr>
          <p:nvPr/>
        </p:nvSpPr>
        <p:spPr bwMode="auto">
          <a:xfrm>
            <a:off x="857250" y="2835275"/>
            <a:ext cx="3024188" cy="307975"/>
          </a:xfrm>
          <a:prstGeom prst="rect">
            <a:avLst/>
          </a:prstGeom>
          <a:no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ja-JP" altLang="en-US" sz="1400" dirty="0">
                <a:latin typeface="HG丸ｺﾞｼｯｸM-PRO" pitchFamily="50" charset="-128"/>
                <a:ea typeface="HG丸ｺﾞｼｯｸM-PRO" pitchFamily="50" charset="-128"/>
              </a:rPr>
              <a:t>平成</a:t>
            </a:r>
            <a:r>
              <a:rPr lang="en-US" altLang="ja-JP" sz="1400" dirty="0">
                <a:latin typeface="HG丸ｺﾞｼｯｸM-PRO" pitchFamily="50" charset="-128"/>
                <a:ea typeface="HG丸ｺﾞｼｯｸM-PRO" pitchFamily="50" charset="-128"/>
              </a:rPr>
              <a:t>18</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11</a:t>
            </a:r>
            <a:r>
              <a:rPr lang="ja-JP" altLang="en-US" sz="1400" dirty="0">
                <a:latin typeface="HG丸ｺﾞｼｯｸM-PRO" pitchFamily="50" charset="-128"/>
                <a:ea typeface="HG丸ｺﾞｼｯｸM-PRO" pitchFamily="50" charset="-128"/>
              </a:rPr>
              <a:t>月の要請内容</a:t>
            </a:r>
          </a:p>
        </p:txBody>
      </p:sp>
      <p:sp>
        <p:nvSpPr>
          <p:cNvPr id="93197" name="AutoShape 1037"/>
          <p:cNvSpPr>
            <a:spLocks noChangeArrowheads="1"/>
          </p:cNvSpPr>
          <p:nvPr/>
        </p:nvSpPr>
        <p:spPr bwMode="auto">
          <a:xfrm>
            <a:off x="179388" y="3206750"/>
            <a:ext cx="4248150" cy="2992438"/>
          </a:xfrm>
          <a:prstGeom prst="roundRect">
            <a:avLst>
              <a:gd name="adj" fmla="val 16667"/>
            </a:avLst>
          </a:prstGeom>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nchor="ctr"/>
          <a:lstStyle/>
          <a:p>
            <a:pPr>
              <a:defRPr/>
            </a:pPr>
            <a:endParaRPr lang="ja-JP" altLang="en-US"/>
          </a:p>
        </p:txBody>
      </p:sp>
      <p:sp>
        <p:nvSpPr>
          <p:cNvPr id="25" name="スライド番号プレースホルダ 3"/>
          <p:cNvSpPr>
            <a:spLocks noGrp="1"/>
          </p:cNvSpPr>
          <p:nvPr>
            <p:ph type="sldNum" sz="quarter" idx="10"/>
          </p:nvPr>
        </p:nvSpPr>
        <p:spPr/>
        <p:txBody>
          <a:bodyPr/>
          <a:lstStyle/>
          <a:p>
            <a:pPr>
              <a:defRPr/>
            </a:pPr>
            <a:fld id="{25A7A0C0-17FC-49B2-AD09-25963497A92F}" type="slidenum">
              <a:rPr lang="en-US" altLang="ja-JP"/>
              <a:pPr>
                <a:defRPr/>
              </a:pPr>
              <a:t>6</a:t>
            </a:fld>
            <a:endParaRPr lang="en-US" altLang="ja-JP"/>
          </a:p>
        </p:txBody>
      </p:sp>
      <p:sp>
        <p:nvSpPr>
          <p:cNvPr id="93187" name="AutoShape 1027"/>
          <p:cNvSpPr>
            <a:spLocks noChangeArrowheads="1"/>
          </p:cNvSpPr>
          <p:nvPr/>
        </p:nvSpPr>
        <p:spPr bwMode="auto">
          <a:xfrm>
            <a:off x="211138" y="855663"/>
            <a:ext cx="8726487" cy="579437"/>
          </a:xfrm>
          <a:prstGeom prst="roundRect">
            <a:avLst>
              <a:gd name="adj" fmla="val 16667"/>
            </a:avLst>
          </a:prstGeom>
          <a:ln>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defRPr/>
            </a:pPr>
            <a:r>
              <a:rPr lang="ja-JP" altLang="en-US" sz="1400" dirty="0">
                <a:latin typeface="HG丸ｺﾞｼｯｸM-PRO" pitchFamily="50" charset="-128"/>
                <a:ea typeface="HG丸ｺﾞｼｯｸM-PRO" pitchFamily="50" charset="-128"/>
              </a:rPr>
              <a:t>　平成</a:t>
            </a:r>
            <a:r>
              <a:rPr lang="en-US" altLang="ja-JP" sz="1400" dirty="0">
                <a:latin typeface="HG丸ｺﾞｼｯｸM-PRO" pitchFamily="50" charset="-128"/>
                <a:ea typeface="HG丸ｺﾞｼｯｸM-PRO" pitchFamily="50" charset="-128"/>
              </a:rPr>
              <a:t>18</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11</a:t>
            </a:r>
            <a:r>
              <a:rPr lang="ja-JP" altLang="en-US" sz="1400" dirty="0">
                <a:latin typeface="HG丸ｺﾞｼｯｸM-PRO" pitchFamily="50" charset="-128"/>
                <a:ea typeface="HG丸ｺﾞｼｯｸM-PRO" pitchFamily="50" charset="-128"/>
              </a:rPr>
              <a:t>月に総務大臣から携帯電話事業者等へ未成年者が使用する携帯電話における有害サイトアクセス制限サービス（フィルタリングサービス）の普及促進を図るように要請され、取り組んできた。</a:t>
            </a:r>
          </a:p>
        </p:txBody>
      </p:sp>
      <p:sp>
        <p:nvSpPr>
          <p:cNvPr id="93189" name="AutoShape 1029"/>
          <p:cNvSpPr>
            <a:spLocks noChangeArrowheads="1"/>
          </p:cNvSpPr>
          <p:nvPr/>
        </p:nvSpPr>
        <p:spPr bwMode="auto">
          <a:xfrm>
            <a:off x="333375" y="3381375"/>
            <a:ext cx="1511300" cy="527050"/>
          </a:xfrm>
          <a:prstGeom prst="homePlate">
            <a:avLst>
              <a:gd name="adj" fmla="val 32033"/>
            </a:avLst>
          </a:prstGeom>
          <a:solidFill>
            <a:srgbClr val="CCFFCC">
              <a:alpha val="50000"/>
            </a:srgbClr>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ja-JP" altLang="en-US" sz="1400">
                <a:latin typeface="HG丸ｺﾞｼｯｸM-PRO" pitchFamily="50" charset="-128"/>
                <a:ea typeface="HG丸ｺﾞｼｯｸM-PRO" pitchFamily="50" charset="-128"/>
              </a:rPr>
              <a:t>新規契約者に対する取組</a:t>
            </a:r>
          </a:p>
        </p:txBody>
      </p:sp>
      <p:sp>
        <p:nvSpPr>
          <p:cNvPr id="93191" name="AutoShape 1031"/>
          <p:cNvSpPr>
            <a:spLocks noChangeArrowheads="1"/>
          </p:cNvSpPr>
          <p:nvPr/>
        </p:nvSpPr>
        <p:spPr bwMode="auto">
          <a:xfrm>
            <a:off x="331788" y="4471988"/>
            <a:ext cx="1512887" cy="527050"/>
          </a:xfrm>
          <a:prstGeom prst="homePlate">
            <a:avLst>
              <a:gd name="adj" fmla="val 32067"/>
            </a:avLst>
          </a:prstGeom>
          <a:solidFill>
            <a:srgbClr val="CC99FF">
              <a:alpha val="50000"/>
            </a:srgbClr>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ja-JP" altLang="en-US" sz="1400" dirty="0">
                <a:latin typeface="HG丸ｺﾞｼｯｸM-PRO" pitchFamily="50" charset="-128"/>
                <a:ea typeface="HG丸ｺﾞｼｯｸM-PRO" pitchFamily="50" charset="-128"/>
              </a:rPr>
              <a:t>既存契約者に対する取組</a:t>
            </a:r>
          </a:p>
        </p:txBody>
      </p:sp>
      <p:sp>
        <p:nvSpPr>
          <p:cNvPr id="93192" name="AutoShape 1032"/>
          <p:cNvSpPr>
            <a:spLocks noChangeArrowheads="1"/>
          </p:cNvSpPr>
          <p:nvPr/>
        </p:nvSpPr>
        <p:spPr bwMode="auto">
          <a:xfrm>
            <a:off x="331788" y="5726113"/>
            <a:ext cx="1512887" cy="314325"/>
          </a:xfrm>
          <a:prstGeom prst="homePlate">
            <a:avLst>
              <a:gd name="adj" fmla="val 53769"/>
            </a:avLst>
          </a:prstGeom>
          <a:solidFill>
            <a:srgbClr val="A7E8FF">
              <a:alpha val="50000"/>
            </a:srgbClr>
          </a:solidFill>
          <a:ln w="9525">
            <a:noFill/>
            <a:miter lim="800000"/>
            <a:headEnd/>
            <a:tailEnd/>
          </a:ln>
          <a:effectLst>
            <a:outerShdw blurRad="50800" dist="38100" dir="2700000" algn="tl" rotWithShape="0">
              <a:prstClr val="black">
                <a:alpha val="40000"/>
              </a:prstClr>
            </a:outerShdw>
          </a:effectLst>
        </p:spPr>
        <p:txBody>
          <a:bodyPr>
            <a:spAutoFit/>
          </a:bodyPr>
          <a:lstStyle/>
          <a:p>
            <a:pPr>
              <a:spcBef>
                <a:spcPct val="50000"/>
              </a:spcBef>
              <a:defRPr/>
            </a:pPr>
            <a:r>
              <a:rPr lang="ja-JP" altLang="en-US" sz="1400">
                <a:latin typeface="HG丸ｺﾞｼｯｸM-PRO" pitchFamily="50" charset="-128"/>
                <a:ea typeface="HG丸ｺﾞｼｯｸM-PRO" pitchFamily="50" charset="-128"/>
              </a:rPr>
              <a:t>取組の評価</a:t>
            </a:r>
          </a:p>
        </p:txBody>
      </p:sp>
      <p:sp>
        <p:nvSpPr>
          <p:cNvPr id="93193" name="AutoShape 1033"/>
          <p:cNvSpPr>
            <a:spLocks noChangeArrowheads="1"/>
          </p:cNvSpPr>
          <p:nvPr/>
        </p:nvSpPr>
        <p:spPr bwMode="auto">
          <a:xfrm>
            <a:off x="195263" y="1765300"/>
            <a:ext cx="8748712" cy="578882"/>
          </a:xfrm>
          <a:prstGeom prst="roundRect">
            <a:avLst>
              <a:gd name="adj" fmla="val 16667"/>
            </a:avLst>
          </a:prstGeom>
          <a:solidFill>
            <a:srgbClr val="FFFFAF"/>
          </a:solidFill>
          <a:ln>
            <a:headEnd/>
            <a:tailEn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ja-JP" altLang="en-US" sz="1400" dirty="0">
                <a:latin typeface="HG丸ｺﾞｼｯｸM-PRO" pitchFamily="50" charset="-128"/>
                <a:ea typeface="HG丸ｺﾞｼｯｸM-PRO" pitchFamily="50" charset="-128"/>
              </a:rPr>
              <a:t>　平成</a:t>
            </a:r>
            <a:r>
              <a:rPr lang="en-US" altLang="ja-JP" sz="1400" dirty="0">
                <a:latin typeface="HG丸ｺﾞｼｯｸM-PRO" pitchFamily="50" charset="-128"/>
                <a:ea typeface="HG丸ｺﾞｼｯｸM-PRO" pitchFamily="50" charset="-128"/>
              </a:rPr>
              <a:t>19</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12</a:t>
            </a:r>
            <a:r>
              <a:rPr lang="ja-JP" altLang="en-US" sz="1400" dirty="0">
                <a:latin typeface="HG丸ｺﾞｼｯｸM-PRO" pitchFamily="50" charset="-128"/>
                <a:ea typeface="HG丸ｺﾞｼｯｸM-PRO" pitchFamily="50" charset="-128"/>
              </a:rPr>
              <a:t>月に総務大臣から携帯電話・ＰＨＳ事業者等に対し、青少年を有害情報から守るために、フィルタリングサービスの導入促進に向けた取組を</a:t>
            </a:r>
            <a:r>
              <a:rPr lang="ja-JP" altLang="en-US" sz="1400" dirty="0" smtClean="0">
                <a:latin typeface="HG丸ｺﾞｼｯｸM-PRO" pitchFamily="50" charset="-128"/>
                <a:ea typeface="HG丸ｺﾞｼｯｸM-PRO" pitchFamily="50" charset="-128"/>
              </a:rPr>
              <a:t>、</a:t>
            </a:r>
            <a:r>
              <a:rPr lang="ja-JP" altLang="en-US" sz="1400" b="1" u="sng" dirty="0" smtClean="0">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強化</a:t>
            </a:r>
            <a:r>
              <a:rPr lang="ja-JP" altLang="en-US" sz="1400" b="1" u="sng" dirty="0">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するよう再要請</a:t>
            </a:r>
            <a:r>
              <a:rPr lang="ja-JP" altLang="en-US" sz="1400" dirty="0">
                <a:latin typeface="HG丸ｺﾞｼｯｸM-PRO" pitchFamily="50" charset="-128"/>
                <a:ea typeface="HG丸ｺﾞｼｯｸM-PRO" pitchFamily="50" charset="-128"/>
              </a:rPr>
              <a:t>。</a:t>
            </a:r>
          </a:p>
        </p:txBody>
      </p:sp>
      <p:sp>
        <p:nvSpPr>
          <p:cNvPr id="93194" name="Rectangle 1034"/>
          <p:cNvSpPr>
            <a:spLocks noChangeArrowheads="1"/>
          </p:cNvSpPr>
          <p:nvPr/>
        </p:nvSpPr>
        <p:spPr bwMode="auto">
          <a:xfrm>
            <a:off x="1900238" y="3486150"/>
            <a:ext cx="2376487" cy="31432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50000"/>
              </a:spcBef>
              <a:defRPr/>
            </a:pPr>
            <a:r>
              <a:rPr lang="ja-JP" altLang="en-US" sz="1400">
                <a:latin typeface="HG丸ｺﾞｼｯｸM-PRO" pitchFamily="50" charset="-128"/>
                <a:ea typeface="HG丸ｺﾞｼｯｸM-PRO" pitchFamily="50" charset="-128"/>
              </a:rPr>
              <a:t>親権者への意思確認</a:t>
            </a:r>
          </a:p>
        </p:txBody>
      </p:sp>
      <p:sp>
        <p:nvSpPr>
          <p:cNvPr id="93195" name="Rectangle 1035"/>
          <p:cNvSpPr>
            <a:spLocks noChangeArrowheads="1"/>
          </p:cNvSpPr>
          <p:nvPr/>
        </p:nvSpPr>
        <p:spPr bwMode="auto">
          <a:xfrm>
            <a:off x="1900238" y="4470400"/>
            <a:ext cx="2376487" cy="52705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spAutoFit/>
          </a:bodyPr>
          <a:lstStyle/>
          <a:p>
            <a:pPr>
              <a:spcBef>
                <a:spcPct val="50000"/>
              </a:spcBef>
              <a:defRPr/>
            </a:pPr>
            <a:r>
              <a:rPr lang="ja-JP" altLang="en-US" sz="1400">
                <a:latin typeface="HG丸ｺﾞｼｯｸM-PRO" pitchFamily="50" charset="-128"/>
                <a:ea typeface="HG丸ｺﾞｼｯｸM-PRO" pitchFamily="50" charset="-128"/>
              </a:rPr>
              <a:t>メール・請求書同封物による働きかけ</a:t>
            </a:r>
          </a:p>
        </p:txBody>
      </p:sp>
      <p:sp>
        <p:nvSpPr>
          <p:cNvPr id="93196" name="Rectangle 1036"/>
          <p:cNvSpPr>
            <a:spLocks noChangeArrowheads="1"/>
          </p:cNvSpPr>
          <p:nvPr/>
        </p:nvSpPr>
        <p:spPr bwMode="auto">
          <a:xfrm>
            <a:off x="1901825" y="5726113"/>
            <a:ext cx="2376488" cy="3143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defRPr/>
            </a:pPr>
            <a:r>
              <a:rPr lang="ja-JP" altLang="en-US" sz="1400" dirty="0">
                <a:latin typeface="HG丸ｺﾞｼｯｸM-PRO" pitchFamily="50" charset="-128"/>
                <a:ea typeface="HG丸ｺﾞｼｯｸM-PRO" pitchFamily="50" charset="-128"/>
              </a:rPr>
              <a:t>認知率に基づき自己評価</a:t>
            </a:r>
          </a:p>
        </p:txBody>
      </p:sp>
      <p:sp>
        <p:nvSpPr>
          <p:cNvPr id="93198" name="Text Box 1038"/>
          <p:cNvSpPr txBox="1">
            <a:spLocks noChangeArrowheads="1"/>
          </p:cNvSpPr>
          <p:nvPr/>
        </p:nvSpPr>
        <p:spPr bwMode="auto">
          <a:xfrm>
            <a:off x="5372100" y="2827338"/>
            <a:ext cx="3024188" cy="307975"/>
          </a:xfrm>
          <a:prstGeom prst="rect">
            <a:avLst/>
          </a:prstGeom>
          <a:noFill/>
          <a:ln w="19050">
            <a:solidFill>
              <a:srgbClr val="0000FF"/>
            </a:solid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ja-JP" altLang="en-US" sz="1400" dirty="0">
                <a:latin typeface="HG丸ｺﾞｼｯｸM-PRO" pitchFamily="50" charset="-128"/>
                <a:ea typeface="HG丸ｺﾞｼｯｸM-PRO" pitchFamily="50" charset="-128"/>
              </a:rPr>
              <a:t>平成</a:t>
            </a:r>
            <a:r>
              <a:rPr lang="en-US" altLang="ja-JP" sz="1400" dirty="0">
                <a:latin typeface="HG丸ｺﾞｼｯｸM-PRO" pitchFamily="50" charset="-128"/>
                <a:ea typeface="HG丸ｺﾞｼｯｸM-PRO" pitchFamily="50" charset="-128"/>
              </a:rPr>
              <a:t>19</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12</a:t>
            </a:r>
            <a:r>
              <a:rPr lang="ja-JP" altLang="en-US" sz="1400" dirty="0">
                <a:latin typeface="HG丸ｺﾞｼｯｸM-PRO" pitchFamily="50" charset="-128"/>
                <a:ea typeface="HG丸ｺﾞｼｯｸM-PRO" pitchFamily="50" charset="-128"/>
              </a:rPr>
              <a:t>月の要請内容</a:t>
            </a:r>
          </a:p>
        </p:txBody>
      </p:sp>
      <p:sp>
        <p:nvSpPr>
          <p:cNvPr id="12302" name="Text Box 1039"/>
          <p:cNvSpPr txBox="1">
            <a:spLocks noChangeArrowheads="1"/>
          </p:cNvSpPr>
          <p:nvPr/>
        </p:nvSpPr>
        <p:spPr bwMode="auto">
          <a:xfrm>
            <a:off x="5011738" y="1468438"/>
            <a:ext cx="3917950" cy="276225"/>
          </a:xfrm>
          <a:prstGeom prst="rect">
            <a:avLst/>
          </a:prstGeom>
          <a:noFill/>
          <a:ln w="9525">
            <a:noFill/>
            <a:miter lim="800000"/>
            <a:headEnd/>
            <a:tailEnd/>
          </a:ln>
        </p:spPr>
        <p:txBody>
          <a:bodyPr>
            <a:spAutoFit/>
          </a:bodyPr>
          <a:lstStyle/>
          <a:p>
            <a:pPr>
              <a:spcBef>
                <a:spcPct val="50000"/>
              </a:spcBef>
            </a:pPr>
            <a:r>
              <a:rPr lang="ja-JP" altLang="en-US" sz="1200" b="1" dirty="0">
                <a:solidFill>
                  <a:srgbClr val="FF0000"/>
                </a:solidFill>
                <a:latin typeface="HG丸ｺﾞｼｯｸM-PRO" pitchFamily="50" charset="-128"/>
                <a:ea typeface="HG丸ｺﾞｼｯｸM-PRO" pitchFamily="50" charset="-128"/>
              </a:rPr>
              <a:t>事件に巻き込まれるケースが依然として多発</a:t>
            </a:r>
          </a:p>
        </p:txBody>
      </p:sp>
      <p:sp>
        <p:nvSpPr>
          <p:cNvPr id="93200" name="AutoShape 1040"/>
          <p:cNvSpPr>
            <a:spLocks noChangeArrowheads="1"/>
          </p:cNvSpPr>
          <p:nvPr/>
        </p:nvSpPr>
        <p:spPr bwMode="auto">
          <a:xfrm>
            <a:off x="4787900" y="3190875"/>
            <a:ext cx="4176713" cy="3008313"/>
          </a:xfrm>
          <a:prstGeom prst="roundRect">
            <a:avLst>
              <a:gd name="adj" fmla="val 16667"/>
            </a:avLst>
          </a:prstGeom>
          <a:ln>
            <a:headEnd/>
            <a:tailEn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anchor="ctr"/>
          <a:lstStyle/>
          <a:p>
            <a:pPr>
              <a:defRPr/>
            </a:pPr>
            <a:endParaRPr lang="ja-JP" altLang="en-US">
              <a:latin typeface="HG丸ｺﾞｼｯｸM-PRO" pitchFamily="50" charset="-128"/>
              <a:ea typeface="HG丸ｺﾞｼｯｸM-PRO" pitchFamily="50" charset="-128"/>
            </a:endParaRPr>
          </a:p>
        </p:txBody>
      </p:sp>
      <p:sp>
        <p:nvSpPr>
          <p:cNvPr id="93201" name="Rectangle 1041"/>
          <p:cNvSpPr>
            <a:spLocks noChangeArrowheads="1"/>
          </p:cNvSpPr>
          <p:nvPr/>
        </p:nvSpPr>
        <p:spPr bwMode="auto">
          <a:xfrm>
            <a:off x="4929188" y="3390900"/>
            <a:ext cx="3857625" cy="536575"/>
          </a:xfrm>
          <a:prstGeom prst="rect">
            <a:avLst/>
          </a:prstGeom>
          <a:noFill/>
          <a:ln w="19050">
            <a:solidFill>
              <a:srgbClr val="0000FF"/>
            </a:solidFill>
            <a:miter lim="800000"/>
            <a:headEnd/>
            <a:tailEnd/>
          </a:ln>
          <a:effectLst/>
        </p:spPr>
        <p:txBody>
          <a:bodyPr>
            <a:spAutoFit/>
          </a:bodyPr>
          <a:lstStyle/>
          <a:p>
            <a:pPr>
              <a:spcBef>
                <a:spcPct val="50000"/>
              </a:spcBef>
              <a:defRPr/>
            </a:pPr>
            <a:r>
              <a:rPr lang="ja-JP" altLang="en-US" sz="1400" b="1" u="sng" dirty="0">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フィルタリングの利用を原則</a:t>
            </a:r>
            <a:r>
              <a:rPr lang="ja-JP" altLang="en-US" sz="1400" dirty="0">
                <a:latin typeface="HG丸ｺﾞｼｯｸM-PRO" pitchFamily="50" charset="-128"/>
                <a:ea typeface="HG丸ｺﾞｼｯｸM-PRO" pitchFamily="50" charset="-128"/>
              </a:rPr>
              <a:t>とした形での未成年者の親権者の意思確認の実施</a:t>
            </a:r>
          </a:p>
        </p:txBody>
      </p:sp>
      <p:sp>
        <p:nvSpPr>
          <p:cNvPr id="93202" name="Rectangle 1042"/>
          <p:cNvSpPr>
            <a:spLocks noChangeArrowheads="1"/>
          </p:cNvSpPr>
          <p:nvPr/>
        </p:nvSpPr>
        <p:spPr bwMode="auto">
          <a:xfrm>
            <a:off x="4929188" y="3967163"/>
            <a:ext cx="3857625" cy="1493837"/>
          </a:xfrm>
          <a:prstGeom prst="rect">
            <a:avLst/>
          </a:prstGeom>
          <a:noFill/>
          <a:ln w="19050">
            <a:solidFill>
              <a:srgbClr val="0000FF"/>
            </a:solidFill>
            <a:miter lim="800000"/>
            <a:headEnd/>
            <a:tailEnd/>
          </a:ln>
          <a:effectLst/>
        </p:spPr>
        <p:txBody>
          <a:bodyPr>
            <a:spAutoFit/>
          </a:bodyPr>
          <a:lstStyle/>
          <a:p>
            <a:pPr marL="180975" indent="-180975">
              <a:spcBef>
                <a:spcPct val="50000"/>
              </a:spcBef>
              <a:defRPr/>
            </a:pPr>
            <a:r>
              <a:rPr lang="ja-JP" altLang="en-US" sz="1400">
                <a:latin typeface="HG丸ｺﾞｼｯｸM-PRO" pitchFamily="50" charset="-128"/>
                <a:ea typeface="HG丸ｺﾞｼｯｸM-PRO" pitchFamily="50" charset="-128"/>
              </a:rPr>
              <a:t>・すべての青少年（</a:t>
            </a:r>
            <a:r>
              <a:rPr lang="en-US" altLang="ja-JP" sz="1400">
                <a:latin typeface="HG丸ｺﾞｼｯｸM-PRO" pitchFamily="50" charset="-128"/>
                <a:ea typeface="HG丸ｺﾞｼｯｸM-PRO" pitchFamily="50" charset="-128"/>
              </a:rPr>
              <a:t>18</a:t>
            </a:r>
            <a:r>
              <a:rPr lang="ja-JP" altLang="en-US" sz="1400">
                <a:latin typeface="HG丸ｺﾞｼｯｸM-PRO" pitchFamily="50" charset="-128"/>
                <a:ea typeface="HG丸ｺﾞｼｯｸM-PRO" pitchFamily="50" charset="-128"/>
              </a:rPr>
              <a:t>歳未満）の既存契約者に関し、</a:t>
            </a:r>
            <a:r>
              <a:rPr lang="ja-JP" altLang="en-US" sz="1400" b="1" u="sng">
                <a:solidFill>
                  <a:srgbClr val="FF0000"/>
                </a:solidFill>
                <a:effectLst>
                  <a:outerShdw blurRad="38100" dist="38100" dir="2700000" algn="tl">
                    <a:srgbClr val="C0C0C0"/>
                  </a:outerShdw>
                </a:effectLst>
                <a:latin typeface="HG丸ｺﾞｼｯｸM-PRO" pitchFamily="50" charset="-128"/>
                <a:ea typeface="HG丸ｺﾞｼｯｸM-PRO" pitchFamily="50" charset="-128"/>
              </a:rPr>
              <a:t>フィルタリングの利用を原則</a:t>
            </a:r>
            <a:r>
              <a:rPr lang="ja-JP" altLang="en-US" sz="1400">
                <a:latin typeface="HG丸ｺﾞｼｯｸM-PRO" pitchFamily="50" charset="-128"/>
                <a:ea typeface="HG丸ｺﾞｼｯｸM-PRO" pitchFamily="50" charset="-128"/>
              </a:rPr>
              <a:t>とした形で意思確認を実施</a:t>
            </a:r>
          </a:p>
          <a:p>
            <a:pPr marL="180975" indent="-180975">
              <a:spcBef>
                <a:spcPct val="50000"/>
              </a:spcBef>
              <a:defRPr/>
            </a:pPr>
            <a:r>
              <a:rPr lang="ja-JP" altLang="en-US" sz="1400">
                <a:latin typeface="HG丸ｺﾞｼｯｸM-PRO" pitchFamily="50" charset="-128"/>
                <a:ea typeface="HG丸ｺﾞｼｯｸM-PRO" pitchFamily="50" charset="-128"/>
              </a:rPr>
              <a:t>・青少年（</a:t>
            </a:r>
            <a:r>
              <a:rPr lang="en-US" altLang="ja-JP" sz="1400">
                <a:latin typeface="HG丸ｺﾞｼｯｸM-PRO" pitchFamily="50" charset="-128"/>
                <a:ea typeface="HG丸ｺﾞｼｯｸM-PRO" pitchFamily="50" charset="-128"/>
              </a:rPr>
              <a:t>18</a:t>
            </a:r>
            <a:r>
              <a:rPr lang="ja-JP" altLang="en-US" sz="1400">
                <a:latin typeface="HG丸ｺﾞｼｯｸM-PRO" pitchFamily="50" charset="-128"/>
                <a:ea typeface="HG丸ｺﾞｼｯｸM-PRO" pitchFamily="50" charset="-128"/>
              </a:rPr>
              <a:t>歳未満）の使用者に関し、親権者である既存契約者に対して、フィルタリング利用の意思確認を実施</a:t>
            </a:r>
          </a:p>
        </p:txBody>
      </p:sp>
      <p:sp>
        <p:nvSpPr>
          <p:cNvPr id="12306" name="Rectangle 1043"/>
          <p:cNvSpPr>
            <a:spLocks noChangeArrowheads="1"/>
          </p:cNvSpPr>
          <p:nvPr/>
        </p:nvSpPr>
        <p:spPr bwMode="auto">
          <a:xfrm>
            <a:off x="4929188" y="5702300"/>
            <a:ext cx="3857625" cy="307975"/>
          </a:xfrm>
          <a:prstGeom prst="rect">
            <a:avLst/>
          </a:prstGeom>
          <a:noFill/>
          <a:ln w="19050">
            <a:solidFill>
              <a:srgbClr val="0000FF"/>
            </a:solidFill>
            <a:miter lim="800000"/>
            <a:headEnd/>
            <a:tailEnd/>
          </a:ln>
        </p:spPr>
        <p:txBody>
          <a:bodyPr>
            <a:spAutoFit/>
          </a:bodyPr>
          <a:lstStyle/>
          <a:p>
            <a:pPr>
              <a:spcBef>
                <a:spcPct val="50000"/>
              </a:spcBef>
            </a:pPr>
            <a:r>
              <a:rPr lang="ja-JP" altLang="en-US" sz="1400">
                <a:latin typeface="HG丸ｺﾞｼｯｸM-PRO" pitchFamily="50" charset="-128"/>
                <a:ea typeface="HG丸ｺﾞｼｯｸM-PRO" pitchFamily="50" charset="-128"/>
              </a:rPr>
              <a:t>利用者数について、業界として定期的に公表</a:t>
            </a:r>
          </a:p>
        </p:txBody>
      </p:sp>
      <p:sp>
        <p:nvSpPr>
          <p:cNvPr id="12307" name="AutoShape 1044"/>
          <p:cNvSpPr>
            <a:spLocks noChangeArrowheads="1"/>
          </p:cNvSpPr>
          <p:nvPr/>
        </p:nvSpPr>
        <p:spPr bwMode="auto">
          <a:xfrm>
            <a:off x="4332288" y="3470275"/>
            <a:ext cx="503237" cy="360363"/>
          </a:xfrm>
          <a:prstGeom prst="rightArrow">
            <a:avLst>
              <a:gd name="adj1" fmla="val 50000"/>
              <a:gd name="adj2" fmla="val 34912"/>
            </a:avLst>
          </a:prstGeom>
          <a:solidFill>
            <a:srgbClr val="FF99CC"/>
          </a:solidFill>
          <a:ln w="9525">
            <a:noFill/>
            <a:miter lim="800000"/>
            <a:headEnd/>
            <a:tailEnd/>
          </a:ln>
        </p:spPr>
        <p:txBody>
          <a:bodyPr wrap="none" anchor="ctr"/>
          <a:lstStyle/>
          <a:p>
            <a:endParaRPr lang="ja-JP" altLang="en-US"/>
          </a:p>
        </p:txBody>
      </p:sp>
      <p:sp>
        <p:nvSpPr>
          <p:cNvPr id="12308" name="AutoShape 1045"/>
          <p:cNvSpPr>
            <a:spLocks noChangeArrowheads="1"/>
          </p:cNvSpPr>
          <p:nvPr/>
        </p:nvSpPr>
        <p:spPr bwMode="auto">
          <a:xfrm>
            <a:off x="4340225" y="4230688"/>
            <a:ext cx="503238" cy="1009650"/>
          </a:xfrm>
          <a:prstGeom prst="rightArrow">
            <a:avLst>
              <a:gd name="adj1" fmla="val 50000"/>
              <a:gd name="adj2" fmla="val 25000"/>
            </a:avLst>
          </a:prstGeom>
          <a:solidFill>
            <a:srgbClr val="FF99CC"/>
          </a:solidFill>
          <a:ln w="9525">
            <a:noFill/>
            <a:miter lim="800000"/>
            <a:headEnd/>
            <a:tailEnd/>
          </a:ln>
        </p:spPr>
        <p:txBody>
          <a:bodyPr wrap="none" anchor="ctr"/>
          <a:lstStyle/>
          <a:p>
            <a:endParaRPr lang="ja-JP" altLang="en-US"/>
          </a:p>
        </p:txBody>
      </p:sp>
      <p:sp>
        <p:nvSpPr>
          <p:cNvPr id="12309" name="AutoShape 1046"/>
          <p:cNvSpPr>
            <a:spLocks noChangeArrowheads="1"/>
          </p:cNvSpPr>
          <p:nvPr/>
        </p:nvSpPr>
        <p:spPr bwMode="auto">
          <a:xfrm>
            <a:off x="4319588" y="5694363"/>
            <a:ext cx="503237" cy="360362"/>
          </a:xfrm>
          <a:prstGeom prst="rightArrow">
            <a:avLst>
              <a:gd name="adj1" fmla="val 50000"/>
              <a:gd name="adj2" fmla="val 34912"/>
            </a:avLst>
          </a:prstGeom>
          <a:solidFill>
            <a:srgbClr val="FF99CC"/>
          </a:solidFill>
          <a:ln w="9525">
            <a:noFill/>
            <a:miter lim="800000"/>
            <a:headEnd/>
            <a:tailEnd/>
          </a:ln>
        </p:spPr>
        <p:txBody>
          <a:bodyPr wrap="none" anchor="ctr"/>
          <a:lstStyle/>
          <a:p>
            <a:endParaRPr lang="ja-JP" altLang="en-US"/>
          </a:p>
        </p:txBody>
      </p:sp>
      <p:sp>
        <p:nvSpPr>
          <p:cNvPr id="12310" name="Line 1047"/>
          <p:cNvSpPr>
            <a:spLocks noChangeShapeType="1"/>
          </p:cNvSpPr>
          <p:nvPr/>
        </p:nvSpPr>
        <p:spPr bwMode="auto">
          <a:xfrm>
            <a:off x="250825" y="5583238"/>
            <a:ext cx="8642350" cy="0"/>
          </a:xfrm>
          <a:prstGeom prst="line">
            <a:avLst/>
          </a:prstGeom>
          <a:noFill/>
          <a:ln w="19050">
            <a:solidFill>
              <a:schemeClr val="tx1"/>
            </a:solidFill>
            <a:prstDash val="dash"/>
            <a:round/>
            <a:headEnd/>
            <a:tailEnd/>
          </a:ln>
        </p:spPr>
        <p:txBody>
          <a:bodyPr/>
          <a:lstStyle/>
          <a:p>
            <a:endParaRPr lang="ja-JP" altLang="en-US"/>
          </a:p>
        </p:txBody>
      </p:sp>
      <p:sp>
        <p:nvSpPr>
          <p:cNvPr id="12311" name="Rectangle 1048"/>
          <p:cNvSpPr>
            <a:spLocks noChangeArrowheads="1"/>
          </p:cNvSpPr>
          <p:nvPr/>
        </p:nvSpPr>
        <p:spPr bwMode="auto">
          <a:xfrm>
            <a:off x="4929188" y="6248400"/>
            <a:ext cx="3857625" cy="307975"/>
          </a:xfrm>
          <a:prstGeom prst="rect">
            <a:avLst/>
          </a:prstGeom>
          <a:noFill/>
          <a:ln w="19050">
            <a:solidFill>
              <a:srgbClr val="0000FF"/>
            </a:solidFill>
            <a:prstDash val="dash"/>
            <a:miter lim="800000"/>
            <a:headEnd/>
            <a:tailEnd/>
          </a:ln>
        </p:spPr>
        <p:txBody>
          <a:bodyPr>
            <a:spAutoFit/>
          </a:bodyPr>
          <a:lstStyle/>
          <a:p>
            <a:pPr>
              <a:spcBef>
                <a:spcPct val="50000"/>
              </a:spcBef>
            </a:pPr>
            <a:r>
              <a:rPr lang="ja-JP" altLang="en-US" sz="1400">
                <a:latin typeface="HG丸ｺﾞｼｯｸM-PRO" pitchFamily="50" charset="-128"/>
                <a:ea typeface="HG丸ｺﾞｼｯｸM-PRO" pitchFamily="50" charset="-128"/>
              </a:rPr>
              <a:t>代理店等への指導の徹底</a:t>
            </a:r>
            <a:r>
              <a:rPr lang="en-US" altLang="ja-JP" sz="1400">
                <a:latin typeface="HG丸ｺﾞｼｯｸM-PRO" pitchFamily="50" charset="-128"/>
                <a:ea typeface="HG丸ｺﾞｼｯｸM-PRO" pitchFamily="50" charset="-128"/>
              </a:rPr>
              <a:t>/</a:t>
            </a:r>
            <a:r>
              <a:rPr lang="ja-JP" altLang="en-US" sz="1400">
                <a:latin typeface="HG丸ｺﾞｼｯｸM-PRO" pitchFamily="50" charset="-128"/>
                <a:ea typeface="HG丸ｺﾞｼｯｸM-PRO" pitchFamily="50" charset="-128"/>
              </a:rPr>
              <a:t>効果的な周知・啓発</a:t>
            </a:r>
          </a:p>
        </p:txBody>
      </p:sp>
      <p:sp>
        <p:nvSpPr>
          <p:cNvPr id="26" name="タイトル 1"/>
          <p:cNvSpPr>
            <a:spLocks noGrp="1"/>
          </p:cNvSpPr>
          <p:nvPr>
            <p:ph type="title"/>
          </p:nvPr>
        </p:nvSpPr>
        <p:spPr>
          <a:xfrm>
            <a:off x="457200" y="274638"/>
            <a:ext cx="8229600" cy="582612"/>
          </a:xfrm>
        </p:spPr>
        <p:txBody>
          <a:bodyPr/>
          <a:lstStyle/>
          <a:p>
            <a:pPr eaLnBrk="1" hangingPunct="1">
              <a:defRPr/>
            </a:pPr>
            <a:r>
              <a:rPr lang="ja-JP" altLang="en-US" sz="2800" dirty="0" smtClean="0">
                <a:solidFill>
                  <a:srgbClr val="0070C0"/>
                </a:solidFill>
                <a:latin typeface="HGP創英角ｺﾞｼｯｸUB" pitchFamily="50" charset="-128"/>
                <a:ea typeface="HGP創英角ｺﾞｼｯｸUB" pitchFamily="50" charset="-128"/>
              </a:rPr>
              <a:t>平成</a:t>
            </a:r>
            <a:r>
              <a:rPr lang="en-US" altLang="ja-JP" sz="2800" dirty="0" smtClean="0">
                <a:solidFill>
                  <a:srgbClr val="0070C0"/>
                </a:solidFill>
                <a:latin typeface="HGP創英角ｺﾞｼｯｸUB" pitchFamily="50" charset="-128"/>
                <a:ea typeface="HGP創英角ｺﾞｼｯｸUB" pitchFamily="50" charset="-128"/>
              </a:rPr>
              <a:t>19</a:t>
            </a:r>
            <a:r>
              <a:rPr lang="ja-JP" altLang="en-US" sz="2800" dirty="0" smtClean="0">
                <a:solidFill>
                  <a:srgbClr val="0070C0"/>
                </a:solidFill>
                <a:latin typeface="HGP創英角ｺﾞｼｯｸUB" pitchFamily="50" charset="-128"/>
                <a:ea typeface="HGP創英角ｺﾞｼｯｸUB" pitchFamily="50" charset="-128"/>
              </a:rPr>
              <a:t>年</a:t>
            </a:r>
            <a:r>
              <a:rPr lang="en-US" altLang="ja-JP" sz="2800" dirty="0" smtClean="0">
                <a:solidFill>
                  <a:srgbClr val="0070C0"/>
                </a:solidFill>
                <a:latin typeface="HGP創英角ｺﾞｼｯｸUB" pitchFamily="50" charset="-128"/>
                <a:ea typeface="HGP創英角ｺﾞｼｯｸUB" pitchFamily="50" charset="-128"/>
              </a:rPr>
              <a:t>12</a:t>
            </a:r>
            <a:r>
              <a:rPr lang="ja-JP" altLang="en-US" sz="2800" dirty="0" smtClean="0">
                <a:solidFill>
                  <a:srgbClr val="0070C0"/>
                </a:solidFill>
                <a:latin typeface="HGP創英角ｺﾞｼｯｸUB" pitchFamily="50" charset="-128"/>
                <a:ea typeface="HGP創英角ｺﾞｼｯｸUB" pitchFamily="50" charset="-128"/>
              </a:rPr>
              <a:t>月の総務大臣要請</a:t>
            </a:r>
            <a:endParaRPr lang="ja-JP" altLang="en-US" sz="2800" dirty="0">
              <a:solidFill>
                <a:srgbClr val="0070C0"/>
              </a:solidFill>
            </a:endParaRPr>
          </a:p>
        </p:txBody>
      </p:sp>
      <p:sp>
        <p:nvSpPr>
          <p:cNvPr id="93188" name="AutoShape 1028"/>
          <p:cNvSpPr>
            <a:spLocks noChangeArrowheads="1"/>
          </p:cNvSpPr>
          <p:nvPr/>
        </p:nvSpPr>
        <p:spPr bwMode="auto">
          <a:xfrm>
            <a:off x="4059238" y="1357313"/>
            <a:ext cx="1009650" cy="500062"/>
          </a:xfrm>
          <a:prstGeom prst="downArrow">
            <a:avLst>
              <a:gd name="adj1" fmla="val 50000"/>
              <a:gd name="adj2" fmla="val 46333"/>
            </a:avLst>
          </a:prstGeom>
          <a:solidFill>
            <a:srgbClr val="99CCFF">
              <a:alpha val="80000"/>
            </a:srgbClr>
          </a:solidFill>
          <a:ln w="9525">
            <a:noFill/>
            <a:miter lim="800000"/>
            <a:headEnd/>
            <a:tailEnd/>
          </a:ln>
          <a:effectLst>
            <a:outerShdw blurRad="50800" dist="38100" dir="2700000" algn="tl" rotWithShape="0">
              <a:prstClr val="black">
                <a:alpha val="40000"/>
              </a:prstClr>
            </a:outerShdw>
          </a:effectLst>
        </p:spPr>
        <p:txBody>
          <a:bodyPr vert="eaVert" wrap="none" anchor="ctr"/>
          <a:lstStyle/>
          <a:p>
            <a:pPr>
              <a:defRPr/>
            </a:pPr>
            <a:endParaRPr lang="ja-JP" altLang="en-US">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0"/>
          </p:nvPr>
        </p:nvSpPr>
        <p:spPr/>
        <p:txBody>
          <a:bodyPr/>
          <a:lstStyle/>
          <a:p>
            <a:pPr>
              <a:defRPr/>
            </a:pPr>
            <a:fld id="{728B6633-CB25-4BC5-A97F-3A3062AF0746}" type="slidenum">
              <a:rPr lang="ja-JP" altLang="en-US" smtClean="0"/>
              <a:pPr>
                <a:defRPr/>
              </a:pPr>
              <a:t>7</a:t>
            </a:fld>
            <a:endParaRPr lang="ja-JP" altLang="en-US"/>
          </a:p>
        </p:txBody>
      </p:sp>
      <p:sp>
        <p:nvSpPr>
          <p:cNvPr id="5" name="正方形/長方形 4"/>
          <p:cNvSpPr/>
          <p:nvPr/>
        </p:nvSpPr>
        <p:spPr>
          <a:xfrm>
            <a:off x="428625" y="571500"/>
            <a:ext cx="8286750" cy="50006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ja-JP" altLang="en-US" sz="2400" dirty="0">
                <a:latin typeface="HGP創英角ｺﾞｼｯｸUB" pitchFamily="50" charset="-128"/>
                <a:ea typeface="HGP創英角ｺﾞｼｯｸUB" pitchFamily="50" charset="-128"/>
              </a:rPr>
              <a:t>フィルタリングとは？</a:t>
            </a:r>
          </a:p>
        </p:txBody>
      </p:sp>
      <p:sp>
        <p:nvSpPr>
          <p:cNvPr id="6" name="テキスト ボックス 5"/>
          <p:cNvSpPr txBox="1"/>
          <p:nvPr/>
        </p:nvSpPr>
        <p:spPr>
          <a:xfrm>
            <a:off x="428625" y="4614863"/>
            <a:ext cx="2928938"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ホワイトリスト方式</a:t>
            </a:r>
          </a:p>
        </p:txBody>
      </p:sp>
      <p:sp>
        <p:nvSpPr>
          <p:cNvPr id="7" name="テキスト ボックス 6"/>
          <p:cNvSpPr txBox="1"/>
          <p:nvPr/>
        </p:nvSpPr>
        <p:spPr>
          <a:xfrm>
            <a:off x="5643563" y="4614863"/>
            <a:ext cx="2928937"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ブラックリスト方式</a:t>
            </a:r>
          </a:p>
        </p:txBody>
      </p:sp>
      <p:sp>
        <p:nvSpPr>
          <p:cNvPr id="8" name="テキスト ボックス 7"/>
          <p:cNvSpPr txBox="1"/>
          <p:nvPr/>
        </p:nvSpPr>
        <p:spPr>
          <a:xfrm>
            <a:off x="428625" y="4972050"/>
            <a:ext cx="2928938" cy="1384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sz="1400" dirty="0"/>
              <a:t>携帯電話事業者が独自に定めた掲載基準を満たした（健全なサイトでビジネス上の基準に適合）公式サイト（一部除く）のみにアクセス可能で、それ以外のサイトへのアクセスを有害か健全かに関わらず一律制限</a:t>
            </a:r>
          </a:p>
        </p:txBody>
      </p:sp>
      <p:sp>
        <p:nvSpPr>
          <p:cNvPr id="9" name="テキスト ボックス 8"/>
          <p:cNvSpPr txBox="1"/>
          <p:nvPr/>
        </p:nvSpPr>
        <p:spPr>
          <a:xfrm>
            <a:off x="5643563" y="4972050"/>
            <a:ext cx="2928937" cy="16002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sz="1400" dirty="0"/>
              <a:t>フィルタリング会社が収集したサイト情報を</a:t>
            </a:r>
            <a:r>
              <a:rPr lang="en-US" altLang="ja-JP" sz="1400" dirty="0"/>
              <a:t>73</a:t>
            </a:r>
            <a:r>
              <a:rPr lang="ja-JP" altLang="en-US" sz="1400" dirty="0"/>
              <a:t>のカテゴリに分類化。携帯電話事業者が独自に選択した特定のカテゴリを個々のサイトの有害か健全かに関わらずカテゴリ単位で制限。ホワイトリスト方式よりも広範囲のサイトを利用することが可能</a:t>
            </a:r>
          </a:p>
        </p:txBody>
      </p:sp>
      <p:sp>
        <p:nvSpPr>
          <p:cNvPr id="25" name="テキスト ボックス 24"/>
          <p:cNvSpPr txBox="1"/>
          <p:nvPr/>
        </p:nvSpPr>
        <p:spPr>
          <a:xfrm>
            <a:off x="428625" y="1071563"/>
            <a:ext cx="8286750" cy="14779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dirty="0"/>
              <a:t>インターネットのページを一定の基準により「表示してよいもの」（子ども向けの健全なサイトなど）と、「表示禁止のもの」（出会い系サイトやアダルトサイトなど）などに分け、子どもに見せたくないページにはアクセスできないようにする、とても有用な機能です。「フィルタリングには、様々な機能があり、子どもの年齢やご家庭のポリシーに合わせて選択することができます。</a:t>
            </a:r>
          </a:p>
        </p:txBody>
      </p:sp>
      <p:cxnSp>
        <p:nvCxnSpPr>
          <p:cNvPr id="27" name="カギ線コネクタ 26"/>
          <p:cNvCxnSpPr>
            <a:stCxn id="25" idx="2"/>
            <a:endCxn id="6" idx="0"/>
          </p:cNvCxnSpPr>
          <p:nvPr/>
        </p:nvCxnSpPr>
        <p:spPr>
          <a:xfrm rot="5400000">
            <a:off x="2199481" y="2242344"/>
            <a:ext cx="2065338" cy="2679700"/>
          </a:xfrm>
          <a:prstGeom prst="bentConnector3">
            <a:avLst>
              <a:gd name="adj1" fmla="val 50000"/>
            </a:avLst>
          </a:prstGeom>
          <a:ln w="190500">
            <a:tailEnd type="arrow"/>
          </a:ln>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25" idx="2"/>
            <a:endCxn id="7" idx="0"/>
          </p:cNvCxnSpPr>
          <p:nvPr/>
        </p:nvCxnSpPr>
        <p:spPr>
          <a:xfrm rot="16200000" flipH="1">
            <a:off x="4807744" y="2313781"/>
            <a:ext cx="2065338" cy="2536825"/>
          </a:xfrm>
          <a:prstGeom prst="bentConnector3">
            <a:avLst>
              <a:gd name="adj1" fmla="val 50000"/>
            </a:avLst>
          </a:prstGeom>
          <a:ln w="190500">
            <a:tailEnd type="arrow"/>
          </a:ln>
        </p:spPr>
        <p:style>
          <a:lnRef idx="1">
            <a:schemeClr val="accent1"/>
          </a:lnRef>
          <a:fillRef idx="0">
            <a:schemeClr val="accent1"/>
          </a:fillRef>
          <a:effectRef idx="0">
            <a:schemeClr val="accent1"/>
          </a:effectRef>
          <a:fontRef idx="minor">
            <a:schemeClr val="tx1"/>
          </a:fontRef>
        </p:style>
      </p:cxnSp>
      <p:sp>
        <p:nvSpPr>
          <p:cNvPr id="30" name="円/楕円 29"/>
          <p:cNvSpPr/>
          <p:nvPr/>
        </p:nvSpPr>
        <p:spPr>
          <a:xfrm>
            <a:off x="3286125" y="2786063"/>
            <a:ext cx="2571750" cy="1714500"/>
          </a:xfrm>
          <a:prstGeom prst="ellipse">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ja-JP" altLang="en-US" dirty="0"/>
              <a:t>携帯電話のフィルタリングは、２種類の方式から選択し、一律にアクセス制限</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0"/>
          </p:nvPr>
        </p:nvSpPr>
        <p:spPr/>
        <p:txBody>
          <a:bodyPr/>
          <a:lstStyle/>
          <a:p>
            <a:pPr>
              <a:defRPr/>
            </a:pPr>
            <a:fld id="{8B380DBC-C26D-49A3-B07D-A89F12E27258}" type="slidenum">
              <a:rPr lang="ja-JP" altLang="en-US" smtClean="0"/>
              <a:pPr>
                <a:defRPr/>
              </a:pPr>
              <a:t>8</a:t>
            </a:fld>
            <a:endParaRPr lang="ja-JP" altLang="en-US"/>
          </a:p>
        </p:txBody>
      </p:sp>
      <p:sp>
        <p:nvSpPr>
          <p:cNvPr id="20" name="テキスト ボックス 19"/>
          <p:cNvSpPr txBox="1"/>
          <p:nvPr/>
        </p:nvSpPr>
        <p:spPr>
          <a:xfrm>
            <a:off x="428625" y="1376363"/>
            <a:ext cx="2357438"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①画一性</a:t>
            </a:r>
          </a:p>
        </p:txBody>
      </p:sp>
      <p:sp>
        <p:nvSpPr>
          <p:cNvPr id="21" name="テキスト ボックス 20"/>
          <p:cNvSpPr txBox="1"/>
          <p:nvPr/>
        </p:nvSpPr>
        <p:spPr>
          <a:xfrm>
            <a:off x="3143250" y="1376363"/>
            <a:ext cx="2357438"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②フィルタリング対象の広範性</a:t>
            </a:r>
          </a:p>
        </p:txBody>
      </p:sp>
      <p:sp>
        <p:nvSpPr>
          <p:cNvPr id="22" name="テキスト ボックス 21"/>
          <p:cNvSpPr txBox="1"/>
          <p:nvPr/>
        </p:nvSpPr>
        <p:spPr>
          <a:xfrm>
            <a:off x="6000750" y="1376363"/>
            <a:ext cx="2357438" cy="3698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③利便性の阻害</a:t>
            </a:r>
          </a:p>
        </p:txBody>
      </p:sp>
      <p:sp>
        <p:nvSpPr>
          <p:cNvPr id="23" name="テキスト ボックス 22"/>
          <p:cNvSpPr txBox="1"/>
          <p:nvPr/>
        </p:nvSpPr>
        <p:spPr>
          <a:xfrm>
            <a:off x="428625" y="804863"/>
            <a:ext cx="8358188" cy="4619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ja-JP" altLang="en-US" sz="2400" dirty="0">
                <a:latin typeface="HGP創英角ｺﾞｼｯｸUB" pitchFamily="50" charset="-128"/>
                <a:ea typeface="HGP創英角ｺﾞｼｯｸUB" pitchFamily="50" charset="-128"/>
              </a:rPr>
              <a:t>フィルタリングの実効性に関する課題</a:t>
            </a:r>
          </a:p>
        </p:txBody>
      </p:sp>
      <p:sp>
        <p:nvSpPr>
          <p:cNvPr id="15" name="テキスト ボックス 14"/>
          <p:cNvSpPr txBox="1"/>
          <p:nvPr/>
        </p:nvSpPr>
        <p:spPr>
          <a:xfrm>
            <a:off x="467544" y="1743075"/>
            <a:ext cx="2357438" cy="27699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1200" dirty="0" smtClean="0"/>
              <a:t>成長段階に対応していない</a:t>
            </a:r>
            <a:endParaRPr lang="ja-JP" altLang="en-US" sz="1200" dirty="0"/>
          </a:p>
        </p:txBody>
      </p:sp>
      <p:sp>
        <p:nvSpPr>
          <p:cNvPr id="16" name="テキスト ボックス 15"/>
          <p:cNvSpPr txBox="1"/>
          <p:nvPr/>
        </p:nvSpPr>
        <p:spPr>
          <a:xfrm>
            <a:off x="3143250" y="2019300"/>
            <a:ext cx="2357438" cy="46166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1200" dirty="0" smtClean="0"/>
              <a:t>コミュニケーションサイトなどが一律に制限される</a:t>
            </a:r>
            <a:endParaRPr lang="ja-JP" altLang="en-US" sz="1200" dirty="0"/>
          </a:p>
        </p:txBody>
      </p:sp>
      <p:sp>
        <p:nvSpPr>
          <p:cNvPr id="17" name="テキスト ボックス 16"/>
          <p:cNvSpPr txBox="1"/>
          <p:nvPr/>
        </p:nvSpPr>
        <p:spPr>
          <a:xfrm>
            <a:off x="6000750" y="1733550"/>
            <a:ext cx="2357438" cy="46166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1200" dirty="0" smtClean="0"/>
              <a:t>今まで使っていたサイトが使えない</a:t>
            </a:r>
            <a:endParaRPr lang="ja-JP" altLang="en-US" sz="1200" dirty="0"/>
          </a:p>
        </p:txBody>
      </p:sp>
      <p:sp>
        <p:nvSpPr>
          <p:cNvPr id="25" name="テキスト ボックス 24"/>
          <p:cNvSpPr txBox="1"/>
          <p:nvPr/>
        </p:nvSpPr>
        <p:spPr>
          <a:xfrm>
            <a:off x="395536" y="3573016"/>
            <a:ext cx="8358188" cy="4619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ja-JP" altLang="en-US" sz="2400" dirty="0">
                <a:latin typeface="HGP創英角ｺﾞｼｯｸUB" pitchFamily="50" charset="-128"/>
                <a:ea typeface="HGP創英角ｺﾞｼｯｸUB" pitchFamily="50" charset="-128"/>
              </a:rPr>
              <a:t>課題解決のための短・中期的対応</a:t>
            </a:r>
          </a:p>
        </p:txBody>
      </p:sp>
      <p:sp>
        <p:nvSpPr>
          <p:cNvPr id="26" name="テキスト ボックス 25"/>
          <p:cNvSpPr txBox="1"/>
          <p:nvPr/>
        </p:nvSpPr>
        <p:spPr>
          <a:xfrm>
            <a:off x="395536" y="4437112"/>
            <a:ext cx="2357438" cy="368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画一性</a:t>
            </a:r>
            <a:r>
              <a:rPr lang="ja-JP" altLang="en-US" dirty="0" smtClean="0"/>
              <a:t>・広範性</a:t>
            </a:r>
            <a:endParaRPr lang="ja-JP" altLang="en-US" dirty="0"/>
          </a:p>
        </p:txBody>
      </p:sp>
      <p:sp>
        <p:nvSpPr>
          <p:cNvPr id="28" name="右矢印 27"/>
          <p:cNvSpPr/>
          <p:nvPr/>
        </p:nvSpPr>
        <p:spPr>
          <a:xfrm>
            <a:off x="2987824" y="4437112"/>
            <a:ext cx="2714625" cy="571500"/>
          </a:xfrm>
          <a:prstGeom prst="rightArrow">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dirty="0"/>
              <a:t>課題克服のために</a:t>
            </a:r>
          </a:p>
        </p:txBody>
      </p:sp>
      <p:sp>
        <p:nvSpPr>
          <p:cNvPr id="29" name="テキスト ボックス 28"/>
          <p:cNvSpPr txBox="1"/>
          <p:nvPr/>
        </p:nvSpPr>
        <p:spPr>
          <a:xfrm>
            <a:off x="2915816" y="5085184"/>
            <a:ext cx="2714625" cy="138430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ja-JP" altLang="en-US" sz="1400" dirty="0"/>
              <a:t>①「カスタマイズ機能」等</a:t>
            </a:r>
            <a:endParaRPr lang="en-US" altLang="ja-JP" sz="1400" dirty="0"/>
          </a:p>
          <a:p>
            <a:pPr>
              <a:defRPr/>
            </a:pPr>
            <a:r>
              <a:rPr lang="ja-JP" altLang="en-US" sz="1400" dirty="0"/>
              <a:t>⇒利用者が主体的に選択可能となる仕組み</a:t>
            </a:r>
            <a:endParaRPr lang="en-US" altLang="ja-JP" sz="1400" dirty="0"/>
          </a:p>
          <a:p>
            <a:pPr>
              <a:defRPr/>
            </a:pPr>
            <a:r>
              <a:rPr lang="ja-JP" altLang="en-US" sz="1400" dirty="0"/>
              <a:t>②「民間の第三者機関」</a:t>
            </a:r>
            <a:endParaRPr lang="en-US" altLang="ja-JP" sz="1400" dirty="0"/>
          </a:p>
          <a:p>
            <a:pPr>
              <a:defRPr/>
            </a:pPr>
            <a:r>
              <a:rPr lang="ja-JP" altLang="en-US" sz="1400" dirty="0"/>
              <a:t>⇒青少年保護に配慮したサイトを認定する仕組み</a:t>
            </a:r>
          </a:p>
        </p:txBody>
      </p:sp>
      <p:sp>
        <p:nvSpPr>
          <p:cNvPr id="30" name="テキスト ボックス 29"/>
          <p:cNvSpPr txBox="1"/>
          <p:nvPr/>
        </p:nvSpPr>
        <p:spPr>
          <a:xfrm>
            <a:off x="6012160" y="4581128"/>
            <a:ext cx="2357438" cy="3698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ja-JP" altLang="en-US" dirty="0"/>
              <a:t>多様性・選択性</a:t>
            </a:r>
          </a:p>
        </p:txBody>
      </p:sp>
      <p:sp>
        <p:nvSpPr>
          <p:cNvPr id="31" name="テキスト ボックス 30"/>
          <p:cNvSpPr txBox="1"/>
          <p:nvPr/>
        </p:nvSpPr>
        <p:spPr>
          <a:xfrm>
            <a:off x="6012160" y="4941168"/>
            <a:ext cx="2357438" cy="1200329"/>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ja-JP" altLang="en-US" sz="1200" dirty="0"/>
              <a:t>・</a:t>
            </a:r>
            <a:r>
              <a:rPr lang="ja-JP" altLang="en-US" sz="1200" dirty="0" smtClean="0"/>
              <a:t>親権者による選択可能</a:t>
            </a:r>
            <a:endParaRPr lang="en-US" altLang="ja-JP" sz="1200" dirty="0"/>
          </a:p>
          <a:p>
            <a:pPr>
              <a:defRPr/>
            </a:pPr>
            <a:r>
              <a:rPr lang="ja-JP" altLang="en-US" sz="1200" dirty="0"/>
              <a:t>（カスタマイズ機能の提供）</a:t>
            </a:r>
            <a:endParaRPr lang="en-US" altLang="ja-JP" sz="1200" dirty="0"/>
          </a:p>
          <a:p>
            <a:pPr>
              <a:defRPr/>
            </a:pPr>
            <a:r>
              <a:rPr lang="ja-JP" altLang="en-US" sz="1200" dirty="0"/>
              <a:t>・</a:t>
            </a:r>
            <a:r>
              <a:rPr lang="ja-JP" altLang="en-US" sz="1200" dirty="0" smtClean="0"/>
              <a:t>青少年利用に配慮したサイトへの考慮</a:t>
            </a:r>
            <a:endParaRPr lang="en-US" altLang="ja-JP" sz="1200" dirty="0"/>
          </a:p>
          <a:p>
            <a:pPr>
              <a:defRPr/>
            </a:pPr>
            <a:r>
              <a:rPr lang="ja-JP" altLang="en-US" sz="1200" dirty="0"/>
              <a:t>（民間の第三者機関認定サイトのアクセス制限解除）</a:t>
            </a:r>
          </a:p>
        </p:txBody>
      </p:sp>
      <p:sp>
        <p:nvSpPr>
          <p:cNvPr id="33" name="タイトル 1"/>
          <p:cNvSpPr>
            <a:spLocks noGrp="1"/>
          </p:cNvSpPr>
          <p:nvPr>
            <p:ph type="title"/>
          </p:nvPr>
        </p:nvSpPr>
        <p:spPr>
          <a:xfrm>
            <a:off x="457200" y="274638"/>
            <a:ext cx="8363272" cy="582612"/>
          </a:xfrm>
        </p:spPr>
        <p:txBody>
          <a:bodyPr>
            <a:noAutofit/>
          </a:bodyPr>
          <a:lstStyle/>
          <a:p>
            <a:pPr eaLnBrk="1" hangingPunct="1">
              <a:defRPr/>
            </a:pPr>
            <a:r>
              <a:rPr lang="ja-JP" altLang="en-US" sz="1800" dirty="0" smtClean="0">
                <a:solidFill>
                  <a:srgbClr val="0070C0"/>
                </a:solidFill>
                <a:latin typeface="HGP創英角ｺﾞｼｯｸUB" pitchFamily="50" charset="-128"/>
                <a:ea typeface="HGP創英角ｺﾞｼｯｸUB" pitchFamily="50" charset="-128"/>
              </a:rPr>
              <a:t>総務省　インターネット上の違法・有害情報への対応に関する検討会（中間取りまとめ）</a:t>
            </a:r>
            <a:endParaRPr lang="ja-JP" altLang="en-US" sz="1800"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0"/>
          </p:nvPr>
        </p:nvSpPr>
        <p:spPr/>
        <p:txBody>
          <a:bodyPr/>
          <a:lstStyle/>
          <a:p>
            <a:pPr>
              <a:defRPr/>
            </a:pPr>
            <a:fld id="{99008E3C-DF99-46CE-8FD3-FF2A227F6F46}" type="slidenum">
              <a:rPr lang="en-US" altLang="ja-JP"/>
              <a:pPr>
                <a:defRPr/>
              </a:pPr>
              <a:t>9</a:t>
            </a:fld>
            <a:endParaRPr lang="en-US" altLang="ja-JP"/>
          </a:p>
        </p:txBody>
      </p:sp>
      <p:sp>
        <p:nvSpPr>
          <p:cNvPr id="17411" name="Rectangle 12"/>
          <p:cNvSpPr>
            <a:spLocks noChangeArrowheads="1"/>
          </p:cNvSpPr>
          <p:nvPr/>
        </p:nvSpPr>
        <p:spPr bwMode="auto">
          <a:xfrm>
            <a:off x="500063" y="1085850"/>
            <a:ext cx="8143875" cy="914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defRPr/>
            </a:pPr>
            <a:r>
              <a:rPr lang="ja-JP" altLang="en-US" dirty="0">
                <a:latin typeface="HGPｺﾞｼｯｸE" pitchFamily="50" charset="-128"/>
                <a:ea typeface="HGPｺﾞｼｯｸE" pitchFamily="50" charset="-128"/>
              </a:rPr>
              <a:t>平成</a:t>
            </a:r>
            <a:r>
              <a:rPr lang="en-US" altLang="ja-JP" dirty="0">
                <a:latin typeface="HGPｺﾞｼｯｸE" pitchFamily="50" charset="-128"/>
                <a:ea typeface="HGPｺﾞｼｯｸE" pitchFamily="50" charset="-128"/>
              </a:rPr>
              <a:t>20</a:t>
            </a:r>
            <a:r>
              <a:rPr lang="ja-JP" altLang="en-US" dirty="0">
                <a:latin typeface="HGPｺﾞｼｯｸE" pitchFamily="50" charset="-128"/>
                <a:ea typeface="HGPｺﾞｼｯｸE" pitchFamily="50" charset="-128"/>
              </a:rPr>
              <a:t>年</a:t>
            </a:r>
            <a:r>
              <a:rPr lang="en-US" altLang="ja-JP" dirty="0">
                <a:latin typeface="HGPｺﾞｼｯｸE" pitchFamily="50" charset="-128"/>
                <a:ea typeface="HGPｺﾞｼｯｸE" pitchFamily="50" charset="-128"/>
              </a:rPr>
              <a:t>4</a:t>
            </a:r>
            <a:r>
              <a:rPr lang="ja-JP" altLang="en-US" dirty="0">
                <a:latin typeface="HGPｺﾞｼｯｸE" pitchFamily="50" charset="-128"/>
                <a:ea typeface="HGPｺﾞｼｯｸE" pitchFamily="50" charset="-128"/>
              </a:rPr>
              <a:t>月</a:t>
            </a:r>
            <a:r>
              <a:rPr lang="en-US" altLang="ja-JP" dirty="0">
                <a:latin typeface="HGPｺﾞｼｯｸE" pitchFamily="50" charset="-128"/>
                <a:ea typeface="HGPｺﾞｼｯｸE" pitchFamily="50" charset="-128"/>
              </a:rPr>
              <a:t>25</a:t>
            </a:r>
            <a:r>
              <a:rPr lang="ja-JP" altLang="en-US" dirty="0">
                <a:latin typeface="HGPｺﾞｼｯｸE" pitchFamily="50" charset="-128"/>
                <a:ea typeface="HGPｺﾞｼｯｸE" pitchFamily="50" charset="-128"/>
              </a:rPr>
              <a:t>日に</a:t>
            </a:r>
            <a:r>
              <a:rPr lang="ja-JP" altLang="en-US" dirty="0">
                <a:solidFill>
                  <a:srgbClr val="FF0000"/>
                </a:solidFill>
                <a:latin typeface="HGPｺﾞｼｯｸE" pitchFamily="50" charset="-128"/>
                <a:ea typeface="HGPｺﾞｼｯｸE" pitchFamily="50" charset="-128"/>
              </a:rPr>
              <a:t>再度の総務大臣要請</a:t>
            </a:r>
            <a:r>
              <a:rPr lang="ja-JP" altLang="en-US" dirty="0">
                <a:latin typeface="HGPｺﾞｼｯｸE" pitchFamily="50" charset="-128"/>
                <a:ea typeface="HGPｺﾞｼｯｸE" pitchFamily="50" charset="-128"/>
              </a:rPr>
              <a:t>と</a:t>
            </a:r>
            <a:r>
              <a:rPr lang="ja-JP" altLang="en-US" dirty="0">
                <a:solidFill>
                  <a:srgbClr val="FF0000"/>
                </a:solidFill>
                <a:latin typeface="HGPｺﾞｼｯｸE" pitchFamily="50" charset="-128"/>
                <a:ea typeface="HGPｺﾞｼｯｸE" pitchFamily="50" charset="-128"/>
              </a:rPr>
              <a:t>総務省「インターネット上の違法・有害情報への対応に関する検討会」の中間とりまとめ</a:t>
            </a:r>
            <a:r>
              <a:rPr lang="ja-JP" altLang="en-US" dirty="0">
                <a:latin typeface="HGPｺﾞｼｯｸE" pitchFamily="50" charset="-128"/>
                <a:ea typeface="HGPｺﾞｼｯｸE" pitchFamily="50" charset="-128"/>
              </a:rPr>
              <a:t>においてフィルタリングの改善方針が示された。</a:t>
            </a:r>
          </a:p>
        </p:txBody>
      </p:sp>
      <p:sp>
        <p:nvSpPr>
          <p:cNvPr id="21508" name="Text Box 10"/>
          <p:cNvSpPr txBox="1">
            <a:spLocks noChangeArrowheads="1"/>
          </p:cNvSpPr>
          <p:nvPr/>
        </p:nvSpPr>
        <p:spPr bwMode="auto">
          <a:xfrm>
            <a:off x="500063" y="2286000"/>
            <a:ext cx="8143875" cy="4340225"/>
          </a:xfrm>
          <a:prstGeom prst="rect">
            <a:avLst/>
          </a:prstGeom>
          <a:noFill/>
          <a:ln w="9525">
            <a:noFill/>
            <a:miter lim="800000"/>
            <a:headEnd/>
            <a:tailEnd/>
          </a:ln>
        </p:spPr>
        <p:txBody>
          <a:bodyPr>
            <a:spAutoFit/>
          </a:bodyPr>
          <a:lstStyle/>
          <a:p>
            <a:r>
              <a:rPr lang="ja-JP" altLang="en-US" sz="2400" b="1" u="sng">
                <a:latin typeface="HGP創英角ｺﾞｼｯｸUB" pitchFamily="50" charset="-128"/>
                <a:ea typeface="HGP創英角ｺﾞｼｯｸUB" pitchFamily="50" charset="-128"/>
              </a:rPr>
              <a:t>フィルタリング改善方針</a:t>
            </a:r>
          </a:p>
          <a:p>
            <a:r>
              <a:rPr lang="ja-JP" altLang="en-US" sz="2000">
                <a:latin typeface="HGPｺﾞｼｯｸE" pitchFamily="50" charset="-128"/>
                <a:ea typeface="HGPｺﾞｼｯｸE" pitchFamily="50" charset="-128"/>
              </a:rPr>
              <a:t>①原則適用：ブラックリスト方式（特定分類アクセス制限方式）</a:t>
            </a:r>
            <a:endParaRPr lang="en-US" altLang="ja-JP" sz="2000">
              <a:latin typeface="HGPｺﾞｼｯｸE" pitchFamily="50" charset="-128"/>
              <a:ea typeface="HGPｺﾞｼｯｸE" pitchFamily="50" charset="-128"/>
            </a:endParaRPr>
          </a:p>
          <a:p>
            <a:r>
              <a:rPr lang="en-US" altLang="ja-JP" sz="1400">
                <a:latin typeface="HGPｺﾞｼｯｸE" pitchFamily="50" charset="-128"/>
                <a:ea typeface="HGPｺﾞｼｯｸE" pitchFamily="50" charset="-128"/>
              </a:rPr>
              <a:t>	</a:t>
            </a:r>
            <a:r>
              <a:rPr lang="ja-JP" altLang="en-US" sz="1400">
                <a:latin typeface="HGPｺﾞｼｯｸE" pitchFamily="50" charset="-128"/>
                <a:ea typeface="HGPｺﾞｼｯｸE" pitchFamily="50" charset="-128"/>
              </a:rPr>
              <a:t>　</a:t>
            </a:r>
            <a:r>
              <a:rPr lang="ja-JP" altLang="en-US" sz="1400">
                <a:latin typeface="HG丸ｺﾞｼｯｸM-PRO" pitchFamily="50" charset="-128"/>
                <a:ea typeface="HG丸ｺﾞｼｯｸM-PRO" pitchFamily="50" charset="-128"/>
              </a:rPr>
              <a:t>親権者の意思表明がされない場合に原則適用。ホワイトリスト方式（携帯電話事業者</a:t>
            </a:r>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提供リスト方式）よりも過度なアクセス制限の範囲が狭いため</a:t>
            </a:r>
          </a:p>
          <a:p>
            <a:r>
              <a:rPr lang="ja-JP" altLang="en-US" sz="2000">
                <a:latin typeface="HGPｺﾞｼｯｸE" pitchFamily="50" charset="-128"/>
                <a:ea typeface="HGPｺﾞｼｯｸE" pitchFamily="50" charset="-128"/>
              </a:rPr>
              <a:t>②第三者機関の認定サイト及びカテゴリーの選択を反映したブラックリスト方式</a:t>
            </a:r>
            <a:endParaRPr lang="en-US" altLang="ja-JP" sz="2000">
              <a:latin typeface="HGPｺﾞｼｯｸE" pitchFamily="50" charset="-128"/>
              <a:ea typeface="HGPｺﾞｼｯｸE" pitchFamily="50" charset="-128"/>
            </a:endParaRPr>
          </a:p>
          <a:p>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　国が有害情報の判断をすることは「表現の自由」「通信の秘密」に影響を及ぼす恐れ</a:t>
            </a:r>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があるため。また、通信事業者が判断することは、通信事業の範囲を逸脱するため。</a:t>
            </a:r>
            <a:endParaRPr lang="en-US" altLang="ja-JP" sz="1400">
              <a:latin typeface="HG丸ｺﾞｼｯｸM-PRO" pitchFamily="50" charset="-128"/>
              <a:ea typeface="HG丸ｺﾞｼｯｸM-PRO" pitchFamily="50" charset="-128"/>
            </a:endParaRPr>
          </a:p>
          <a:p>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⇒第三者機関（</a:t>
            </a:r>
            <a:r>
              <a:rPr lang="en-US" altLang="ja-JP" sz="1400">
                <a:latin typeface="HG丸ｺﾞｼｯｸM-PRO" pitchFamily="50" charset="-128"/>
                <a:ea typeface="HG丸ｺﾞｼｯｸM-PRO" pitchFamily="50" charset="-128"/>
              </a:rPr>
              <a:t>EMA</a:t>
            </a:r>
            <a:r>
              <a:rPr lang="ja-JP" altLang="en-US" sz="1400">
                <a:latin typeface="HG丸ｺﾞｼｯｸM-PRO" pitchFamily="50" charset="-128"/>
                <a:ea typeface="HG丸ｺﾞｼｯｸM-PRO" pitchFamily="50" charset="-128"/>
              </a:rPr>
              <a:t>、</a:t>
            </a:r>
            <a:r>
              <a:rPr lang="en-US" altLang="ja-JP" sz="1400">
                <a:latin typeface="HG丸ｺﾞｼｯｸM-PRO" pitchFamily="50" charset="-128"/>
                <a:ea typeface="HG丸ｺﾞｼｯｸM-PRO" pitchFamily="50" charset="-128"/>
              </a:rPr>
              <a:t>I-ROI</a:t>
            </a:r>
            <a:r>
              <a:rPr lang="ja-JP" altLang="en-US" sz="1400">
                <a:latin typeface="HG丸ｺﾞｼｯｸM-PRO" pitchFamily="50" charset="-128"/>
                <a:ea typeface="HG丸ｺﾞｼｯｸM-PRO" pitchFamily="50" charset="-128"/>
              </a:rPr>
              <a:t>設立へ）</a:t>
            </a:r>
          </a:p>
          <a:p>
            <a:r>
              <a:rPr lang="ja-JP" altLang="en-US" sz="2000">
                <a:latin typeface="HGPｺﾞｼｯｸE" pitchFamily="50" charset="-128"/>
                <a:ea typeface="HGPｺﾞｼｯｸE" pitchFamily="50" charset="-128"/>
              </a:rPr>
              <a:t>③利用者の選択肢を増やす施策：個別にサイトを利用できるカスタマイズ機能の実装</a:t>
            </a:r>
          </a:p>
          <a:p>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a:t>
            </a:r>
            <a:r>
              <a:rPr lang="en-US" altLang="ja-JP" sz="1400">
                <a:latin typeface="HG丸ｺﾞｼｯｸM-PRO" pitchFamily="50" charset="-128"/>
                <a:ea typeface="HG丸ｺﾞｼｯｸM-PRO" pitchFamily="50" charset="-128"/>
              </a:rPr>
              <a:t>2009</a:t>
            </a:r>
            <a:r>
              <a:rPr lang="ja-JP" altLang="en-US" sz="1400">
                <a:latin typeface="HG丸ｺﾞｼｯｸM-PRO" pitchFamily="50" charset="-128"/>
                <a:ea typeface="HG丸ｺﾞｼｯｸM-PRO" pitchFamily="50" charset="-128"/>
              </a:rPr>
              <a:t>年</a:t>
            </a:r>
            <a:r>
              <a:rPr lang="en-US" altLang="ja-JP" sz="1400">
                <a:latin typeface="HG丸ｺﾞｼｯｸM-PRO" pitchFamily="50" charset="-128"/>
                <a:ea typeface="HG丸ｺﾞｼｯｸM-PRO" pitchFamily="50" charset="-128"/>
              </a:rPr>
              <a:t>1</a:t>
            </a:r>
            <a:r>
              <a:rPr lang="ja-JP" altLang="en-US" sz="1400">
                <a:latin typeface="HG丸ｺﾞｼｯｸM-PRO" pitchFamily="50" charset="-128"/>
                <a:ea typeface="HG丸ｺﾞｼｯｸM-PRO" pitchFamily="50" charset="-128"/>
              </a:rPr>
              <a:t>月から一部の携帯電話事業者がサービス開始</a:t>
            </a:r>
            <a:endParaRPr lang="en-US" altLang="ja-JP" sz="1400">
              <a:latin typeface="HG丸ｺﾞｼｯｸM-PRO" pitchFamily="50" charset="-128"/>
              <a:ea typeface="HG丸ｺﾞｼｯｸM-PRO" pitchFamily="50" charset="-128"/>
            </a:endParaRPr>
          </a:p>
          <a:p>
            <a:r>
              <a:rPr lang="ja-JP" altLang="en-US" sz="2000">
                <a:latin typeface="HGPｺﾞｼｯｸE" pitchFamily="50" charset="-128"/>
                <a:ea typeface="HGPｺﾞｼｯｸE" pitchFamily="50" charset="-128"/>
              </a:rPr>
              <a:t>④既存契約者への原則化の時期：第三者機関及びキャリアの準備が整い次第</a:t>
            </a:r>
            <a:endParaRPr lang="en-US" altLang="ja-JP" sz="2000">
              <a:latin typeface="HGPｺﾞｼｯｸE" pitchFamily="50" charset="-128"/>
              <a:ea typeface="HGPｺﾞｼｯｸE" pitchFamily="50" charset="-128"/>
            </a:endParaRPr>
          </a:p>
          <a:p>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a:t>
            </a:r>
            <a:r>
              <a:rPr lang="en-US" altLang="ja-JP" sz="1400">
                <a:latin typeface="HG丸ｺﾞｼｯｸM-PRO" pitchFamily="50" charset="-128"/>
                <a:ea typeface="HG丸ｺﾞｼｯｸM-PRO" pitchFamily="50" charset="-128"/>
              </a:rPr>
              <a:t>2008</a:t>
            </a:r>
            <a:r>
              <a:rPr lang="ja-JP" altLang="en-US" sz="1400">
                <a:latin typeface="HG丸ｺﾞｼｯｸM-PRO" pitchFamily="50" charset="-128"/>
                <a:ea typeface="HG丸ｺﾞｼｯｸM-PRO" pitchFamily="50" charset="-128"/>
              </a:rPr>
              <a:t>年夏から保護者への意思確認開始。</a:t>
            </a:r>
            <a:r>
              <a:rPr lang="en-US" altLang="ja-JP" sz="1400">
                <a:latin typeface="HG丸ｺﾞｼｯｸM-PRO" pitchFamily="50" charset="-128"/>
                <a:ea typeface="HG丸ｺﾞｼｯｸM-PRO" pitchFamily="50" charset="-128"/>
              </a:rPr>
              <a:t>2009</a:t>
            </a:r>
            <a:r>
              <a:rPr lang="ja-JP" altLang="en-US" sz="1400">
                <a:latin typeface="HG丸ｺﾞｼｯｸM-PRO" pitchFamily="50" charset="-128"/>
                <a:ea typeface="HG丸ｺﾞｼｯｸM-PRO" pitchFamily="50" charset="-128"/>
              </a:rPr>
              <a:t>年</a:t>
            </a:r>
            <a:r>
              <a:rPr lang="en-US" altLang="ja-JP" sz="1400">
                <a:latin typeface="HG丸ｺﾞｼｯｸM-PRO" pitchFamily="50" charset="-128"/>
                <a:ea typeface="HG丸ｺﾞｼｯｸM-PRO" pitchFamily="50" charset="-128"/>
              </a:rPr>
              <a:t>1</a:t>
            </a:r>
            <a:r>
              <a:rPr lang="ja-JP" altLang="en-US" sz="1400">
                <a:latin typeface="HG丸ｺﾞｼｯｸM-PRO" pitchFamily="50" charset="-128"/>
                <a:ea typeface="HG丸ｺﾞｼｯｸM-PRO" pitchFamily="50" charset="-128"/>
              </a:rPr>
              <a:t>月から各通信事業者が不要の意</a:t>
            </a:r>
            <a:r>
              <a:rPr lang="en-US" altLang="ja-JP" sz="1400">
                <a:latin typeface="HG丸ｺﾞｼｯｸM-PRO" pitchFamily="50" charset="-128"/>
                <a:ea typeface="HG丸ｺﾞｼｯｸM-PRO" pitchFamily="50" charset="-128"/>
              </a:rPr>
              <a:t>	</a:t>
            </a:r>
            <a:r>
              <a:rPr lang="ja-JP" altLang="en-US" sz="1400">
                <a:latin typeface="HG丸ｺﾞｼｯｸM-PRO" pitchFamily="50" charset="-128"/>
                <a:ea typeface="HG丸ｺﾞｼｯｸM-PRO" pitchFamily="50" charset="-128"/>
              </a:rPr>
              <a:t>思表示がない場合に適用開始</a:t>
            </a:r>
          </a:p>
        </p:txBody>
      </p:sp>
      <p:sp>
        <p:nvSpPr>
          <p:cNvPr id="7" name="タイトル 1"/>
          <p:cNvSpPr>
            <a:spLocks noGrp="1"/>
          </p:cNvSpPr>
          <p:nvPr>
            <p:ph type="title"/>
          </p:nvPr>
        </p:nvSpPr>
        <p:spPr>
          <a:xfrm>
            <a:off x="457200" y="274638"/>
            <a:ext cx="8229600" cy="582612"/>
          </a:xfrm>
        </p:spPr>
        <p:txBody>
          <a:bodyPr/>
          <a:lstStyle/>
          <a:p>
            <a:pPr eaLnBrk="1" hangingPunct="1">
              <a:defRPr/>
            </a:pPr>
            <a:r>
              <a:rPr lang="ja-JP" altLang="en-US" sz="2800" dirty="0" smtClean="0">
                <a:solidFill>
                  <a:srgbClr val="0070C0"/>
                </a:solidFill>
                <a:latin typeface="HGP創英角ｺﾞｼｯｸUB" pitchFamily="50" charset="-128"/>
                <a:ea typeface="HGP創英角ｺﾞｼｯｸUB" pitchFamily="50" charset="-128"/>
              </a:rPr>
              <a:t>平成</a:t>
            </a:r>
            <a:r>
              <a:rPr lang="en-US" altLang="ja-JP" sz="2800" dirty="0" smtClean="0">
                <a:solidFill>
                  <a:srgbClr val="0070C0"/>
                </a:solidFill>
                <a:latin typeface="HGP創英角ｺﾞｼｯｸUB" pitchFamily="50" charset="-128"/>
                <a:ea typeface="HGP創英角ｺﾞｼｯｸUB" pitchFamily="50" charset="-128"/>
              </a:rPr>
              <a:t>20</a:t>
            </a:r>
            <a:r>
              <a:rPr lang="ja-JP" altLang="en-US" sz="2800" dirty="0" smtClean="0">
                <a:solidFill>
                  <a:srgbClr val="0070C0"/>
                </a:solidFill>
                <a:latin typeface="HGP創英角ｺﾞｼｯｸUB" pitchFamily="50" charset="-128"/>
                <a:ea typeface="HGP創英角ｺﾞｼｯｸUB" pitchFamily="50" charset="-128"/>
              </a:rPr>
              <a:t>年</a:t>
            </a:r>
            <a:r>
              <a:rPr lang="en-US" altLang="ja-JP" sz="2800" dirty="0" smtClean="0">
                <a:solidFill>
                  <a:srgbClr val="0070C0"/>
                </a:solidFill>
                <a:latin typeface="HGP創英角ｺﾞｼｯｸUB" pitchFamily="50" charset="-128"/>
                <a:ea typeface="HGP創英角ｺﾞｼｯｸUB" pitchFamily="50" charset="-128"/>
              </a:rPr>
              <a:t>4</a:t>
            </a:r>
            <a:r>
              <a:rPr lang="ja-JP" altLang="en-US" sz="2800" dirty="0" smtClean="0">
                <a:solidFill>
                  <a:srgbClr val="0070C0"/>
                </a:solidFill>
                <a:latin typeface="HGP創英角ｺﾞｼｯｸUB" pitchFamily="50" charset="-128"/>
                <a:ea typeface="HGP創英角ｺﾞｼｯｸUB" pitchFamily="50" charset="-128"/>
              </a:rPr>
              <a:t>月の再度の総務大臣要請</a:t>
            </a:r>
            <a:endParaRPr lang="ja-JP" altLang="en-US" sz="2800"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1">
    <a:dk1>
      <a:sysClr val="windowText" lastClr="000000"/>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Verdana"/>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47</TotalTime>
  <Words>2221</Words>
  <Application>Microsoft Office PowerPoint</Application>
  <PresentationFormat>画面に合わせる (4:3)</PresentationFormat>
  <Paragraphs>381</Paragraphs>
  <Slides>24</Slides>
  <Notes>23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スライド 1</vt:lpstr>
      <vt:lpstr>スライド 2</vt:lpstr>
      <vt:lpstr>「表現の自由」と「通信の秘密」</vt:lpstr>
      <vt:lpstr>児童の権利に関する条約</vt:lpstr>
      <vt:lpstr>スライド 5</vt:lpstr>
      <vt:lpstr>平成19年12月の総務大臣要請</vt:lpstr>
      <vt:lpstr>スライド 7</vt:lpstr>
      <vt:lpstr>総務省　インターネット上の違法・有害情報への対応に関する検討会（中間取りまとめ）</vt:lpstr>
      <vt:lpstr>平成20年4月の再度の総務大臣要請</vt:lpstr>
      <vt:lpstr>「青少年インターネット環境整備法」 におけるフィルタリグの規定</vt:lpstr>
      <vt:lpstr>青少年が安全に安心してインターネットを利用できる環境の整備等に関する法律案に対する附帯決議　（平成二十年六月十日参議院内閣委員会）</vt:lpstr>
      <vt:lpstr>フィルタリングはなぜ「利用義務」ではなく「提供義務」なのか？</vt:lpstr>
      <vt:lpstr>スライド 13</vt:lpstr>
      <vt:lpstr>携帯電話フィルタリングサービスの利用状況 （社団法人電気通信事業者協会発表）</vt:lpstr>
      <vt:lpstr>小・中学生・高校生の携帯所持数と犯罪被害</vt:lpstr>
      <vt:lpstr>フィルタリングの普及に向けて</vt:lpstr>
      <vt:lpstr>フィルタリングとＥＭＡ認定の関係性</vt:lpstr>
      <vt:lpstr>スライド 18</vt:lpstr>
      <vt:lpstr>第三者機関としてのEMAの設立と活動</vt:lpstr>
      <vt:lpstr>ブラックリスト方式フィルタリングの提供・改善の役割</vt:lpstr>
      <vt:lpstr>申請から審査・認定・運用監視の流れ</vt:lpstr>
      <vt:lpstr>スライド 22</vt:lpstr>
      <vt:lpstr>スライド 23</vt:lpstr>
      <vt:lpstr>総務省 青少年インターネットWG提言 ５つの基本方針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South Toranomon</dc:creator>
  <cp:lastModifiedBy>South Toranomon</cp:lastModifiedBy>
  <cp:revision>9</cp:revision>
  <dcterms:created xsi:type="dcterms:W3CDTF">2012-07-18T19:46:22Z</dcterms:created>
  <dcterms:modified xsi:type="dcterms:W3CDTF">2012-07-18T20:55:31Z</dcterms:modified>
</cp:coreProperties>
</file>